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6" r:id="rId2"/>
    <p:sldId id="356" r:id="rId3"/>
    <p:sldId id="357" r:id="rId4"/>
    <p:sldId id="359" r:id="rId5"/>
    <p:sldId id="360" r:id="rId6"/>
    <p:sldId id="368" r:id="rId7"/>
    <p:sldId id="312" r:id="rId8"/>
    <p:sldId id="373" r:id="rId9"/>
    <p:sldId id="374" r:id="rId10"/>
    <p:sldId id="3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4CCDC4"/>
    <a:srgbClr val="174B66"/>
    <a:srgbClr val="FFCC42"/>
    <a:srgbClr val="B70D50"/>
    <a:srgbClr val="8FD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286" autoAdjust="0"/>
  </p:normalViewPr>
  <p:slideViewPr>
    <p:cSldViewPr>
      <p:cViewPr varScale="1">
        <p:scale>
          <a:sx n="70" d="100"/>
          <a:sy n="70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5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0A967-56F0-4FFD-A20C-05D139BEB782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88A6FB6-0FC1-471A-A2EB-710EC1478D12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Education</a:t>
          </a:r>
          <a:endParaRPr lang="en-GB" dirty="0">
            <a:solidFill>
              <a:schemeClr val="tx1"/>
            </a:solidFill>
          </a:endParaRPr>
        </a:p>
      </dgm:t>
    </dgm:pt>
    <dgm:pt modelId="{99E1E005-3BD8-426C-9366-FA269F23BA43}" type="parTrans" cxnId="{78FFF1E7-CD84-47EA-980E-D96C421D5F25}">
      <dgm:prSet/>
      <dgm:spPr/>
      <dgm:t>
        <a:bodyPr/>
        <a:lstStyle/>
        <a:p>
          <a:endParaRPr lang="en-GB"/>
        </a:p>
      </dgm:t>
    </dgm:pt>
    <dgm:pt modelId="{B7845A84-1354-4BA6-B7F2-FC0026DF5FA9}" type="sibTrans" cxnId="{78FFF1E7-CD84-47EA-980E-D96C421D5F25}">
      <dgm:prSet/>
      <dgm:spPr/>
      <dgm:t>
        <a:bodyPr/>
        <a:lstStyle/>
        <a:p>
          <a:endParaRPr lang="en-GB"/>
        </a:p>
      </dgm:t>
    </dgm:pt>
    <dgm:pt modelId="{9B030475-FB0B-4ACD-931D-70CA6CBF09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dirty="0" smtClean="0"/>
            <a:t>Philosophy</a:t>
          </a:r>
          <a:endParaRPr lang="en-GB" sz="2200" dirty="0"/>
        </a:p>
      </dgm:t>
    </dgm:pt>
    <dgm:pt modelId="{0340B3FF-A589-4B99-9D4D-0EB556510151}" type="parTrans" cxnId="{B9CD892A-B764-41FF-A697-EA9F1FCDFAC8}">
      <dgm:prSet/>
      <dgm:spPr/>
      <dgm:t>
        <a:bodyPr/>
        <a:lstStyle/>
        <a:p>
          <a:endParaRPr lang="en-GB"/>
        </a:p>
      </dgm:t>
    </dgm:pt>
    <dgm:pt modelId="{8B9D510D-0E37-4D5E-B43A-1D15F4F61EE1}" type="sibTrans" cxnId="{B9CD892A-B764-41FF-A697-EA9F1FCDFAC8}">
      <dgm:prSet/>
      <dgm:spPr/>
      <dgm:t>
        <a:bodyPr/>
        <a:lstStyle/>
        <a:p>
          <a:endParaRPr lang="en-GB"/>
        </a:p>
      </dgm:t>
    </dgm:pt>
    <dgm:pt modelId="{06A8E6BE-18C7-4C07-B1CF-8420CE00880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dirty="0"/>
            <a:t>Sociology</a:t>
          </a:r>
          <a:endParaRPr lang="en-GB" sz="2200" dirty="0"/>
        </a:p>
      </dgm:t>
    </dgm:pt>
    <dgm:pt modelId="{8CBD9FAA-98D7-4F54-8E5B-93BB6DF18069}" type="parTrans" cxnId="{E04CA85A-98EC-4A84-92D3-139BB2BA5295}">
      <dgm:prSet/>
      <dgm:spPr/>
      <dgm:t>
        <a:bodyPr/>
        <a:lstStyle/>
        <a:p>
          <a:endParaRPr lang="en-GB"/>
        </a:p>
      </dgm:t>
    </dgm:pt>
    <dgm:pt modelId="{143E2BA1-3B06-44CF-861D-EF28995BC132}" type="sibTrans" cxnId="{E04CA85A-98EC-4A84-92D3-139BB2BA5295}">
      <dgm:prSet/>
      <dgm:spPr/>
      <dgm:t>
        <a:bodyPr/>
        <a:lstStyle/>
        <a:p>
          <a:endParaRPr lang="en-GB"/>
        </a:p>
      </dgm:t>
    </dgm:pt>
    <dgm:pt modelId="{CD6EB189-1883-45D5-AFAD-FA4812408C2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dirty="0"/>
            <a:t>Social Policy</a:t>
          </a:r>
        </a:p>
      </dgm:t>
    </dgm:pt>
    <dgm:pt modelId="{AA30A015-538D-4A0B-9A2A-09C268071DA9}" type="parTrans" cxnId="{BC46D8AD-E124-4318-9202-FC61FCC419A7}">
      <dgm:prSet/>
      <dgm:spPr/>
      <dgm:t>
        <a:bodyPr/>
        <a:lstStyle/>
        <a:p>
          <a:endParaRPr lang="en-GB"/>
        </a:p>
      </dgm:t>
    </dgm:pt>
    <dgm:pt modelId="{7881024E-A9F2-44B4-8824-C4FF685BFC00}" type="sibTrans" cxnId="{BC46D8AD-E124-4318-9202-FC61FCC419A7}">
      <dgm:prSet/>
      <dgm:spPr/>
      <dgm:t>
        <a:bodyPr/>
        <a:lstStyle/>
        <a:p>
          <a:endParaRPr lang="en-GB"/>
        </a:p>
      </dgm:t>
    </dgm:pt>
    <dgm:pt modelId="{88C14793-3614-4DEB-BA64-DABC685412A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dirty="0"/>
            <a:t>Psychology</a:t>
          </a:r>
          <a:endParaRPr lang="en-GB" sz="2000" dirty="0"/>
        </a:p>
      </dgm:t>
    </dgm:pt>
    <dgm:pt modelId="{D27E55CA-0A87-4E55-A277-AA1D774228C6}" type="parTrans" cxnId="{50E96C44-DCAB-49EF-83D7-6715CBBF656F}">
      <dgm:prSet/>
      <dgm:spPr/>
      <dgm:t>
        <a:bodyPr/>
        <a:lstStyle/>
        <a:p>
          <a:endParaRPr lang="en-GB"/>
        </a:p>
      </dgm:t>
    </dgm:pt>
    <dgm:pt modelId="{3861C4AC-BCA6-4AAD-8D2D-E5FAE19642E6}" type="sibTrans" cxnId="{50E96C44-DCAB-49EF-83D7-6715CBBF656F}">
      <dgm:prSet/>
      <dgm:spPr/>
      <dgm:t>
        <a:bodyPr/>
        <a:lstStyle/>
        <a:p>
          <a:endParaRPr lang="en-GB"/>
        </a:p>
      </dgm:t>
    </dgm:pt>
    <dgm:pt modelId="{04468472-879B-427E-9C5D-44003A4159E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dirty="0"/>
            <a:t>Social welfare</a:t>
          </a:r>
        </a:p>
      </dgm:t>
    </dgm:pt>
    <dgm:pt modelId="{EC0803B2-A291-4F5A-A8BE-B16EF2000A88}" type="sibTrans" cxnId="{A39EEC86-853C-428A-8C2C-E28433C6FD10}">
      <dgm:prSet/>
      <dgm:spPr/>
      <dgm:t>
        <a:bodyPr/>
        <a:lstStyle/>
        <a:p>
          <a:endParaRPr lang="en-GB"/>
        </a:p>
      </dgm:t>
    </dgm:pt>
    <dgm:pt modelId="{1CE8169B-AADA-4FA9-B820-B757B774EC8F}" type="parTrans" cxnId="{A39EEC86-853C-428A-8C2C-E28433C6FD10}">
      <dgm:prSet/>
      <dgm:spPr/>
      <dgm:t>
        <a:bodyPr/>
        <a:lstStyle/>
        <a:p>
          <a:endParaRPr lang="en-GB"/>
        </a:p>
      </dgm:t>
    </dgm:pt>
    <dgm:pt modelId="{E9ADE818-93EC-482E-9E2C-29F34BD7D14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800" dirty="0" smtClean="0"/>
            <a:t>History</a:t>
          </a:r>
          <a:endParaRPr lang="en-GB" sz="2900" dirty="0"/>
        </a:p>
      </dgm:t>
    </dgm:pt>
    <dgm:pt modelId="{3298945E-A21E-435D-A076-BA4EF5C30A03}" type="sibTrans" cxnId="{43F9718B-15D4-4148-92F2-7615DC9D5111}">
      <dgm:prSet/>
      <dgm:spPr/>
      <dgm:t>
        <a:bodyPr/>
        <a:lstStyle/>
        <a:p>
          <a:endParaRPr lang="en-GB"/>
        </a:p>
      </dgm:t>
    </dgm:pt>
    <dgm:pt modelId="{D10193AF-84A2-4959-8264-43C74991CE03}" type="parTrans" cxnId="{43F9718B-15D4-4148-92F2-7615DC9D5111}">
      <dgm:prSet/>
      <dgm:spPr/>
      <dgm:t>
        <a:bodyPr/>
        <a:lstStyle/>
        <a:p>
          <a:endParaRPr lang="en-GB"/>
        </a:p>
      </dgm:t>
    </dgm:pt>
    <dgm:pt modelId="{DED2492B-93C6-42CA-96C0-603F1B22A6AF}" type="pres">
      <dgm:prSet presAssocID="{F910A967-56F0-4FFD-A20C-05D139BEB7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2E409E0-7996-42CE-87FB-05F69B8B7268}" type="pres">
      <dgm:prSet presAssocID="{C88A6FB6-0FC1-471A-A2EB-710EC1478D12}" presName="centerShape" presStyleLbl="node0" presStyleIdx="0" presStyleCnt="1" custScaleX="136218" custScaleY="114409"/>
      <dgm:spPr/>
      <dgm:t>
        <a:bodyPr/>
        <a:lstStyle/>
        <a:p>
          <a:endParaRPr lang="en-GB"/>
        </a:p>
      </dgm:t>
    </dgm:pt>
    <dgm:pt modelId="{BB215942-206F-4928-9CB6-16A2A8A95E05}" type="pres">
      <dgm:prSet presAssocID="{8CBD9FAA-98D7-4F54-8E5B-93BB6DF18069}" presName="Name9" presStyleLbl="parChTrans1D2" presStyleIdx="0" presStyleCnt="6"/>
      <dgm:spPr/>
      <dgm:t>
        <a:bodyPr/>
        <a:lstStyle/>
        <a:p>
          <a:endParaRPr lang="en-GB"/>
        </a:p>
      </dgm:t>
    </dgm:pt>
    <dgm:pt modelId="{591CAC3C-BA2D-4460-8626-7D8AA4A54AE0}" type="pres">
      <dgm:prSet presAssocID="{8CBD9FAA-98D7-4F54-8E5B-93BB6DF18069}" presName="connTx" presStyleLbl="parChTrans1D2" presStyleIdx="0" presStyleCnt="6"/>
      <dgm:spPr/>
      <dgm:t>
        <a:bodyPr/>
        <a:lstStyle/>
        <a:p>
          <a:endParaRPr lang="en-GB"/>
        </a:p>
      </dgm:t>
    </dgm:pt>
    <dgm:pt modelId="{31FDBBC4-80AB-4C9A-9AF9-0F3491BBB6D9}" type="pres">
      <dgm:prSet presAssocID="{06A8E6BE-18C7-4C07-B1CF-8420CE00880D}" presName="node" presStyleLbl="node1" presStyleIdx="0" presStyleCnt="6" custScaleX="133671" custScaleY="103541" custRadScaleRad="951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FC933-0EB5-4C5E-8728-B42BB3C269E8}" type="pres">
      <dgm:prSet presAssocID="{AA30A015-538D-4A0B-9A2A-09C268071DA9}" presName="Name9" presStyleLbl="parChTrans1D2" presStyleIdx="1" presStyleCnt="6"/>
      <dgm:spPr/>
      <dgm:t>
        <a:bodyPr/>
        <a:lstStyle/>
        <a:p>
          <a:endParaRPr lang="en-GB"/>
        </a:p>
      </dgm:t>
    </dgm:pt>
    <dgm:pt modelId="{5A1654BF-46EC-41AB-966D-4428D212D455}" type="pres">
      <dgm:prSet presAssocID="{AA30A015-538D-4A0B-9A2A-09C268071DA9}" presName="connTx" presStyleLbl="parChTrans1D2" presStyleIdx="1" presStyleCnt="6"/>
      <dgm:spPr/>
      <dgm:t>
        <a:bodyPr/>
        <a:lstStyle/>
        <a:p>
          <a:endParaRPr lang="en-GB"/>
        </a:p>
      </dgm:t>
    </dgm:pt>
    <dgm:pt modelId="{345C607B-71B2-4F39-BC02-F14313399686}" type="pres">
      <dgm:prSet presAssocID="{CD6EB189-1883-45D5-AFAD-FA4812408C27}" presName="node" presStyleLbl="node1" presStyleIdx="1" presStyleCnt="6" custScaleX="133671" custScaleY="103541" custRadScaleRad="107571" custRadScaleInc="20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49C78-7DD1-48D8-8FA6-C35240F9EDDC}" type="pres">
      <dgm:prSet presAssocID="{D27E55CA-0A87-4E55-A277-AA1D774228C6}" presName="Name9" presStyleLbl="parChTrans1D2" presStyleIdx="2" presStyleCnt="6"/>
      <dgm:spPr/>
      <dgm:t>
        <a:bodyPr/>
        <a:lstStyle/>
        <a:p>
          <a:endParaRPr lang="en-GB"/>
        </a:p>
      </dgm:t>
    </dgm:pt>
    <dgm:pt modelId="{09131FE7-BFC9-429F-B967-8843155C20F4}" type="pres">
      <dgm:prSet presAssocID="{D27E55CA-0A87-4E55-A277-AA1D774228C6}" presName="connTx" presStyleLbl="parChTrans1D2" presStyleIdx="2" presStyleCnt="6"/>
      <dgm:spPr/>
      <dgm:t>
        <a:bodyPr/>
        <a:lstStyle/>
        <a:p>
          <a:endParaRPr lang="en-GB"/>
        </a:p>
      </dgm:t>
    </dgm:pt>
    <dgm:pt modelId="{2778B07C-A791-4532-86DB-92872FE24C62}" type="pres">
      <dgm:prSet presAssocID="{88C14793-3614-4DEB-BA64-DABC685412AC}" presName="node" presStyleLbl="node1" presStyleIdx="2" presStyleCnt="6" custScaleX="133671" custScaleY="103541" custRadScaleRad="107482" custRadScaleInc="-167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93FC7-FD28-4935-B4C5-58319247F226}" type="pres">
      <dgm:prSet presAssocID="{D10193AF-84A2-4959-8264-43C74991CE03}" presName="Name9" presStyleLbl="parChTrans1D2" presStyleIdx="3" presStyleCnt="6"/>
      <dgm:spPr/>
      <dgm:t>
        <a:bodyPr/>
        <a:lstStyle/>
        <a:p>
          <a:endParaRPr lang="en-GB"/>
        </a:p>
      </dgm:t>
    </dgm:pt>
    <dgm:pt modelId="{007E8A23-65AF-4B98-AA36-E8F37437AD35}" type="pres">
      <dgm:prSet presAssocID="{D10193AF-84A2-4959-8264-43C74991CE03}" presName="connTx" presStyleLbl="parChTrans1D2" presStyleIdx="3" presStyleCnt="6"/>
      <dgm:spPr/>
      <dgm:t>
        <a:bodyPr/>
        <a:lstStyle/>
        <a:p>
          <a:endParaRPr lang="en-GB"/>
        </a:p>
      </dgm:t>
    </dgm:pt>
    <dgm:pt modelId="{0B044BB0-C491-4A76-8710-B0E546245B73}" type="pres">
      <dgm:prSet presAssocID="{E9ADE818-93EC-482E-9E2C-29F34BD7D149}" presName="node" presStyleLbl="node1" presStyleIdx="3" presStyleCnt="6" custScaleX="133671" custScaleY="103541" custRadScaleRad="922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0DEC34-1ED4-4B0D-A789-8320CA267741}" type="pres">
      <dgm:prSet presAssocID="{1CE8169B-AADA-4FA9-B820-B757B774EC8F}" presName="Name9" presStyleLbl="parChTrans1D2" presStyleIdx="4" presStyleCnt="6"/>
      <dgm:spPr/>
      <dgm:t>
        <a:bodyPr/>
        <a:lstStyle/>
        <a:p>
          <a:endParaRPr lang="en-GB"/>
        </a:p>
      </dgm:t>
    </dgm:pt>
    <dgm:pt modelId="{3C84C279-34BD-459C-90CD-B18C3D5B004C}" type="pres">
      <dgm:prSet presAssocID="{1CE8169B-AADA-4FA9-B820-B757B774EC8F}" presName="connTx" presStyleLbl="parChTrans1D2" presStyleIdx="4" presStyleCnt="6"/>
      <dgm:spPr/>
      <dgm:t>
        <a:bodyPr/>
        <a:lstStyle/>
        <a:p>
          <a:endParaRPr lang="en-GB"/>
        </a:p>
      </dgm:t>
    </dgm:pt>
    <dgm:pt modelId="{EF7F2E34-C57E-4D92-A965-5AD078091EAD}" type="pres">
      <dgm:prSet presAssocID="{04468472-879B-427E-9C5D-44003A4159ED}" presName="node" presStyleLbl="node1" presStyleIdx="4" presStyleCnt="6" custScaleX="133671" custScaleY="103541" custRadScaleRad="107531" custRadScaleInc="166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FA3799-9FDA-422F-A170-86A9F7099A9B}" type="pres">
      <dgm:prSet presAssocID="{0340B3FF-A589-4B99-9D4D-0EB556510151}" presName="Name9" presStyleLbl="parChTrans1D2" presStyleIdx="5" presStyleCnt="6"/>
      <dgm:spPr/>
      <dgm:t>
        <a:bodyPr/>
        <a:lstStyle/>
        <a:p>
          <a:endParaRPr lang="en-GB"/>
        </a:p>
      </dgm:t>
    </dgm:pt>
    <dgm:pt modelId="{D4567C1F-BE54-417E-B5CE-464282DAFA44}" type="pres">
      <dgm:prSet presAssocID="{0340B3FF-A589-4B99-9D4D-0EB556510151}" presName="connTx" presStyleLbl="parChTrans1D2" presStyleIdx="5" presStyleCnt="6"/>
      <dgm:spPr/>
      <dgm:t>
        <a:bodyPr/>
        <a:lstStyle/>
        <a:p>
          <a:endParaRPr lang="en-GB"/>
        </a:p>
      </dgm:t>
    </dgm:pt>
    <dgm:pt modelId="{445D6A0C-B5AC-4F39-A101-9D228C8AA95E}" type="pres">
      <dgm:prSet presAssocID="{9B030475-FB0B-4ACD-931D-70CA6CBF09AE}" presName="node" presStyleLbl="node1" presStyleIdx="5" presStyleCnt="6" custScaleX="133671" custScaleY="103541" custRadScaleRad="106871" custRadScaleInc="-42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8FFF1E7-CD84-47EA-980E-D96C421D5F25}" srcId="{F910A967-56F0-4FFD-A20C-05D139BEB782}" destId="{C88A6FB6-0FC1-471A-A2EB-710EC1478D12}" srcOrd="0" destOrd="0" parTransId="{99E1E005-3BD8-426C-9366-FA269F23BA43}" sibTransId="{B7845A84-1354-4BA6-B7F2-FC0026DF5FA9}"/>
    <dgm:cxn modelId="{ABAF5712-7D19-4734-97ED-11728F7E692F}" type="presOf" srcId="{AA30A015-538D-4A0B-9A2A-09C268071DA9}" destId="{A7FFC933-0EB5-4C5E-8728-B42BB3C269E8}" srcOrd="0" destOrd="0" presId="urn:microsoft.com/office/officeart/2005/8/layout/radial1"/>
    <dgm:cxn modelId="{46519059-155A-4D68-AF00-858CC695B13C}" type="presOf" srcId="{C88A6FB6-0FC1-471A-A2EB-710EC1478D12}" destId="{62E409E0-7996-42CE-87FB-05F69B8B7268}" srcOrd="0" destOrd="0" presId="urn:microsoft.com/office/officeart/2005/8/layout/radial1"/>
    <dgm:cxn modelId="{8C7983A2-569D-489E-9868-F3D517CA59D3}" type="presOf" srcId="{D27E55CA-0A87-4E55-A277-AA1D774228C6}" destId="{09131FE7-BFC9-429F-B967-8843155C20F4}" srcOrd="1" destOrd="0" presId="urn:microsoft.com/office/officeart/2005/8/layout/radial1"/>
    <dgm:cxn modelId="{6B8F509F-8976-441A-B478-8514B6AA2B73}" type="presOf" srcId="{E9ADE818-93EC-482E-9E2C-29F34BD7D149}" destId="{0B044BB0-C491-4A76-8710-B0E546245B73}" srcOrd="0" destOrd="0" presId="urn:microsoft.com/office/officeart/2005/8/layout/radial1"/>
    <dgm:cxn modelId="{A51A3B6D-B4A1-4B35-8A86-043EBE6E63C3}" type="presOf" srcId="{AA30A015-538D-4A0B-9A2A-09C268071DA9}" destId="{5A1654BF-46EC-41AB-966D-4428D212D455}" srcOrd="1" destOrd="0" presId="urn:microsoft.com/office/officeart/2005/8/layout/radial1"/>
    <dgm:cxn modelId="{E04CA85A-98EC-4A84-92D3-139BB2BA5295}" srcId="{C88A6FB6-0FC1-471A-A2EB-710EC1478D12}" destId="{06A8E6BE-18C7-4C07-B1CF-8420CE00880D}" srcOrd="0" destOrd="0" parTransId="{8CBD9FAA-98D7-4F54-8E5B-93BB6DF18069}" sibTransId="{143E2BA1-3B06-44CF-861D-EF28995BC132}"/>
    <dgm:cxn modelId="{A5A7AE4C-0F8E-43F7-A611-13CEC4A5DCF2}" type="presOf" srcId="{9B030475-FB0B-4ACD-931D-70CA6CBF09AE}" destId="{445D6A0C-B5AC-4F39-A101-9D228C8AA95E}" srcOrd="0" destOrd="0" presId="urn:microsoft.com/office/officeart/2005/8/layout/radial1"/>
    <dgm:cxn modelId="{B9CD892A-B764-41FF-A697-EA9F1FCDFAC8}" srcId="{C88A6FB6-0FC1-471A-A2EB-710EC1478D12}" destId="{9B030475-FB0B-4ACD-931D-70CA6CBF09AE}" srcOrd="5" destOrd="0" parTransId="{0340B3FF-A589-4B99-9D4D-0EB556510151}" sibTransId="{8B9D510D-0E37-4D5E-B43A-1D15F4F61EE1}"/>
    <dgm:cxn modelId="{317D0C7F-F7C5-42B8-AE49-58B5A90C32C1}" type="presOf" srcId="{06A8E6BE-18C7-4C07-B1CF-8420CE00880D}" destId="{31FDBBC4-80AB-4C9A-9AF9-0F3491BBB6D9}" srcOrd="0" destOrd="0" presId="urn:microsoft.com/office/officeart/2005/8/layout/radial1"/>
    <dgm:cxn modelId="{012D722F-DBB0-43F5-832E-94D56B7034E7}" type="presOf" srcId="{8CBD9FAA-98D7-4F54-8E5B-93BB6DF18069}" destId="{BB215942-206F-4928-9CB6-16A2A8A95E05}" srcOrd="0" destOrd="0" presId="urn:microsoft.com/office/officeart/2005/8/layout/radial1"/>
    <dgm:cxn modelId="{E10AE263-AA25-4061-8DC3-77FE176CC165}" type="presOf" srcId="{F910A967-56F0-4FFD-A20C-05D139BEB782}" destId="{DED2492B-93C6-42CA-96C0-603F1B22A6AF}" srcOrd="0" destOrd="0" presId="urn:microsoft.com/office/officeart/2005/8/layout/radial1"/>
    <dgm:cxn modelId="{DD0273A0-6AD7-4AE7-A7FB-2A904A59DE78}" type="presOf" srcId="{D27E55CA-0A87-4E55-A277-AA1D774228C6}" destId="{E5649C78-7DD1-48D8-8FA6-C35240F9EDDC}" srcOrd="0" destOrd="0" presId="urn:microsoft.com/office/officeart/2005/8/layout/radial1"/>
    <dgm:cxn modelId="{50E96C44-DCAB-49EF-83D7-6715CBBF656F}" srcId="{C88A6FB6-0FC1-471A-A2EB-710EC1478D12}" destId="{88C14793-3614-4DEB-BA64-DABC685412AC}" srcOrd="2" destOrd="0" parTransId="{D27E55CA-0A87-4E55-A277-AA1D774228C6}" sibTransId="{3861C4AC-BCA6-4AAD-8D2D-E5FAE19642E6}"/>
    <dgm:cxn modelId="{AC34513D-3AE4-49ED-A276-237992F3B26B}" type="presOf" srcId="{D10193AF-84A2-4959-8264-43C74991CE03}" destId="{60F93FC7-FD28-4935-B4C5-58319247F226}" srcOrd="0" destOrd="0" presId="urn:microsoft.com/office/officeart/2005/8/layout/radial1"/>
    <dgm:cxn modelId="{A39EEC86-853C-428A-8C2C-E28433C6FD10}" srcId="{C88A6FB6-0FC1-471A-A2EB-710EC1478D12}" destId="{04468472-879B-427E-9C5D-44003A4159ED}" srcOrd="4" destOrd="0" parTransId="{1CE8169B-AADA-4FA9-B820-B757B774EC8F}" sibTransId="{EC0803B2-A291-4F5A-A8BE-B16EF2000A88}"/>
    <dgm:cxn modelId="{308B5EBB-F5E2-4EEA-B7AA-A39D6D78EFB3}" type="presOf" srcId="{D10193AF-84A2-4959-8264-43C74991CE03}" destId="{007E8A23-65AF-4B98-AA36-E8F37437AD35}" srcOrd="1" destOrd="0" presId="urn:microsoft.com/office/officeart/2005/8/layout/radial1"/>
    <dgm:cxn modelId="{43F9718B-15D4-4148-92F2-7615DC9D5111}" srcId="{C88A6FB6-0FC1-471A-A2EB-710EC1478D12}" destId="{E9ADE818-93EC-482E-9E2C-29F34BD7D149}" srcOrd="3" destOrd="0" parTransId="{D10193AF-84A2-4959-8264-43C74991CE03}" sibTransId="{3298945E-A21E-435D-A076-BA4EF5C30A03}"/>
    <dgm:cxn modelId="{059A6091-9267-45B8-86FE-B536DFD50235}" type="presOf" srcId="{1CE8169B-AADA-4FA9-B820-B757B774EC8F}" destId="{3C84C279-34BD-459C-90CD-B18C3D5B004C}" srcOrd="1" destOrd="0" presId="urn:microsoft.com/office/officeart/2005/8/layout/radial1"/>
    <dgm:cxn modelId="{BC46D8AD-E124-4318-9202-FC61FCC419A7}" srcId="{C88A6FB6-0FC1-471A-A2EB-710EC1478D12}" destId="{CD6EB189-1883-45D5-AFAD-FA4812408C27}" srcOrd="1" destOrd="0" parTransId="{AA30A015-538D-4A0B-9A2A-09C268071DA9}" sibTransId="{7881024E-A9F2-44B4-8824-C4FF685BFC00}"/>
    <dgm:cxn modelId="{617B4647-CE14-4B65-8301-0B74B94652A1}" type="presOf" srcId="{0340B3FF-A589-4B99-9D4D-0EB556510151}" destId="{D4567C1F-BE54-417E-B5CE-464282DAFA44}" srcOrd="1" destOrd="0" presId="urn:microsoft.com/office/officeart/2005/8/layout/radial1"/>
    <dgm:cxn modelId="{FED8DDF1-FD73-49EC-B0A9-E7BA7D809082}" type="presOf" srcId="{88C14793-3614-4DEB-BA64-DABC685412AC}" destId="{2778B07C-A791-4532-86DB-92872FE24C62}" srcOrd="0" destOrd="0" presId="urn:microsoft.com/office/officeart/2005/8/layout/radial1"/>
    <dgm:cxn modelId="{7EB26B74-6EF7-4D7E-86F4-C69CB7460961}" type="presOf" srcId="{CD6EB189-1883-45D5-AFAD-FA4812408C27}" destId="{345C607B-71B2-4F39-BC02-F14313399686}" srcOrd="0" destOrd="0" presId="urn:microsoft.com/office/officeart/2005/8/layout/radial1"/>
    <dgm:cxn modelId="{A3DC81A4-C486-4CA6-B6EF-EA25DA445E63}" type="presOf" srcId="{8CBD9FAA-98D7-4F54-8E5B-93BB6DF18069}" destId="{591CAC3C-BA2D-4460-8626-7D8AA4A54AE0}" srcOrd="1" destOrd="0" presId="urn:microsoft.com/office/officeart/2005/8/layout/radial1"/>
    <dgm:cxn modelId="{2AA55BB2-F3D7-4753-A604-E9D3C2D64EEC}" type="presOf" srcId="{0340B3FF-A589-4B99-9D4D-0EB556510151}" destId="{EDFA3799-9FDA-422F-A170-86A9F7099A9B}" srcOrd="0" destOrd="0" presId="urn:microsoft.com/office/officeart/2005/8/layout/radial1"/>
    <dgm:cxn modelId="{3F95D7D5-1EE4-4A8C-9C01-61EF120D16B8}" type="presOf" srcId="{1CE8169B-AADA-4FA9-B820-B757B774EC8F}" destId="{420DEC34-1ED4-4B0D-A789-8320CA267741}" srcOrd="0" destOrd="0" presId="urn:microsoft.com/office/officeart/2005/8/layout/radial1"/>
    <dgm:cxn modelId="{BA3E59FA-4682-4A9C-BBFE-B9DF0C3D5FC3}" type="presOf" srcId="{04468472-879B-427E-9C5D-44003A4159ED}" destId="{EF7F2E34-C57E-4D92-A965-5AD078091EAD}" srcOrd="0" destOrd="0" presId="urn:microsoft.com/office/officeart/2005/8/layout/radial1"/>
    <dgm:cxn modelId="{AC08543D-AF46-4965-B50E-1EDCEFC346B1}" type="presParOf" srcId="{DED2492B-93C6-42CA-96C0-603F1B22A6AF}" destId="{62E409E0-7996-42CE-87FB-05F69B8B7268}" srcOrd="0" destOrd="0" presId="urn:microsoft.com/office/officeart/2005/8/layout/radial1"/>
    <dgm:cxn modelId="{9A6689E9-B422-478A-856C-CB69607B12C3}" type="presParOf" srcId="{DED2492B-93C6-42CA-96C0-603F1B22A6AF}" destId="{BB215942-206F-4928-9CB6-16A2A8A95E05}" srcOrd="1" destOrd="0" presId="urn:microsoft.com/office/officeart/2005/8/layout/radial1"/>
    <dgm:cxn modelId="{16B4E5A6-B85C-49AB-82F9-CEFB30439811}" type="presParOf" srcId="{BB215942-206F-4928-9CB6-16A2A8A95E05}" destId="{591CAC3C-BA2D-4460-8626-7D8AA4A54AE0}" srcOrd="0" destOrd="0" presId="urn:microsoft.com/office/officeart/2005/8/layout/radial1"/>
    <dgm:cxn modelId="{5A3103E7-78FA-4B2D-8C9D-D2495BB6089F}" type="presParOf" srcId="{DED2492B-93C6-42CA-96C0-603F1B22A6AF}" destId="{31FDBBC4-80AB-4C9A-9AF9-0F3491BBB6D9}" srcOrd="2" destOrd="0" presId="urn:microsoft.com/office/officeart/2005/8/layout/radial1"/>
    <dgm:cxn modelId="{96F882BC-136D-4E9C-8919-2F9BAA51D0DA}" type="presParOf" srcId="{DED2492B-93C6-42CA-96C0-603F1B22A6AF}" destId="{A7FFC933-0EB5-4C5E-8728-B42BB3C269E8}" srcOrd="3" destOrd="0" presId="urn:microsoft.com/office/officeart/2005/8/layout/radial1"/>
    <dgm:cxn modelId="{E108FD93-DC10-4760-9BCA-5B55AA8595A8}" type="presParOf" srcId="{A7FFC933-0EB5-4C5E-8728-B42BB3C269E8}" destId="{5A1654BF-46EC-41AB-966D-4428D212D455}" srcOrd="0" destOrd="0" presId="urn:microsoft.com/office/officeart/2005/8/layout/radial1"/>
    <dgm:cxn modelId="{AA287DF1-2BF4-4F92-9E56-C36658E34018}" type="presParOf" srcId="{DED2492B-93C6-42CA-96C0-603F1B22A6AF}" destId="{345C607B-71B2-4F39-BC02-F14313399686}" srcOrd="4" destOrd="0" presId="urn:microsoft.com/office/officeart/2005/8/layout/radial1"/>
    <dgm:cxn modelId="{10D5004D-469D-4840-9F4D-62C3E04C7DBB}" type="presParOf" srcId="{DED2492B-93C6-42CA-96C0-603F1B22A6AF}" destId="{E5649C78-7DD1-48D8-8FA6-C35240F9EDDC}" srcOrd="5" destOrd="0" presId="urn:microsoft.com/office/officeart/2005/8/layout/radial1"/>
    <dgm:cxn modelId="{CEDFFD30-3580-4A39-B4A4-C9CA59970290}" type="presParOf" srcId="{E5649C78-7DD1-48D8-8FA6-C35240F9EDDC}" destId="{09131FE7-BFC9-429F-B967-8843155C20F4}" srcOrd="0" destOrd="0" presId="urn:microsoft.com/office/officeart/2005/8/layout/radial1"/>
    <dgm:cxn modelId="{FD2834EC-DE0F-4C22-95C0-F064D21B55EE}" type="presParOf" srcId="{DED2492B-93C6-42CA-96C0-603F1B22A6AF}" destId="{2778B07C-A791-4532-86DB-92872FE24C62}" srcOrd="6" destOrd="0" presId="urn:microsoft.com/office/officeart/2005/8/layout/radial1"/>
    <dgm:cxn modelId="{AF6514DA-6731-41BD-8482-6F5A85AFD408}" type="presParOf" srcId="{DED2492B-93C6-42CA-96C0-603F1B22A6AF}" destId="{60F93FC7-FD28-4935-B4C5-58319247F226}" srcOrd="7" destOrd="0" presId="urn:microsoft.com/office/officeart/2005/8/layout/radial1"/>
    <dgm:cxn modelId="{0D115FA8-5170-4969-A542-0A77593ADEEC}" type="presParOf" srcId="{60F93FC7-FD28-4935-B4C5-58319247F226}" destId="{007E8A23-65AF-4B98-AA36-E8F37437AD35}" srcOrd="0" destOrd="0" presId="urn:microsoft.com/office/officeart/2005/8/layout/radial1"/>
    <dgm:cxn modelId="{9BD93455-624B-4DF9-B3FC-2EE78669BD04}" type="presParOf" srcId="{DED2492B-93C6-42CA-96C0-603F1B22A6AF}" destId="{0B044BB0-C491-4A76-8710-B0E546245B73}" srcOrd="8" destOrd="0" presId="urn:microsoft.com/office/officeart/2005/8/layout/radial1"/>
    <dgm:cxn modelId="{CE515E3D-8583-41BA-BE02-F10945F1B69B}" type="presParOf" srcId="{DED2492B-93C6-42CA-96C0-603F1B22A6AF}" destId="{420DEC34-1ED4-4B0D-A789-8320CA267741}" srcOrd="9" destOrd="0" presId="urn:microsoft.com/office/officeart/2005/8/layout/radial1"/>
    <dgm:cxn modelId="{2B5E21E8-EC96-4D0F-B107-52B4032B62BE}" type="presParOf" srcId="{420DEC34-1ED4-4B0D-A789-8320CA267741}" destId="{3C84C279-34BD-459C-90CD-B18C3D5B004C}" srcOrd="0" destOrd="0" presId="urn:microsoft.com/office/officeart/2005/8/layout/radial1"/>
    <dgm:cxn modelId="{AECECDF4-3B3D-42EB-900B-397A3109F260}" type="presParOf" srcId="{DED2492B-93C6-42CA-96C0-603F1B22A6AF}" destId="{EF7F2E34-C57E-4D92-A965-5AD078091EAD}" srcOrd="10" destOrd="0" presId="urn:microsoft.com/office/officeart/2005/8/layout/radial1"/>
    <dgm:cxn modelId="{240D9172-4ECE-4EC9-BF45-5164A7183400}" type="presParOf" srcId="{DED2492B-93C6-42CA-96C0-603F1B22A6AF}" destId="{EDFA3799-9FDA-422F-A170-86A9F7099A9B}" srcOrd="11" destOrd="0" presId="urn:microsoft.com/office/officeart/2005/8/layout/radial1"/>
    <dgm:cxn modelId="{0B0EF7BA-1F41-4F9B-BB79-8B3F4C7D0BB8}" type="presParOf" srcId="{EDFA3799-9FDA-422F-A170-86A9F7099A9B}" destId="{D4567C1F-BE54-417E-B5CE-464282DAFA44}" srcOrd="0" destOrd="0" presId="urn:microsoft.com/office/officeart/2005/8/layout/radial1"/>
    <dgm:cxn modelId="{EE24873D-BF67-4B63-8A0A-AB4C7EABE784}" type="presParOf" srcId="{DED2492B-93C6-42CA-96C0-603F1B22A6AF}" destId="{445D6A0C-B5AC-4F39-A101-9D228C8AA95E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409E0-7996-42CE-87FB-05F69B8B7268}">
      <dsp:nvSpPr>
        <dsp:cNvPr id="0" name=""/>
        <dsp:cNvSpPr/>
      </dsp:nvSpPr>
      <dsp:spPr>
        <a:xfrm>
          <a:off x="1826261" y="1627675"/>
          <a:ext cx="1782662" cy="149725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>
              <a:solidFill>
                <a:schemeClr val="tx1"/>
              </a:solidFill>
            </a:rPr>
            <a:t>Education</a:t>
          </a:r>
          <a:endParaRPr lang="en-GB" sz="2100" kern="1200" dirty="0">
            <a:solidFill>
              <a:schemeClr val="tx1"/>
            </a:solidFill>
          </a:endParaRPr>
        </a:p>
      </dsp:txBody>
      <dsp:txXfrm>
        <a:off x="2087326" y="1846942"/>
        <a:ext cx="1260532" cy="1058717"/>
      </dsp:txXfrm>
    </dsp:sp>
    <dsp:sp modelId="{BB215942-206F-4928-9CB6-16A2A8A95E05}">
      <dsp:nvSpPr>
        <dsp:cNvPr id="0" name=""/>
        <dsp:cNvSpPr/>
      </dsp:nvSpPr>
      <dsp:spPr>
        <a:xfrm rot="16200000">
          <a:off x="2620496" y="1508909"/>
          <a:ext cx="194192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94192" y="21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12738" y="1525724"/>
        <a:ext cx="9709" cy="9709"/>
      </dsp:txXfrm>
    </dsp:sp>
    <dsp:sp modelId="{31FDBBC4-80AB-4C9A-9AF9-0F3491BBB6D9}">
      <dsp:nvSpPr>
        <dsp:cNvPr id="0" name=""/>
        <dsp:cNvSpPr/>
      </dsp:nvSpPr>
      <dsp:spPr>
        <a:xfrm>
          <a:off x="1842927" y="78459"/>
          <a:ext cx="1749330" cy="13550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Sociology</a:t>
          </a:r>
          <a:endParaRPr lang="en-GB" sz="2200" kern="1200" dirty="0"/>
        </a:p>
      </dsp:txBody>
      <dsp:txXfrm>
        <a:off x="2099110" y="276898"/>
        <a:ext cx="1236964" cy="958145"/>
      </dsp:txXfrm>
    </dsp:sp>
    <dsp:sp modelId="{A7FFC933-0EB5-4C5E-8728-B42BB3C269E8}">
      <dsp:nvSpPr>
        <dsp:cNvPr id="0" name=""/>
        <dsp:cNvSpPr/>
      </dsp:nvSpPr>
      <dsp:spPr>
        <a:xfrm rot="19836306">
          <a:off x="3446831" y="1895685"/>
          <a:ext cx="170857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70857" y="21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27989" y="1913083"/>
        <a:ext cx="8542" cy="8542"/>
      </dsp:txXfrm>
    </dsp:sp>
    <dsp:sp modelId="{345C607B-71B2-4F39-BC02-F14313399686}">
      <dsp:nvSpPr>
        <dsp:cNvPr id="0" name=""/>
        <dsp:cNvSpPr/>
      </dsp:nvSpPr>
      <dsp:spPr>
        <a:xfrm>
          <a:off x="3439394" y="799414"/>
          <a:ext cx="1749330" cy="13550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Social Policy</a:t>
          </a:r>
        </a:p>
      </dsp:txBody>
      <dsp:txXfrm>
        <a:off x="3695577" y="997853"/>
        <a:ext cx="1236964" cy="958145"/>
      </dsp:txXfrm>
    </dsp:sp>
    <dsp:sp modelId="{E5649C78-7DD1-48D8-8FA6-C35240F9EDDC}">
      <dsp:nvSpPr>
        <dsp:cNvPr id="0" name=""/>
        <dsp:cNvSpPr/>
      </dsp:nvSpPr>
      <dsp:spPr>
        <a:xfrm rot="1497708">
          <a:off x="3490470" y="2747913"/>
          <a:ext cx="143976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43976" y="21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58859" y="2765983"/>
        <a:ext cx="7198" cy="7198"/>
      </dsp:txXfrm>
    </dsp:sp>
    <dsp:sp modelId="{2778B07C-A791-4532-86DB-92872FE24C62}">
      <dsp:nvSpPr>
        <dsp:cNvPr id="0" name=""/>
        <dsp:cNvSpPr/>
      </dsp:nvSpPr>
      <dsp:spPr>
        <a:xfrm>
          <a:off x="3502761" y="2471435"/>
          <a:ext cx="1749330" cy="13550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Psychology</a:t>
          </a:r>
          <a:endParaRPr lang="en-GB" sz="2000" kern="1200" dirty="0"/>
        </a:p>
      </dsp:txBody>
      <dsp:txXfrm>
        <a:off x="3758944" y="2669874"/>
        <a:ext cx="1236964" cy="958145"/>
      </dsp:txXfrm>
    </dsp:sp>
    <dsp:sp modelId="{60F93FC7-FD28-4935-B4C5-58319247F226}">
      <dsp:nvSpPr>
        <dsp:cNvPr id="0" name=""/>
        <dsp:cNvSpPr/>
      </dsp:nvSpPr>
      <dsp:spPr>
        <a:xfrm rot="5400000">
          <a:off x="2644727" y="3176122"/>
          <a:ext cx="145730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45730" y="21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713949" y="3194149"/>
        <a:ext cx="7286" cy="7286"/>
      </dsp:txXfrm>
    </dsp:sp>
    <dsp:sp modelId="{0B044BB0-C491-4A76-8710-B0E546245B73}">
      <dsp:nvSpPr>
        <dsp:cNvPr id="0" name=""/>
        <dsp:cNvSpPr/>
      </dsp:nvSpPr>
      <dsp:spPr>
        <a:xfrm>
          <a:off x="1842927" y="3270658"/>
          <a:ext cx="1749330" cy="13550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History</a:t>
          </a:r>
          <a:endParaRPr lang="en-GB" sz="2900" kern="1200" dirty="0"/>
        </a:p>
      </dsp:txBody>
      <dsp:txXfrm>
        <a:off x="2099110" y="3469097"/>
        <a:ext cx="1236964" cy="958145"/>
      </dsp:txXfrm>
    </dsp:sp>
    <dsp:sp modelId="{420DEC34-1ED4-4B0D-A789-8320CA267741}">
      <dsp:nvSpPr>
        <dsp:cNvPr id="0" name=""/>
        <dsp:cNvSpPr/>
      </dsp:nvSpPr>
      <dsp:spPr>
        <a:xfrm rot="9298908">
          <a:off x="1800148" y="2748933"/>
          <a:ext cx="145123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45123" y="21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869081" y="2766975"/>
        <a:ext cx="7256" cy="7256"/>
      </dsp:txXfrm>
    </dsp:sp>
    <dsp:sp modelId="{EF7F2E34-C57E-4D92-A965-5AD078091EAD}">
      <dsp:nvSpPr>
        <dsp:cNvPr id="0" name=""/>
        <dsp:cNvSpPr/>
      </dsp:nvSpPr>
      <dsp:spPr>
        <a:xfrm>
          <a:off x="183099" y="2473422"/>
          <a:ext cx="1749330" cy="13550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Social welfare</a:t>
          </a:r>
        </a:p>
      </dsp:txBody>
      <dsp:txXfrm>
        <a:off x="439282" y="2671861"/>
        <a:ext cx="1236964" cy="958145"/>
      </dsp:txXfrm>
    </dsp:sp>
    <dsp:sp modelId="{EDFA3799-9FDA-422F-A170-86A9F7099A9B}">
      <dsp:nvSpPr>
        <dsp:cNvPr id="0" name=""/>
        <dsp:cNvSpPr/>
      </dsp:nvSpPr>
      <dsp:spPr>
        <a:xfrm rot="12523338">
          <a:off x="1825645" y="1908318"/>
          <a:ext cx="154988" cy="43340"/>
        </a:xfrm>
        <a:custGeom>
          <a:avLst/>
          <a:gdLst/>
          <a:ahLst/>
          <a:cxnLst/>
          <a:rect l="0" t="0" r="0" b="0"/>
          <a:pathLst>
            <a:path>
              <a:moveTo>
                <a:pt x="0" y="21670"/>
              </a:moveTo>
              <a:lnTo>
                <a:pt x="154988" y="21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1899264" y="1926114"/>
        <a:ext cx="7749" cy="7749"/>
      </dsp:txXfrm>
    </dsp:sp>
    <dsp:sp modelId="{445D6A0C-B5AC-4F39-A101-9D228C8AA95E}">
      <dsp:nvSpPr>
        <dsp:cNvPr id="0" name=""/>
        <dsp:cNvSpPr/>
      </dsp:nvSpPr>
      <dsp:spPr>
        <a:xfrm>
          <a:off x="246470" y="823946"/>
          <a:ext cx="1749330" cy="135502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Philosophy</a:t>
          </a:r>
          <a:endParaRPr lang="en-GB" sz="2200" kern="1200" dirty="0"/>
        </a:p>
      </dsp:txBody>
      <dsp:txXfrm>
        <a:off x="502653" y="1022385"/>
        <a:ext cx="1236964" cy="958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2EC2-5D6A-4B55-ABDE-8C94BB4311D6}" type="datetimeFigureOut">
              <a:rPr lang="en-GB" smtClean="0"/>
              <a:pPr/>
              <a:t>17/04/2020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14A48-B829-4488-81F5-ED8E15CD4F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50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0644" indent="-170644" defTabSz="45505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100" dirty="0">
                <a:solidFill>
                  <a:prstClr val="black"/>
                </a:solidFill>
              </a:rPr>
              <a:t>Welcome and introduction to speaker(s)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1EA78-9250-44B6-9A82-6BEB7DBA5EE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3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80E5-1BC9-43FE-9F88-9EA98D7FCFA1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limited number of international placements are available in Freiburg and Santander for second year students with a good level of German or Spanish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Natatlie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Sixsmith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Ed studies and disability studies year 3 - "no exams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erlin Sans FB Demi" pitchFamily="34" charset="0"/>
              </a:rPr>
              <a:t>the tutors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" pitchFamily="34" charset="0"/>
              </a:rPr>
              <a:t>placement experience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" b="1" dirty="0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BatangChe" pitchFamily="49" charset="-127"/>
              </a:rPr>
              <a:t>nice distance from home (Manchester)</a:t>
            </a:r>
            <a:r>
              <a:rPr lang="en-GB" sz="1200" b="1" dirty="0">
                <a:latin typeface="BatangChe" pitchFamily="49" charset="-127"/>
                <a:ea typeface="BatangChe" pitchFamily="49" charset="-127"/>
              </a:rPr>
              <a:t>  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Viner Hand ITC" pitchFamily="66" charset="0"/>
                <a:ea typeface="BatangChe" pitchFamily="49" charset="-127"/>
              </a:rPr>
              <a:t>debating</a:t>
            </a:r>
            <a:r>
              <a:rPr lang="en-GB" sz="1200" b="1" dirty="0">
                <a:latin typeface="Viner Hand ITC" pitchFamily="66" charset="0"/>
                <a:ea typeface="BatangChe" pitchFamily="49" charset="-127"/>
              </a:rPr>
              <a:t> 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Viner Hand ITC" pitchFamily="66" charset="0"/>
                <a:ea typeface="BatangChe" pitchFamily="49" charset="-127"/>
              </a:rPr>
              <a:t>issues</a:t>
            </a:r>
            <a:r>
              <a:rPr lang="en-GB" sz="1200" b="1" dirty="0">
                <a:latin typeface="Viner Hand ITC" pitchFamily="66" charset="0"/>
                <a:ea typeface="BatangChe" pitchFamily="49" charset="-127"/>
              </a:rPr>
              <a:t>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1200" dirty="0">
                <a:latin typeface="Book Antiqua" pitchFamily="18" charset="0"/>
                <a:ea typeface="BatangChe" pitchFamily="49" charset="-127"/>
              </a:rPr>
              <a:t> </a:t>
            </a:r>
            <a:r>
              <a:rPr lang="en-GB" sz="1200" b="1" dirty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  <a:ea typeface="BatangChe" pitchFamily="49" charset="-127"/>
              </a:rPr>
              <a:t>nice city </a:t>
            </a:r>
            <a:r>
              <a:rPr lang="en-GB" sz="1200" dirty="0">
                <a:latin typeface="Book Antiqua" pitchFamily="18" charset="0"/>
                <a:ea typeface="BatangChe" pitchFamily="49" charset="-127"/>
              </a:rPr>
              <a:t>		learning to learn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7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BatangChe" pitchFamily="49" charset="-127"/>
              </a:rPr>
              <a:t>variety of teaching 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</a:rPr>
              <a:t>group size  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kie" pitchFamily="2" charset="0"/>
                <a:ea typeface="Gulim" pitchFamily="34" charset="-127"/>
              </a:rPr>
              <a:t>support"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C80E5-1BC9-43FE-9F88-9EA98D7FCFA1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B100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" b="15552"/>
            <a:stretch/>
          </p:blipFill>
          <p:spPr bwMode="auto">
            <a:xfrm>
              <a:off x="2028825" y="692696"/>
              <a:ext cx="5170934" cy="5793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334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6157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96"/>
            <a:stretch/>
          </p:blipFill>
          <p:spPr bwMode="auto">
            <a:xfrm>
              <a:off x="1980820" y="685478"/>
              <a:ext cx="5266944" cy="600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99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A5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52"/>
            <a:stretch/>
          </p:blipFill>
          <p:spPr bwMode="auto">
            <a:xfrm>
              <a:off x="1970009" y="685479"/>
              <a:ext cx="5288565" cy="600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542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i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80498"/>
            <a:chOff x="0" y="0"/>
            <a:chExt cx="9144000" cy="688049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80498"/>
            </a:xfrm>
            <a:prstGeom prst="rect">
              <a:avLst/>
            </a:prstGeom>
            <a:solidFill>
              <a:srgbClr val="F8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43"/>
            <a:stretch/>
          </p:blipFill>
          <p:spPr bwMode="auto">
            <a:xfrm>
              <a:off x="1970009" y="693119"/>
              <a:ext cx="5281761" cy="5736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670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A5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1979712" y="712156"/>
              <a:ext cx="5303490" cy="3446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434" b="1169"/>
            <a:stretch/>
          </p:blipFill>
          <p:spPr bwMode="auto">
            <a:xfrm>
              <a:off x="1979712" y="4772026"/>
              <a:ext cx="5303490" cy="647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947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9D99C9-49B6-480A-B10A-93AD81864B65}" type="datetimeFigureOut">
              <a:rPr lang="en-US" smtClean="0"/>
              <a:pPr/>
              <a:t>4/17/2020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HU_MASTER_LOGO_215_229_72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1584176" cy="8648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9D99C9-49B6-480A-B10A-93AD81864B65}" type="datetimeFigureOut">
              <a:rPr lang="en-US" smtClean="0"/>
              <a:pPr/>
              <a:t>4/17/2020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EB930-CA97-4B50-B0C7-FE0242FEF8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425" y="3040385"/>
            <a:ext cx="6480000" cy="2304256"/>
          </a:xfrm>
          <a:prstGeom prst="rect">
            <a:avLst/>
          </a:prstGeo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2175181"/>
            <a:ext cx="6480175" cy="648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lang="en-US" sz="26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9640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4C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3999" cy="1107996"/>
          </a:xfrm>
          <a:prstGeom prst="rect">
            <a:avLst/>
          </a:prstGeom>
        </p:spPr>
        <p:txBody>
          <a:bodyPr/>
          <a:lstStyle>
            <a:lvl1pPr algn="ctr">
              <a:defRPr lang="en-GB" sz="3600" b="1" strike="noStrike" kern="1200" spc="-20" baseline="0" dirty="0" smtClean="0">
                <a:solidFill>
                  <a:srgbClr val="174B6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b="1"/>
              <a:t>Click to edit Master title style</a:t>
            </a:r>
            <a:endParaRPr lang="en-US" dirty="0"/>
          </a:p>
        </p:txBody>
      </p:sp>
      <p:sp>
        <p:nvSpPr>
          <p:cNvPr id="9" name="Subtitle 1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fontAlgn="base">
              <a:lnSpc>
                <a:spcPts val="3600"/>
              </a:lnSpc>
              <a:spcBef>
                <a:spcPct val="0"/>
              </a:spcBef>
              <a:spcAft>
                <a:spcPts val="3600"/>
              </a:spcAft>
              <a:buSzPct val="80000"/>
              <a:buFont typeface="Arial" charset="0"/>
              <a:buNone/>
              <a:defRPr lang="en-GB" sz="3600" i="0" kern="1200" baseline="0" dirty="0">
                <a:ln>
                  <a:noFill/>
                </a:ln>
                <a:solidFill>
                  <a:srgbClr val="174B66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i="0"/>
              <a:t>Click to edit Master subtitle style</a:t>
            </a:r>
            <a:endParaRPr lang="en-GB" i="0" dirty="0"/>
          </a:p>
        </p:txBody>
      </p:sp>
      <p:pic>
        <p:nvPicPr>
          <p:cNvPr id="10" name="Picture 2" descr="D:\DMDDW\Desktop\SIOE_215_229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8700"/>
            <a:ext cx="352839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8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340768"/>
            <a:ext cx="9144000" cy="5539730"/>
          </a:xfrm>
          <a:prstGeom prst="rect">
            <a:avLst/>
          </a:prstGeom>
          <a:solidFill>
            <a:srgbClr val="F8D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1" y="1905000"/>
            <a:ext cx="6934199" cy="55399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B70D50"/>
                </a:solidFill>
              </a:defRPr>
            </a:lvl1pPr>
          </a:lstStyle>
          <a:p>
            <a:r>
              <a:rPr lang="en-US" b="1"/>
              <a:t>Click to edit Master title style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594409"/>
            <a:ext cx="8138863" cy="40029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B70D50"/>
              </a:solidFill>
            </a:endParaRPr>
          </a:p>
        </p:txBody>
      </p:sp>
      <p:pic>
        <p:nvPicPr>
          <p:cNvPr id="5" name="Picture 2" descr="D:\DMDDW\Desktop\SIOE_215_229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8700"/>
            <a:ext cx="352839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2593975"/>
            <a:ext cx="6915150" cy="2922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B70D50"/>
                </a:solidFill>
              </a:defRPr>
            </a:lvl1pPr>
            <a:lvl2pPr>
              <a:defRPr sz="2000">
                <a:solidFill>
                  <a:srgbClr val="B70D50"/>
                </a:solidFill>
              </a:defRPr>
            </a:lvl2pPr>
            <a:lvl3pPr>
              <a:defRPr sz="1600">
                <a:solidFill>
                  <a:srgbClr val="B70D50"/>
                </a:solidFill>
              </a:defRPr>
            </a:lvl3pPr>
            <a:lvl4pPr>
              <a:defRPr sz="1400">
                <a:solidFill>
                  <a:srgbClr val="B70D50"/>
                </a:solidFill>
              </a:defRPr>
            </a:lvl4pPr>
            <a:lvl5pPr>
              <a:defRPr sz="1400">
                <a:solidFill>
                  <a:srgbClr val="B70D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40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n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B10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1" y="1905000"/>
            <a:ext cx="6934199" cy="55399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FFCC42"/>
                </a:solidFill>
              </a:defRPr>
            </a:lvl1pPr>
          </a:lstStyle>
          <a:p>
            <a:r>
              <a:rPr lang="en-US" b="1"/>
              <a:t>Click to edit Master title style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594409"/>
            <a:ext cx="8138863" cy="40029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B70D50"/>
              </a:solidFill>
            </a:endParaRPr>
          </a:p>
        </p:txBody>
      </p:sp>
      <p:pic>
        <p:nvPicPr>
          <p:cNvPr id="5" name="Picture 2" descr="D:\DMDDW\Desktop\SIOE_215_229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8700"/>
            <a:ext cx="352839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2593975"/>
            <a:ext cx="6915150" cy="2922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CC42"/>
                </a:solidFill>
              </a:defRPr>
            </a:lvl1pPr>
            <a:lvl2pPr>
              <a:defRPr sz="2000">
                <a:solidFill>
                  <a:srgbClr val="FFCC42"/>
                </a:solidFill>
              </a:defRPr>
            </a:lvl2pPr>
            <a:lvl3pPr>
              <a:defRPr sz="1600">
                <a:solidFill>
                  <a:srgbClr val="FFCC42"/>
                </a:solidFill>
              </a:defRPr>
            </a:lvl3pPr>
            <a:lvl4pPr>
              <a:defRPr sz="1400">
                <a:solidFill>
                  <a:srgbClr val="FFCC42"/>
                </a:solidFill>
              </a:defRPr>
            </a:lvl4pPr>
            <a:lvl5pPr>
              <a:defRPr sz="1400">
                <a:solidFill>
                  <a:srgbClr val="FFCC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3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DE3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1" y="1905000"/>
            <a:ext cx="6934199" cy="55399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FFCC42"/>
                </a:solidFill>
              </a:defRPr>
            </a:lvl1pPr>
          </a:lstStyle>
          <a:p>
            <a:r>
              <a:rPr lang="en-US" b="1"/>
              <a:t>Click to edit Master title style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594409"/>
            <a:ext cx="8138863" cy="40029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B70D50"/>
              </a:solidFill>
            </a:endParaRPr>
          </a:p>
        </p:txBody>
      </p:sp>
      <p:pic>
        <p:nvPicPr>
          <p:cNvPr id="5" name="Picture 2" descr="D:\DMDDW\Desktop\SIOE_215_229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8700"/>
            <a:ext cx="352839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2593975"/>
            <a:ext cx="6915150" cy="2922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CC42"/>
                </a:solidFill>
              </a:defRPr>
            </a:lvl1pPr>
            <a:lvl2pPr>
              <a:defRPr sz="2000">
                <a:solidFill>
                  <a:srgbClr val="FFCC42"/>
                </a:solidFill>
              </a:defRPr>
            </a:lvl2pPr>
            <a:lvl3pPr>
              <a:defRPr sz="1600">
                <a:solidFill>
                  <a:srgbClr val="FFCC42"/>
                </a:solidFill>
              </a:defRPr>
            </a:lvl3pPr>
            <a:lvl4pPr>
              <a:defRPr sz="1400">
                <a:solidFill>
                  <a:srgbClr val="FFCC42"/>
                </a:solidFill>
              </a:defRPr>
            </a:lvl4pPr>
            <a:lvl5pPr>
              <a:defRPr sz="1400">
                <a:solidFill>
                  <a:srgbClr val="FFCC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79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rp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61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1" y="1905000"/>
            <a:ext cx="6934199" cy="55399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4CCDC4"/>
                </a:solidFill>
              </a:defRPr>
            </a:lvl1pPr>
          </a:lstStyle>
          <a:p>
            <a:r>
              <a:rPr lang="en-US" b="1"/>
              <a:t>Click to edit Master title style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594409"/>
            <a:ext cx="8138863" cy="40029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B70D50"/>
              </a:solidFill>
            </a:endParaRPr>
          </a:p>
        </p:txBody>
      </p:sp>
      <p:pic>
        <p:nvPicPr>
          <p:cNvPr id="5" name="Picture 2" descr="D:\DMDDW\Desktop\SIOE_215_229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8700"/>
            <a:ext cx="352839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2593975"/>
            <a:ext cx="6915150" cy="2922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CCDC4"/>
                </a:solidFill>
              </a:defRPr>
            </a:lvl1pPr>
            <a:lvl2pPr>
              <a:defRPr sz="2000">
                <a:solidFill>
                  <a:srgbClr val="4CCDC4"/>
                </a:solidFill>
              </a:defRPr>
            </a:lvl2pPr>
            <a:lvl3pPr>
              <a:defRPr sz="1600">
                <a:solidFill>
                  <a:srgbClr val="4CCDC4"/>
                </a:solidFill>
              </a:defRPr>
            </a:lvl3pPr>
            <a:lvl4pPr>
              <a:defRPr sz="1400">
                <a:solidFill>
                  <a:srgbClr val="4CCDC4"/>
                </a:solidFill>
              </a:defRPr>
            </a:lvl4pPr>
            <a:lvl5pPr>
              <a:defRPr sz="1400">
                <a:solidFill>
                  <a:srgbClr val="4CCDC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7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40768"/>
            <a:ext cx="9144000" cy="5517232"/>
          </a:xfrm>
          <a:prstGeom prst="rect">
            <a:avLst/>
          </a:prstGeom>
          <a:solidFill>
            <a:srgbClr val="283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09601" y="1905000"/>
            <a:ext cx="6934199" cy="553998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8FD442"/>
                </a:solidFill>
              </a:defRPr>
            </a:lvl1pPr>
          </a:lstStyle>
          <a:p>
            <a:r>
              <a:rPr lang="en-US" b="1"/>
              <a:t>Click to edit Master title style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2594409"/>
            <a:ext cx="8138863" cy="4002943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800" dirty="0">
              <a:solidFill>
                <a:srgbClr val="B70D50"/>
              </a:solidFill>
            </a:endParaRPr>
          </a:p>
        </p:txBody>
      </p:sp>
      <p:pic>
        <p:nvPicPr>
          <p:cNvPr id="5" name="Picture 2" descr="D:\DMDDW\Desktop\SIOE_215_229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8700"/>
            <a:ext cx="3528393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09600" y="2593975"/>
            <a:ext cx="6915150" cy="29225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FD442"/>
                </a:solidFill>
              </a:defRPr>
            </a:lvl1pPr>
            <a:lvl2pPr>
              <a:defRPr sz="2000">
                <a:solidFill>
                  <a:srgbClr val="8FD442"/>
                </a:solidFill>
              </a:defRPr>
            </a:lvl2pPr>
            <a:lvl3pPr>
              <a:defRPr sz="1600">
                <a:solidFill>
                  <a:srgbClr val="8FD442"/>
                </a:solidFill>
              </a:defRPr>
            </a:lvl3pPr>
            <a:lvl4pPr>
              <a:defRPr sz="1400">
                <a:solidFill>
                  <a:srgbClr val="8FD442"/>
                </a:solidFill>
              </a:defRPr>
            </a:lvl4pPr>
            <a:lvl5pPr>
              <a:defRPr sz="1400">
                <a:solidFill>
                  <a:srgbClr val="8FD4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8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1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1" b="18551"/>
          <a:stretch/>
        </p:blipFill>
        <p:spPr bwMode="auto">
          <a:xfrm>
            <a:off x="1904282" y="692696"/>
            <a:ext cx="5874245" cy="561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2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sio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80498"/>
            <a:chOff x="0" y="0"/>
            <a:chExt cx="9144000" cy="688049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80498"/>
            </a:xfrm>
            <a:prstGeom prst="rect">
              <a:avLst/>
            </a:prstGeom>
            <a:solidFill>
              <a:srgbClr val="F8D3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270"/>
            <a:stretch/>
          </p:blipFill>
          <p:spPr bwMode="auto">
            <a:xfrm>
              <a:off x="1907681" y="686247"/>
              <a:ext cx="5292079" cy="5752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30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53" r:id="rId16"/>
    <p:sldLayoutId id="2147483676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.morrison@shu.ac.u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12"/>
            <a:ext cx="9144000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15035" y="1556792"/>
            <a:ext cx="4968552" cy="1371600"/>
          </a:xfrm>
        </p:spPr>
        <p:txBody>
          <a:bodyPr/>
          <a:lstStyle/>
          <a:p>
            <a:r>
              <a:rPr lang="en-GB" dirty="0"/>
              <a:t>Routes into Working with </a:t>
            </a:r>
            <a:r>
              <a:rPr lang="en-GB" dirty="0" smtClean="0"/>
              <a:t>Children, </a:t>
            </a:r>
            <a:r>
              <a:rPr lang="en-GB" dirty="0"/>
              <a:t>Young </a:t>
            </a:r>
            <a:r>
              <a:rPr lang="en-GB" dirty="0" smtClean="0"/>
              <a:t>People and Adults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773699" y="3356992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chemeClr val="bg1"/>
                </a:solidFill>
              </a:rPr>
              <a:t>Dr Andrew Morrison</a:t>
            </a:r>
            <a:br>
              <a:rPr lang="en-GB" sz="2400" i="1" dirty="0">
                <a:solidFill>
                  <a:schemeClr val="bg1"/>
                </a:solidFill>
              </a:rPr>
            </a:br>
            <a:r>
              <a:rPr lang="en-GB" sz="2400" i="1" dirty="0">
                <a:solidFill>
                  <a:schemeClr val="bg1"/>
                </a:solidFill>
              </a:rPr>
              <a:t/>
            </a:r>
            <a:br>
              <a:rPr lang="en-GB" sz="2400" i="1" dirty="0">
                <a:solidFill>
                  <a:schemeClr val="bg1"/>
                </a:solidFill>
              </a:rPr>
            </a:br>
            <a:r>
              <a:rPr lang="en-GB" sz="2400" i="1" dirty="0">
                <a:solidFill>
                  <a:schemeClr val="bg1"/>
                </a:solidFill>
              </a:rPr>
              <a:t>Principal lecturer</a:t>
            </a:r>
          </a:p>
          <a:p>
            <a:pPr algn="ctr"/>
            <a:r>
              <a:rPr lang="en-GB" sz="2400" i="1" dirty="0">
                <a:solidFill>
                  <a:schemeClr val="bg1"/>
                </a:solidFill>
              </a:rPr>
              <a:t>Department of Education, Childhood &amp; Inclusion</a:t>
            </a:r>
          </a:p>
          <a:p>
            <a:pPr algn="ctr"/>
            <a:endParaRPr lang="en-GB" sz="2400" i="1" dirty="0">
              <a:solidFill>
                <a:schemeClr val="bg1"/>
              </a:solidFill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</a:rPr>
              <a:t>Sheffield Hallam University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6753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3675300" y="1556792"/>
            <a:ext cx="5433356" cy="1107996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3825082" y="2996952"/>
            <a:ext cx="529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ts val="3600"/>
              </a:spcAft>
              <a:buSzPct val="80000"/>
              <a:buFont typeface="Arial" charset="0"/>
              <a:buNone/>
              <a:defRPr lang="en-GB" sz="3600" i="0" kern="1200" baseline="0" dirty="0">
                <a:ln>
                  <a:noFill/>
                </a:ln>
                <a:solidFill>
                  <a:srgbClr val="174B6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400" smtClean="0"/>
              <a:t>Andrew Morrison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400" smtClean="0">
                <a:hlinkClick r:id="rId3"/>
              </a:rPr>
              <a:t>a.morrison@shu.ac.uk</a:t>
            </a:r>
            <a:endParaRPr lang="en-GB" sz="240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40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8830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1" y="1916832"/>
            <a:ext cx="4680520" cy="553998"/>
          </a:xfrm>
        </p:spPr>
        <p:txBody>
          <a:bodyPr/>
          <a:lstStyle/>
          <a:p>
            <a:pPr algn="ctr"/>
            <a:r>
              <a:rPr lang="en-GB" dirty="0" smtClean="0"/>
              <a:t>Education Studies degrees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11560" y="3098700"/>
            <a:ext cx="4536504" cy="2922588"/>
          </a:xfrm>
        </p:spPr>
        <p:txBody>
          <a:bodyPr/>
          <a:lstStyle/>
          <a:p>
            <a:pPr marL="285750" indent="-285750"/>
            <a:endParaRPr lang="en-GB" dirty="0"/>
          </a:p>
          <a:p>
            <a:pPr marL="285750" indent="-285750"/>
            <a:r>
              <a:rPr lang="en-GB" dirty="0" smtClean="0"/>
              <a:t>Education Studies</a:t>
            </a:r>
          </a:p>
          <a:p>
            <a:pPr marL="0" indent="0">
              <a:buNone/>
            </a:pPr>
            <a:endParaRPr lang="en-GB" dirty="0"/>
          </a:p>
          <a:p>
            <a:pPr marL="285750" indent="-285750"/>
            <a:r>
              <a:rPr lang="en-GB" dirty="0"/>
              <a:t>Education with Autism, Disability and Special Educational Needs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66" y="1340768"/>
            <a:ext cx="3677346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6934199" cy="553998"/>
          </a:xfrm>
        </p:spPr>
        <p:txBody>
          <a:bodyPr/>
          <a:lstStyle/>
          <a:p>
            <a:pPr lvl="0"/>
            <a:r>
              <a:rPr lang="en-GB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These courses are for you if...</a:t>
            </a:r>
            <a:r>
              <a:rPr lang="en-GB" spc="-100" dirty="0">
                <a:solidFill>
                  <a:srgbClr val="B70D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pc="-100" dirty="0">
                <a:solidFill>
                  <a:srgbClr val="B70D50"/>
                </a:solidFill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2593975"/>
            <a:ext cx="5906616" cy="29225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You are interested in a career in education (teaching or non-teaching)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 You want to understand/ work with children, young people or adults</a:t>
            </a:r>
          </a:p>
          <a:p>
            <a:pPr marL="0" indent="0">
              <a:spcBef>
                <a:spcPts val="0"/>
              </a:spcBef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You want to keep your options open while you explore possibilities</a:t>
            </a:r>
          </a:p>
          <a:p>
            <a:pPr marL="0" indent="0">
              <a:spcBef>
                <a:spcPts val="0"/>
              </a:spcBef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>You want to gain more work experience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26" y="2708920"/>
            <a:ext cx="240026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0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Have a think...?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Who influences our learning?</a:t>
            </a:r>
          </a:p>
          <a:p>
            <a:r>
              <a:rPr lang="en-GB" dirty="0" smtClean="0"/>
              <a:t>What are some of the barriers we face with learning?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556792"/>
            <a:ext cx="2569468" cy="138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1"/>
            <a:ext cx="2569468" cy="13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36189797"/>
              </p:ext>
            </p:extLst>
          </p:nvPr>
        </p:nvGraphicFramePr>
        <p:xfrm>
          <a:off x="2051720" y="1700808"/>
          <a:ext cx="5435186" cy="475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30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23929" y="332656"/>
            <a:ext cx="4968552" cy="648072"/>
          </a:xfrm>
        </p:spPr>
        <p:txBody>
          <a:bodyPr/>
          <a:lstStyle/>
          <a:p>
            <a:r>
              <a:rPr lang="en-GB" dirty="0"/>
              <a:t>Course Overview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979" y="1556792"/>
            <a:ext cx="8604448" cy="4968552"/>
          </a:xfrm>
        </p:spPr>
        <p:txBody>
          <a:bodyPr/>
          <a:lstStyle/>
          <a:p>
            <a:pPr algn="l"/>
            <a:r>
              <a:rPr lang="en-GB" sz="2000" dirty="0">
                <a:solidFill>
                  <a:schemeClr val="tx1"/>
                </a:solidFill>
              </a:rPr>
              <a:t>The subject of education is </a:t>
            </a:r>
            <a:r>
              <a:rPr lang="en-GB" sz="2000" b="1" dirty="0">
                <a:solidFill>
                  <a:schemeClr val="tx1"/>
                </a:solidFill>
              </a:rPr>
              <a:t>multidisciplinary</a:t>
            </a:r>
            <a:r>
              <a:rPr lang="en-GB" sz="2000" dirty="0">
                <a:solidFill>
                  <a:schemeClr val="tx1"/>
                </a:solidFill>
              </a:rPr>
              <a:t> and as a student you study how it relates to a range of other subjects, esp.: </a:t>
            </a:r>
            <a:r>
              <a:rPr lang="en-GB" sz="2000" b="1" dirty="0">
                <a:solidFill>
                  <a:schemeClr val="tx1"/>
                </a:solidFill>
              </a:rPr>
              <a:t>History, Sociology and Psychology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with </a:t>
            </a:r>
            <a:r>
              <a:rPr lang="en-GB" sz="2000" dirty="0">
                <a:solidFill>
                  <a:schemeClr val="tx1"/>
                </a:solidFill>
              </a:rPr>
              <a:t>placement experience in a variety of educational settings during each year of the course</a:t>
            </a:r>
            <a:endParaRPr lang="en-GB" sz="2000" dirty="0"/>
          </a:p>
          <a:p>
            <a:pPr algn="l"/>
            <a:endParaRPr lang="en-GB" sz="1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"/>
          <a:stretch/>
        </p:blipFill>
        <p:spPr bwMode="auto">
          <a:xfrm>
            <a:off x="4860032" y="2780928"/>
            <a:ext cx="3516709" cy="23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068960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focus on social </a:t>
            </a:r>
            <a:r>
              <a:rPr lang="en-GB" dirty="0" smtClean="0"/>
              <a:t>justice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focus on literacy and language in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particular strand exploring socio-cultural perspectives on 'difference'..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enabling a specialist understanding of issues of in/exclusion in education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2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sz="quarter" idx="10"/>
          </p:nvPr>
        </p:nvSpPr>
        <p:spPr>
          <a:xfrm>
            <a:off x="-36512" y="1378564"/>
            <a:ext cx="5832648" cy="5272213"/>
          </a:xfrm>
        </p:spPr>
        <p:txBody>
          <a:bodyPr wrap="square">
            <a:spAutoFit/>
          </a:bodyPr>
          <a:lstStyle/>
          <a:p>
            <a:pPr marL="180975" indent="0" algn="ctr">
              <a:lnSpc>
                <a:spcPct val="100000"/>
              </a:lnSpc>
              <a:spcAft>
                <a:spcPts val="600"/>
              </a:spcAft>
              <a:buSzPct val="100000"/>
              <a:buNone/>
              <a:defRPr/>
            </a:pPr>
            <a:r>
              <a:rPr lang="en-GB" sz="2800" b="1" dirty="0" smtClean="0">
                <a:ea typeface="ＭＳ Ｐゴシック" pitchFamily="-64" charset="-128"/>
              </a:rPr>
              <a:t>WHY CHOOSE HALLAM?</a:t>
            </a:r>
            <a:endParaRPr lang="en-GB" dirty="0">
              <a:ea typeface="ＭＳ Ｐゴシック" pitchFamily="-64" charset="-128"/>
            </a:endParaRP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r>
              <a:rPr lang="en-GB" sz="2400" dirty="0" smtClean="0">
                <a:ea typeface="ＭＳ Ｐゴシック" pitchFamily="-64" charset="-128"/>
              </a:rPr>
              <a:t>No </a:t>
            </a:r>
            <a:r>
              <a:rPr lang="en-GB" sz="2400" dirty="0">
                <a:ea typeface="ＭＳ Ｐゴシック" pitchFamily="-64" charset="-128"/>
              </a:rPr>
              <a:t>formal exams </a:t>
            </a:r>
            <a:endParaRPr lang="en-GB" sz="2400" dirty="0" smtClean="0">
              <a:ea typeface="ＭＳ Ｐゴシック" pitchFamily="-64" charset="-128"/>
            </a:endParaRP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r>
              <a:rPr lang="en-GB" sz="2400" dirty="0" smtClean="0">
                <a:ea typeface="ＭＳ Ｐゴシック" pitchFamily="-64" charset="-128"/>
              </a:rPr>
              <a:t>Assessments </a:t>
            </a:r>
            <a:r>
              <a:rPr lang="en-GB" sz="2400" dirty="0">
                <a:ea typeface="ＭＳ Ｐゴシック" pitchFamily="-64" charset="-128"/>
              </a:rPr>
              <a:t>linked to the workplace </a:t>
            </a: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r>
              <a:rPr lang="en-GB" sz="2400" dirty="0">
                <a:ea typeface="ＭＳ Ｐゴシック" pitchFamily="-64" charset="-128"/>
              </a:rPr>
              <a:t>A </a:t>
            </a:r>
            <a:r>
              <a:rPr lang="en-GB" sz="2400" b="1" dirty="0">
                <a:ea typeface="ＭＳ Ｐゴシック" pitchFamily="-64" charset="-128"/>
              </a:rPr>
              <a:t>placement </a:t>
            </a:r>
            <a:r>
              <a:rPr lang="en-GB" sz="2400" dirty="0">
                <a:ea typeface="ＭＳ Ｐゴシック" pitchFamily="-64" charset="-128"/>
              </a:rPr>
              <a:t>during each year of the course</a:t>
            </a: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r>
              <a:rPr lang="en-GB" sz="2400" dirty="0">
                <a:ea typeface="ＭＳ Ｐゴシック" pitchFamily="-64" charset="-128"/>
              </a:rPr>
              <a:t>Taught by staff with wide-ranging professional and academic expertise </a:t>
            </a: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r>
              <a:rPr lang="en-GB" sz="2400" dirty="0">
                <a:ea typeface="ＭＳ Ｐゴシック" pitchFamily="-64" charset="-128"/>
              </a:rPr>
              <a:t>Opportunities to work in varied groups</a:t>
            </a: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r>
              <a:rPr lang="en-GB" sz="2400" b="1" dirty="0">
                <a:ea typeface="ＭＳ Ｐゴシック" pitchFamily="-64" charset="-128"/>
              </a:rPr>
              <a:t>International</a:t>
            </a:r>
            <a:r>
              <a:rPr lang="en-GB" sz="2400" dirty="0">
                <a:ea typeface="ＭＳ Ｐゴシック" pitchFamily="-64" charset="-128"/>
              </a:rPr>
              <a:t> opportunities</a:t>
            </a:r>
          </a:p>
          <a:p>
            <a:pPr marL="523875" indent="-342900">
              <a:lnSpc>
                <a:spcPct val="100000"/>
              </a:lnSpc>
              <a:spcAft>
                <a:spcPts val="600"/>
              </a:spcAft>
              <a:buSzPct val="100000"/>
              <a:defRPr/>
            </a:pPr>
            <a:endParaRPr lang="en-GB" dirty="0">
              <a:ea typeface="ＭＳ Ｐゴシック" pitchFamily="-6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334786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9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193" y="1434842"/>
            <a:ext cx="6934199" cy="5539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988840"/>
            <a:ext cx="4322440" cy="2922588"/>
          </a:xfrm>
        </p:spPr>
        <p:txBody>
          <a:bodyPr/>
          <a:lstStyle/>
          <a:p>
            <a:pPr fontAlgn="t"/>
            <a:r>
              <a:rPr lang="en-GB" dirty="0">
                <a:solidFill>
                  <a:schemeClr val="bg1"/>
                </a:solidFill>
              </a:rPr>
              <a:t>Teaching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Educational  support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Education projects/ research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Educational administration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Arts education</a:t>
            </a:r>
          </a:p>
          <a:p>
            <a:r>
              <a:rPr lang="en-GB" dirty="0">
                <a:solidFill>
                  <a:schemeClr val="bg1"/>
                </a:solidFill>
              </a:rPr>
              <a:t>Children and family services</a:t>
            </a:r>
          </a:p>
          <a:p>
            <a:r>
              <a:rPr lang="en-GB" dirty="0">
                <a:solidFill>
                  <a:schemeClr val="bg1"/>
                </a:solidFill>
              </a:rPr>
              <a:t>Youth services</a:t>
            </a:r>
          </a:p>
          <a:p>
            <a:r>
              <a:rPr lang="en-GB" dirty="0">
                <a:solidFill>
                  <a:schemeClr val="bg1"/>
                </a:solidFill>
              </a:rPr>
              <a:t>Policy advisory work</a:t>
            </a:r>
          </a:p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852936"/>
            <a:ext cx="3931171" cy="26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Health and social care </a:t>
            </a:r>
          </a:p>
          <a:p>
            <a:r>
              <a:rPr lang="en-GB" dirty="0">
                <a:solidFill>
                  <a:schemeClr val="bg1"/>
                </a:solidFill>
              </a:rPr>
              <a:t>Local Council</a:t>
            </a:r>
          </a:p>
          <a:p>
            <a:r>
              <a:rPr lang="en-GB" dirty="0">
                <a:solidFill>
                  <a:schemeClr val="bg1"/>
                </a:solidFill>
              </a:rPr>
              <a:t>Police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Nurseries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Play Projects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Graduate Training Schemes</a:t>
            </a:r>
          </a:p>
          <a:p>
            <a:pPr fontAlgn="t"/>
            <a:r>
              <a:rPr lang="en-GB" dirty="0">
                <a:solidFill>
                  <a:schemeClr val="bg1"/>
                </a:solidFill>
              </a:rPr>
              <a:t>Advisory Role e.g. Leisure</a:t>
            </a:r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166193" y="1434842"/>
            <a:ext cx="6934199" cy="5539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Career Options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926217"/>
            <a:ext cx="3652663" cy="244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7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SIoE Theme</Template>
  <TotalTime>1143</TotalTime>
  <Words>334</Words>
  <Application>Microsoft Office PowerPoint</Application>
  <PresentationFormat>On-screen Show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SIOE</vt:lpstr>
      <vt:lpstr>   </vt:lpstr>
      <vt:lpstr>Education Studies degrees</vt:lpstr>
      <vt:lpstr>These courses are for you if... </vt:lpstr>
      <vt:lpstr>Have a think...?</vt:lpstr>
      <vt:lpstr>PowerPoint Presentation</vt:lpstr>
      <vt:lpstr>Course Overview</vt:lpstr>
      <vt:lpstr>PowerPoint Presentation</vt:lpstr>
      <vt:lpstr>Career Options</vt:lpstr>
      <vt:lpstr>Career Options</vt:lpstr>
      <vt:lpstr>Thank you</vt:lpstr>
    </vt:vector>
  </TitlesOfParts>
  <Company>Sheffield Hallam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Studies  Education and Disability Studies</dc:title>
  <dc:creator>Rebecca Mallett</dc:creator>
  <cp:lastModifiedBy>Andrew Morrison</cp:lastModifiedBy>
  <cp:revision>80</cp:revision>
  <dcterms:created xsi:type="dcterms:W3CDTF">2012-05-08T14:19:55Z</dcterms:created>
  <dcterms:modified xsi:type="dcterms:W3CDTF">2020-04-17T14:52:06Z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