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97" r:id="rId4"/>
    <p:sldId id="284" r:id="rId5"/>
    <p:sldId id="299" r:id="rId6"/>
    <p:sldId id="285" r:id="rId7"/>
    <p:sldId id="298" r:id="rId8"/>
    <p:sldId id="288" r:id="rId9"/>
    <p:sldId id="300" r:id="rId10"/>
    <p:sldId id="301" r:id="rId11"/>
    <p:sldId id="258" r:id="rId12"/>
    <p:sldId id="296" r:id="rId13"/>
    <p:sldId id="259" r:id="rId14"/>
    <p:sldId id="260" r:id="rId15"/>
    <p:sldId id="261" r:id="rId16"/>
    <p:sldId id="262" r:id="rId17"/>
    <p:sldId id="263" r:id="rId18"/>
    <p:sldId id="264" r:id="rId19"/>
    <p:sldId id="302" r:id="rId20"/>
    <p:sldId id="303" r:id="rId21"/>
    <p:sldId id="304" r:id="rId22"/>
    <p:sldId id="266" r:id="rId23"/>
    <p:sldId id="269" r:id="rId24"/>
    <p:sldId id="289" r:id="rId25"/>
    <p:sldId id="309" r:id="rId26"/>
    <p:sldId id="290" r:id="rId27"/>
    <p:sldId id="291" r:id="rId28"/>
    <p:sldId id="292" r:id="rId29"/>
    <p:sldId id="306" r:id="rId30"/>
    <p:sldId id="293" r:id="rId31"/>
    <p:sldId id="270" r:id="rId32"/>
    <p:sldId id="308" r:id="rId33"/>
    <p:sldId id="294" r:id="rId34"/>
    <p:sldId id="275" r:id="rId35"/>
    <p:sldId id="277" r:id="rId36"/>
    <p:sldId id="307" r:id="rId37"/>
    <p:sldId id="295" r:id="rId38"/>
    <p:sldId id="278" r:id="rId39"/>
    <p:sldId id="279" r:id="rId40"/>
    <p:sldId id="305" r:id="rId41"/>
    <p:sldId id="310" r:id="rId42"/>
    <p:sldId id="286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7C4676-2B9D-49DD-BE34-F9B4614B7149}" type="datetimeFigureOut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B4277B-14C3-46AD-BBD9-A0D5E1EFAF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31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cteur droit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necteur droit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cteur droit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necteur droit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64E6-343D-4A3A-8112-8852805289F4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4802B-7B66-48AD-A0B2-A29E2DB06D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43C9-BC79-45B0-8691-AF4F1B00A435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E3E7-B0DA-4641-BDFA-E38BA4DB8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F79E-9778-4A8C-8097-D42601E662DF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BDDC-9D9C-41A8-A79A-83A79C87F7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8F74A0-68FF-4203-8231-FC095EDC6D0A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87E978-A9C2-4D11-93E9-63A8F2DD84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cteur droit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cteur droit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cteur droit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cteur droit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8A48-55F1-4841-AF97-BD38821A05C9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D3C6-F844-44FE-AAA8-D9BD5C91E7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C2B2-B62D-45A7-A01F-2654FE740B60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EE42-5FAE-4F11-873C-85776ECE89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CB7B-23CB-4DB5-B8F3-EF9A120B8845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BCC-2689-44C6-8B8C-4203C55CDB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69BFB7-8A11-40E9-89E6-E3EA1AAB31AC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1795E9-2844-4A1C-9A89-519A383A29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A554-4429-468B-91B5-9FE8420B7332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35E6-DCCD-4D95-9A0A-C46DC0E186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Connecteur droit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Connecteur droit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Connecteur droit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e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FE9A5D-E4D2-442F-8E52-C4382E894660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84F8ED-511B-40BB-A249-FD32894EBD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lipse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cteur droit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Connecteur droit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776026-023F-4651-A6FA-9CC8D51465DA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9A8D72-5D1D-47ED-81D9-EC4AF3F89A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D3EA5A-3D7F-4B6D-A649-AA4AFB5755E2}" type="datetime1">
              <a:rPr lang="fr-FR"/>
              <a:pPr>
                <a:defRPr/>
              </a:pPr>
              <a:t>06/03/2013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12F64B3-2B76-4A8B-A5CD-F81E665323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4000504"/>
            <a:ext cx="6172200" cy="18938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for doing business in </a:t>
            </a:r>
            <a:r>
              <a:rPr lang="en-US" dirty="0" err="1" smtClean="0"/>
              <a:t>russia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Tourism and hospitality industry potential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8195" name="Sous-titre 2"/>
          <p:cNvSpPr>
            <a:spLocks noGrp="1"/>
          </p:cNvSpPr>
          <p:nvPr>
            <p:ph type="subTitle" idx="1"/>
          </p:nvPr>
        </p:nvSpPr>
        <p:spPr>
          <a:xfrm>
            <a:off x="2285984" y="5643578"/>
            <a:ext cx="6172200" cy="1371600"/>
          </a:xfrm>
        </p:spPr>
        <p:txBody>
          <a:bodyPr/>
          <a:lstStyle/>
          <a:p>
            <a:r>
              <a:rPr lang="fr-FR" dirty="0" smtClean="0"/>
              <a:t>By Dr. Konstantin B. Kostin</a:t>
            </a:r>
          </a:p>
        </p:txBody>
      </p:sp>
      <p:pic>
        <p:nvPicPr>
          <p:cNvPr id="8196" name="Picture 4" descr="F:\Users\pierre-emmanuelsirjacq\Desktop\Marri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24018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Etudiant\Bureau\four-seasons-marrak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0"/>
            <a:ext cx="2638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Etudiant\Bureau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Documents and Settings\Etudiant\Bureau\ShangriLa_Hotels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565400"/>
            <a:ext cx="19446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Documents and Settings\Etudiant\Bureau\logo-acc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636838"/>
            <a:ext cx="23050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Documents and Settings\Etudiant\Bureau\Logo_REZID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1484313"/>
            <a:ext cx="22320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:\Documents and Settings\Etudiant\Bureau\2715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1412875"/>
            <a:ext cx="2016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8C111-2730-41CF-8AF4-E4418F225B9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3960" cy="661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Tourism and Hospitality Industry in Russia</a:t>
            </a:r>
            <a:endParaRPr lang="fr-FR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Hospitality industry is developing &amp; market is growing</a:t>
            </a:r>
          </a:p>
          <a:p>
            <a:pPr lvl="1"/>
            <a:r>
              <a:rPr lang="en-US" dirty="0" smtClean="0"/>
              <a:t>Infrastructural development</a:t>
            </a:r>
          </a:p>
          <a:p>
            <a:pPr lvl="1"/>
            <a:r>
              <a:rPr lang="en-US" dirty="0" smtClean="0"/>
              <a:t>Amount of customers </a:t>
            </a:r>
          </a:p>
          <a:p>
            <a:pPr lvl="1"/>
            <a:r>
              <a:rPr lang="en-US" dirty="0" smtClean="0"/>
              <a:t>Average nights spent in hotels </a:t>
            </a:r>
          </a:p>
          <a:p>
            <a:r>
              <a:rPr lang="en-US" dirty="0" smtClean="0"/>
              <a:t>Increasing room rates</a:t>
            </a:r>
          </a:p>
          <a:p>
            <a:pPr lvl="1"/>
            <a:r>
              <a:rPr lang="en-US" dirty="0" smtClean="0"/>
              <a:t>International brands</a:t>
            </a:r>
          </a:p>
          <a:p>
            <a:pPr lvl="1"/>
            <a:r>
              <a:rPr lang="en-US" dirty="0" smtClean="0"/>
              <a:t>More expensive hotels</a:t>
            </a:r>
          </a:p>
          <a:p>
            <a:pPr lvl="1"/>
            <a:r>
              <a:rPr lang="en-US" dirty="0" smtClean="0"/>
              <a:t>Additional hotel services</a:t>
            </a:r>
            <a:endParaRPr 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34847-0425-4E42-A5C0-AA9FC816A1D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84213" y="549275"/>
            <a:ext cx="0" cy="518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4213" y="5708650"/>
            <a:ext cx="7808912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712788" y="1630363"/>
            <a:ext cx="7370762" cy="3773487"/>
          </a:xfrm>
          <a:custGeom>
            <a:avLst/>
            <a:gdLst>
              <a:gd name="connsiteX0" fmla="*/ 0 w 7370064"/>
              <a:gd name="connsiteY0" fmla="*/ 3773166 h 3773166"/>
              <a:gd name="connsiteX1" fmla="*/ 886691 w 7370064"/>
              <a:gd name="connsiteY1" fmla="*/ 3122002 h 3773166"/>
              <a:gd name="connsiteX2" fmla="*/ 1814946 w 7370064"/>
              <a:gd name="connsiteY2" fmla="*/ 1501020 h 3773166"/>
              <a:gd name="connsiteX3" fmla="*/ 3325091 w 7370064"/>
              <a:gd name="connsiteY3" fmla="*/ 614329 h 3773166"/>
              <a:gd name="connsiteX4" fmla="*/ 5860473 w 7370064"/>
              <a:gd name="connsiteY4" fmla="*/ 46293 h 3773166"/>
              <a:gd name="connsiteX5" fmla="*/ 7190509 w 7370064"/>
              <a:gd name="connsiteY5" fmla="*/ 1847384 h 3773166"/>
              <a:gd name="connsiteX6" fmla="*/ 7356764 w 7370064"/>
              <a:gd name="connsiteY6" fmla="*/ 1985929 h 37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0064" h="3773166">
                <a:moveTo>
                  <a:pt x="0" y="3773166"/>
                </a:moveTo>
                <a:cubicBezTo>
                  <a:pt x="292100" y="3636929"/>
                  <a:pt x="584200" y="3500693"/>
                  <a:pt x="886691" y="3122002"/>
                </a:cubicBezTo>
                <a:cubicBezTo>
                  <a:pt x="1189182" y="2743311"/>
                  <a:pt x="1408546" y="1918965"/>
                  <a:pt x="1814946" y="1501020"/>
                </a:cubicBezTo>
                <a:cubicBezTo>
                  <a:pt x="2221346" y="1083074"/>
                  <a:pt x="2650837" y="856783"/>
                  <a:pt x="3325091" y="614329"/>
                </a:cubicBezTo>
                <a:cubicBezTo>
                  <a:pt x="3999345" y="371875"/>
                  <a:pt x="5216237" y="-159216"/>
                  <a:pt x="5860473" y="46293"/>
                </a:cubicBezTo>
                <a:cubicBezTo>
                  <a:pt x="6504709" y="251802"/>
                  <a:pt x="6941127" y="1524111"/>
                  <a:pt x="7190509" y="1847384"/>
                </a:cubicBezTo>
                <a:cubicBezTo>
                  <a:pt x="7439891" y="2170657"/>
                  <a:pt x="7356764" y="1985929"/>
                  <a:pt x="7356764" y="19859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600200" y="4437063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843213" y="2492375"/>
            <a:ext cx="0" cy="64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16463" y="1630363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516688" y="1306513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21"/>
          <p:cNvSpPr txBox="1">
            <a:spLocks noChangeArrowheads="1"/>
          </p:cNvSpPr>
          <p:nvPr/>
        </p:nvSpPr>
        <p:spPr bwMode="auto">
          <a:xfrm>
            <a:off x="468313" y="404813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Sales ($)</a:t>
            </a:r>
            <a:endParaRPr lang="ru-RU"/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2357422" y="214290"/>
            <a:ext cx="4937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INDUSTRY LIFE </a:t>
            </a:r>
            <a:r>
              <a:rPr lang="en-US" b="1" dirty="0" smtClean="0">
                <a:solidFill>
                  <a:srgbClr val="FF0000"/>
                </a:solidFill>
              </a:rPr>
              <a:t>CYCLE: HOSPITALITY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419" name="TextBox 23"/>
          <p:cNvSpPr txBox="1">
            <a:spLocks noChangeArrowheads="1"/>
          </p:cNvSpPr>
          <p:nvPr/>
        </p:nvSpPr>
        <p:spPr bwMode="auto">
          <a:xfrm>
            <a:off x="8158163" y="5789613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</a:t>
            </a:r>
            <a:endParaRPr lang="ru-RU"/>
          </a:p>
        </p:txBody>
      </p:sp>
      <p:sp>
        <p:nvSpPr>
          <p:cNvPr id="17420" name="TextBox 24"/>
          <p:cNvSpPr txBox="1">
            <a:spLocks noChangeArrowheads="1"/>
          </p:cNvSpPr>
          <p:nvPr/>
        </p:nvSpPr>
        <p:spPr bwMode="auto">
          <a:xfrm>
            <a:off x="7866063" y="3479800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Decline</a:t>
            </a:r>
            <a:endParaRPr lang="ru-RU"/>
          </a:p>
        </p:txBody>
      </p:sp>
      <p:sp>
        <p:nvSpPr>
          <p:cNvPr id="17421" name="TextBox 25"/>
          <p:cNvSpPr txBox="1">
            <a:spLocks noChangeArrowheads="1"/>
          </p:cNvSpPr>
          <p:nvPr/>
        </p:nvSpPr>
        <p:spPr bwMode="auto">
          <a:xfrm>
            <a:off x="5384800" y="1770063"/>
            <a:ext cx="113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Maturity</a:t>
            </a:r>
            <a:endParaRPr lang="ru-RU"/>
          </a:p>
        </p:txBody>
      </p:sp>
      <p:sp>
        <p:nvSpPr>
          <p:cNvPr id="17422" name="TextBox 26"/>
          <p:cNvSpPr txBox="1">
            <a:spLocks noChangeArrowheads="1"/>
          </p:cNvSpPr>
          <p:nvPr/>
        </p:nvSpPr>
        <p:spPr bwMode="auto">
          <a:xfrm>
            <a:off x="3279775" y="2519363"/>
            <a:ext cx="136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Expansion</a:t>
            </a:r>
            <a:endParaRPr lang="ru-RU"/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1952625" y="4067175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Growth</a:t>
            </a:r>
            <a:endParaRPr lang="ru-RU"/>
          </a:p>
        </p:txBody>
      </p:sp>
      <p:sp>
        <p:nvSpPr>
          <p:cNvPr id="17424" name="TextBox 28"/>
          <p:cNvSpPr txBox="1">
            <a:spLocks noChangeArrowheads="1"/>
          </p:cNvSpPr>
          <p:nvPr/>
        </p:nvSpPr>
        <p:spPr bwMode="auto">
          <a:xfrm>
            <a:off x="620713" y="5308600"/>
            <a:ext cx="166527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Development</a:t>
            </a:r>
            <a:endParaRPr lang="ru-RU" dirty="0"/>
          </a:p>
        </p:txBody>
      </p:sp>
      <p:sp>
        <p:nvSpPr>
          <p:cNvPr id="17425" name="TextBox 29"/>
          <p:cNvSpPr txBox="1">
            <a:spLocks noChangeArrowheads="1"/>
          </p:cNvSpPr>
          <p:nvPr/>
        </p:nvSpPr>
        <p:spPr bwMode="auto">
          <a:xfrm>
            <a:off x="285720" y="5830888"/>
            <a:ext cx="165420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Development</a:t>
            </a:r>
          </a:p>
          <a:p>
            <a:r>
              <a:rPr lang="en-US" dirty="0"/>
              <a:t>Stage I</a:t>
            </a:r>
            <a:endParaRPr lang="ru-RU" dirty="0"/>
          </a:p>
        </p:txBody>
      </p:sp>
      <p:sp>
        <p:nvSpPr>
          <p:cNvPr id="17426" name="TextBox 30"/>
          <p:cNvSpPr txBox="1">
            <a:spLocks noChangeArrowheads="1"/>
          </p:cNvSpPr>
          <p:nvPr/>
        </p:nvSpPr>
        <p:spPr bwMode="auto">
          <a:xfrm>
            <a:off x="2032000" y="5846763"/>
            <a:ext cx="113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Growth</a:t>
            </a:r>
          </a:p>
          <a:p>
            <a:r>
              <a:rPr lang="en-US"/>
              <a:t>Stage II</a:t>
            </a:r>
            <a:endParaRPr lang="ru-RU"/>
          </a:p>
        </p:txBody>
      </p:sp>
      <p:sp>
        <p:nvSpPr>
          <p:cNvPr id="17427" name="TextBox 31"/>
          <p:cNvSpPr txBox="1">
            <a:spLocks noChangeArrowheads="1"/>
          </p:cNvSpPr>
          <p:nvPr/>
        </p:nvSpPr>
        <p:spPr bwMode="auto">
          <a:xfrm>
            <a:off x="3436938" y="5872163"/>
            <a:ext cx="136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Expansion</a:t>
            </a:r>
          </a:p>
          <a:p>
            <a:r>
              <a:rPr lang="en-US"/>
              <a:t>Stage III</a:t>
            </a:r>
            <a:endParaRPr lang="ru-RU"/>
          </a:p>
        </p:txBody>
      </p:sp>
      <p:sp>
        <p:nvSpPr>
          <p:cNvPr id="17428" name="TextBox 32"/>
          <p:cNvSpPr txBox="1">
            <a:spLocks noChangeArrowheads="1"/>
          </p:cNvSpPr>
          <p:nvPr/>
        </p:nvSpPr>
        <p:spPr bwMode="auto">
          <a:xfrm>
            <a:off x="5148263" y="5834063"/>
            <a:ext cx="113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Maturity</a:t>
            </a:r>
          </a:p>
          <a:p>
            <a:r>
              <a:rPr lang="en-US"/>
              <a:t>Stage IV</a:t>
            </a:r>
            <a:endParaRPr lang="ru-RU"/>
          </a:p>
        </p:txBody>
      </p:sp>
      <p:sp>
        <p:nvSpPr>
          <p:cNvPr id="17429" name="TextBox 33"/>
          <p:cNvSpPr txBox="1">
            <a:spLocks noChangeArrowheads="1"/>
          </p:cNvSpPr>
          <p:nvPr/>
        </p:nvSpPr>
        <p:spPr bwMode="auto">
          <a:xfrm>
            <a:off x="6937375" y="5819775"/>
            <a:ext cx="113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Decline</a:t>
            </a:r>
          </a:p>
          <a:p>
            <a:r>
              <a:rPr lang="en-US"/>
              <a:t>Stage V</a:t>
            </a:r>
            <a:endParaRPr lang="ru-RU"/>
          </a:p>
        </p:txBody>
      </p:sp>
      <p:sp>
        <p:nvSpPr>
          <p:cNvPr id="17430" name="TextBox 34"/>
          <p:cNvSpPr txBox="1">
            <a:spLocks noChangeArrowheads="1"/>
          </p:cNvSpPr>
          <p:nvPr/>
        </p:nvSpPr>
        <p:spPr bwMode="auto">
          <a:xfrm>
            <a:off x="560388" y="4067175"/>
            <a:ext cx="143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</a:t>
            </a:r>
          </a:p>
          <a:p>
            <a:r>
              <a:rPr lang="en-US"/>
              <a:t>No cash</a:t>
            </a:r>
          </a:p>
          <a:p>
            <a:r>
              <a:rPr lang="en-US"/>
              <a:t>dividends</a:t>
            </a:r>
            <a:endParaRPr lang="ru-RU"/>
          </a:p>
        </p:txBody>
      </p:sp>
      <p:sp>
        <p:nvSpPr>
          <p:cNvPr id="17431" name="TextBox 35"/>
          <p:cNvSpPr txBox="1">
            <a:spLocks noChangeArrowheads="1"/>
          </p:cNvSpPr>
          <p:nvPr/>
        </p:nvSpPr>
        <p:spPr bwMode="auto">
          <a:xfrm>
            <a:off x="1155700" y="2890838"/>
            <a:ext cx="143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II</a:t>
            </a:r>
          </a:p>
          <a:p>
            <a:r>
              <a:rPr lang="en-US"/>
              <a:t>Stock</a:t>
            </a:r>
          </a:p>
          <a:p>
            <a:r>
              <a:rPr lang="en-US"/>
              <a:t>dividends</a:t>
            </a:r>
            <a:endParaRPr lang="ru-RU"/>
          </a:p>
        </p:txBody>
      </p:sp>
      <p:sp>
        <p:nvSpPr>
          <p:cNvPr id="17432" name="TextBox 36"/>
          <p:cNvSpPr txBox="1">
            <a:spLocks noChangeArrowheads="1"/>
          </p:cNvSpPr>
          <p:nvPr/>
        </p:nvSpPr>
        <p:spPr bwMode="auto">
          <a:xfrm>
            <a:off x="1793875" y="2003425"/>
            <a:ext cx="14366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Low cash</a:t>
            </a:r>
          </a:p>
          <a:p>
            <a:r>
              <a:rPr lang="en-US"/>
              <a:t>dividends</a:t>
            </a:r>
            <a:endParaRPr lang="ru-RU"/>
          </a:p>
        </p:txBody>
      </p:sp>
      <p:sp>
        <p:nvSpPr>
          <p:cNvPr id="17433" name="TextBox 37"/>
          <p:cNvSpPr txBox="1">
            <a:spLocks noChangeArrowheads="1"/>
          </p:cNvSpPr>
          <p:nvPr/>
        </p:nvSpPr>
        <p:spPr bwMode="auto">
          <a:xfrm>
            <a:off x="2687638" y="1187450"/>
            <a:ext cx="143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III</a:t>
            </a:r>
          </a:p>
          <a:p>
            <a:r>
              <a:rPr lang="en-US"/>
              <a:t>Stock</a:t>
            </a:r>
          </a:p>
          <a:p>
            <a:r>
              <a:rPr lang="en-US"/>
              <a:t>dividends</a:t>
            </a:r>
          </a:p>
          <a:p>
            <a:r>
              <a:rPr lang="en-US"/>
              <a:t>and splits</a:t>
            </a:r>
            <a:endParaRPr lang="ru-RU"/>
          </a:p>
        </p:txBody>
      </p:sp>
      <p:sp>
        <p:nvSpPr>
          <p:cNvPr id="17434" name="TextBox 38"/>
          <p:cNvSpPr txBox="1">
            <a:spLocks noChangeArrowheads="1"/>
          </p:cNvSpPr>
          <p:nvPr/>
        </p:nvSpPr>
        <p:spPr bwMode="auto">
          <a:xfrm>
            <a:off x="4918075" y="727075"/>
            <a:ext cx="14366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IV</a:t>
            </a:r>
          </a:p>
          <a:p>
            <a:r>
              <a:rPr lang="en-US"/>
              <a:t>High cash</a:t>
            </a:r>
          </a:p>
          <a:p>
            <a:r>
              <a:rPr lang="en-US"/>
              <a:t>dividends</a:t>
            </a:r>
            <a:endParaRPr lang="ru-RU"/>
          </a:p>
        </p:txBody>
      </p:sp>
      <p:sp>
        <p:nvSpPr>
          <p:cNvPr id="17435" name="TextBox 39"/>
          <p:cNvSpPr txBox="1">
            <a:spLocks noChangeArrowheads="1"/>
          </p:cNvSpPr>
          <p:nvPr/>
        </p:nvSpPr>
        <p:spPr bwMode="auto">
          <a:xfrm>
            <a:off x="3703638" y="938213"/>
            <a:ext cx="143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Moderate cash</a:t>
            </a:r>
          </a:p>
          <a:p>
            <a:r>
              <a:rPr lang="en-US"/>
              <a:t>dividends</a:t>
            </a:r>
            <a:endParaRPr lang="ru-RU"/>
          </a:p>
        </p:txBody>
      </p:sp>
      <p:sp>
        <p:nvSpPr>
          <p:cNvPr id="17436" name="TextBox 40"/>
          <p:cNvSpPr txBox="1">
            <a:spLocks noChangeArrowheads="1"/>
          </p:cNvSpPr>
          <p:nvPr/>
        </p:nvSpPr>
        <p:spPr bwMode="auto">
          <a:xfrm>
            <a:off x="6899275" y="901700"/>
            <a:ext cx="233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V</a:t>
            </a:r>
          </a:p>
          <a:p>
            <a:r>
              <a:rPr lang="en-US"/>
              <a:t>High Dividend Payout Ratio and then no</a:t>
            </a:r>
          </a:p>
          <a:p>
            <a:r>
              <a:rPr lang="en-US"/>
              <a:t>dividends</a:t>
            </a:r>
            <a:endParaRPr lang="ru-RU"/>
          </a:p>
        </p:txBody>
      </p:sp>
      <p:pic>
        <p:nvPicPr>
          <p:cNvPr id="17437" name="Picture 2" descr="E:\WEBBANK\ANIM\ANIDE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675" y="251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2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Tourism</a:t>
            </a:r>
            <a:br>
              <a:rPr lang="fi-FI" dirty="0" smtClean="0"/>
            </a:br>
            <a:endParaRPr lang="fr-FR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Over 22 million international tourists from 224 countries in 2010 (Federal Security Service of Russia) </a:t>
            </a:r>
          </a:p>
          <a:p>
            <a:r>
              <a:rPr lang="en-US" dirty="0" smtClean="0"/>
              <a:t>Russian authorities encourage Russian regions to attract investors</a:t>
            </a:r>
          </a:p>
          <a:p>
            <a:r>
              <a:rPr lang="en-US" dirty="0" smtClean="0"/>
              <a:t>Plan: doubling the hotel amount by 2025</a:t>
            </a:r>
          </a:p>
          <a:p>
            <a:r>
              <a:rPr lang="en-US" dirty="0" smtClean="0"/>
              <a:t>North Caucasus area: mountain skiing</a:t>
            </a:r>
          </a:p>
          <a:p>
            <a:endParaRPr 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69778-A06A-497E-BED7-9185F941B4E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Current Room Supply Structure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5363" name="Kuva 3" descr="Macintosh HD:Users:Tiina:Desktop:Kuvankaappaus 2013-2-23 kello 18.45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1600200"/>
            <a:ext cx="6238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91096-4B13-4F97-9B20-FF2C7E866D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Forecasted room supply structure</a:t>
            </a:r>
            <a:br>
              <a:rPr lang="fi-FI" dirty="0" smtClean="0"/>
            </a:br>
            <a:endParaRPr lang="fr-FR" dirty="0"/>
          </a:p>
        </p:txBody>
      </p:sp>
      <p:pic>
        <p:nvPicPr>
          <p:cNvPr id="16387" name="Kuva 3" descr="Macintosh HD:Users:Tiina:Desktop:Kuvankaappaus 2013-2-23 kello 18.47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600200"/>
            <a:ext cx="7081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76E6DA-F223-44D9-8930-23D70954714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Hotel Types</a:t>
            </a:r>
            <a:br>
              <a:rPr lang="fi-FI" dirty="0" smtClean="0"/>
            </a:br>
            <a:endParaRPr lang="fr-FR" dirty="0"/>
          </a:p>
        </p:txBody>
      </p:sp>
      <p:pic>
        <p:nvPicPr>
          <p:cNvPr id="17411" name="Kuva 3" descr="Macintosh HD:Users:Tiina:Desktop:Kuvankaappaus 2013-2-23 kello 20.06.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3705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A4ADD-7C86-45A9-83D7-8EABBC5DCF6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Hotel Types</a:t>
            </a:r>
            <a:br>
              <a:rPr lang="fi-FI" dirty="0" smtClean="0"/>
            </a:br>
            <a:endParaRPr lang="fr-FR" dirty="0"/>
          </a:p>
        </p:txBody>
      </p:sp>
      <p:pic>
        <p:nvPicPr>
          <p:cNvPr id="18435" name="Kuva 3" descr="Macintosh HD:Users:Tiina:Desktop:Kuvankaappaus 2013-2-23 kello 20.07.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1484313"/>
            <a:ext cx="56737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9434D-6F14-45F5-AEA0-45714DEB51D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Hotel Types</a:t>
            </a:r>
            <a:br>
              <a:rPr lang="fi-FI" dirty="0" smtClean="0"/>
            </a:br>
            <a:endParaRPr lang="fr-FR" dirty="0"/>
          </a:p>
        </p:txBody>
      </p:sp>
      <p:pic>
        <p:nvPicPr>
          <p:cNvPr id="19459" name="Picture 2" descr="C:\Documents and Settings\Etudiant\Bureau\Capture d’écran 2013-02-25 à 01.30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859313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B7183-9A99-484C-A020-B542A3A0595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436483" cy="626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Tourism and Hospitality Industry in Russia</a:t>
            </a:r>
            <a:endParaRPr lang="fr-FR"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7467600" cy="4873625"/>
          </a:xfrm>
        </p:spPr>
        <p:txBody>
          <a:bodyPr/>
          <a:lstStyle/>
          <a:p>
            <a:r>
              <a:rPr lang="en-US" smtClean="0"/>
              <a:t>2012: 128 new hotels (over 40 000 rooms) under construction and development</a:t>
            </a:r>
          </a:p>
          <a:p>
            <a:r>
              <a:rPr lang="en-US" smtClean="0"/>
              <a:t>2011:</a:t>
            </a:r>
          </a:p>
          <a:p>
            <a:pPr lvl="1"/>
            <a:r>
              <a:rPr lang="en-US" smtClean="0"/>
              <a:t>occupancy rate 57,7%, +5%</a:t>
            </a:r>
          </a:p>
          <a:p>
            <a:pPr lvl="1"/>
            <a:r>
              <a:rPr lang="en-US" smtClean="0"/>
              <a:t>Average daily room rate (ADR) RUB 4896,88 (+3,8%)</a:t>
            </a:r>
          </a:p>
          <a:p>
            <a:pPr lvl="1"/>
            <a:r>
              <a:rPr lang="en-US" smtClean="0"/>
              <a:t>Revenue per available room RUB 2 872,90 (+9%)</a:t>
            </a:r>
          </a:p>
          <a:p>
            <a:endParaRPr lang="fr-FR" smtClean="0"/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AF848-1CFC-4251-9901-76B8B342D8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02251" cy="63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13909" cy="628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are the advantages and disadvantages for foreign hotel chains to enter the Russian market?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3657600" cy="4111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err="1" smtClean="0"/>
              <a:t>Advantages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infrastructural development of the industry, number of guests grows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industry in its growth phase has enough capacity for development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Sochi Olympic games in 2014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270375" y="2060575"/>
            <a:ext cx="3657600" cy="4111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err="1" smtClean="0"/>
              <a:t>Disadvantages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high political and economic risks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lack of skilled personnel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terms and conditions of obtaining relevant permits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authorizations for the construction of accommodation facilities</a:t>
            </a: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r-FR" dirty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99983-62F6-4FEF-BD29-113D01C6B2D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67600" cy="91600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Largest Domestic Hotel Chains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7467600" cy="42687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Russian companies: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Azimut</a:t>
            </a:r>
            <a:r>
              <a:rPr lang="en-US" dirty="0" smtClean="0"/>
              <a:t>: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fr-FR" dirty="0" smtClean="0"/>
              <a:t>Over 20 </a:t>
            </a:r>
            <a:r>
              <a:rPr lang="fr-FR" dirty="0" err="1" smtClean="0"/>
              <a:t>hotels</a:t>
            </a:r>
            <a:r>
              <a:rPr lang="fr-FR" dirty="0" smtClean="0"/>
              <a:t> in </a:t>
            </a:r>
            <a:r>
              <a:rPr lang="fr-FR" dirty="0" err="1" smtClean="0"/>
              <a:t>operation</a:t>
            </a:r>
            <a:r>
              <a:rPr lang="fr-FR" dirty="0" smtClean="0"/>
              <a:t> and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5,500 </a:t>
            </a:r>
            <a:r>
              <a:rPr lang="fr-FR" dirty="0" err="1" smtClean="0"/>
              <a:t>rooms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, Germany and </a:t>
            </a:r>
            <a:r>
              <a:rPr lang="fr-FR" dirty="0" err="1" smtClean="0"/>
              <a:t>Austria</a:t>
            </a:r>
            <a:r>
              <a:rPr lang="fr-FR" dirty="0" smtClean="0"/>
              <a:t>.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fr-FR" dirty="0" err="1" smtClean="0"/>
              <a:t>Positioned</a:t>
            </a:r>
            <a:r>
              <a:rPr lang="fr-FR" dirty="0" smtClean="0"/>
              <a:t> in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segment of the </a:t>
            </a:r>
            <a:r>
              <a:rPr lang="fr-FR" dirty="0" err="1" smtClean="0"/>
              <a:t>hospitality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for business, </a:t>
            </a:r>
            <a:r>
              <a:rPr lang="fr-FR" dirty="0" err="1" smtClean="0"/>
              <a:t>leisure</a:t>
            </a:r>
            <a:r>
              <a:rPr lang="fr-FR" dirty="0" smtClean="0"/>
              <a:t> and group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Heliopark</a:t>
            </a:r>
            <a:r>
              <a:rPr lang="fr-FR" dirty="0" smtClean="0"/>
              <a:t>: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fr-FR" dirty="0" smtClean="0"/>
              <a:t>8 </a:t>
            </a:r>
            <a:r>
              <a:rPr lang="fr-FR" dirty="0" err="1" smtClean="0"/>
              <a:t>hotels</a:t>
            </a:r>
            <a:r>
              <a:rPr lang="fr-FR" dirty="0" smtClean="0"/>
              <a:t> (</a:t>
            </a:r>
            <a:r>
              <a:rPr lang="fr-FR" dirty="0" err="1" smtClean="0"/>
              <a:t>located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, Germany ), and 9 more </a:t>
            </a:r>
            <a:r>
              <a:rPr lang="fr-FR" dirty="0" err="1" smtClean="0"/>
              <a:t>projects</a:t>
            </a:r>
            <a:r>
              <a:rPr lang="fr-FR" dirty="0" smtClean="0"/>
              <a:t> are in the </a:t>
            </a:r>
            <a:r>
              <a:rPr lang="fr-FR" dirty="0" err="1" smtClean="0"/>
              <a:t>implementation</a:t>
            </a:r>
            <a:r>
              <a:rPr lang="fr-FR" dirty="0" smtClean="0"/>
              <a:t> stage.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fr-FR" dirty="0" smtClean="0"/>
              <a:t>Strategy: compehensive Hotel Development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Amaks</a:t>
            </a:r>
            <a:r>
              <a:rPr lang="fr-FR" dirty="0" smtClean="0"/>
              <a:t> </a:t>
            </a:r>
            <a:r>
              <a:rPr lang="fr-FR" dirty="0" err="1" smtClean="0"/>
              <a:t>hotel</a:t>
            </a:r>
            <a:r>
              <a:rPr lang="fr-FR" dirty="0" smtClean="0"/>
              <a:t>: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fr-FR" dirty="0" smtClean="0"/>
              <a:t>Manages 21 </a:t>
            </a:r>
            <a:r>
              <a:rPr lang="fr-FR" dirty="0" err="1" smtClean="0"/>
              <a:t>hotels</a:t>
            </a:r>
            <a:r>
              <a:rPr lang="fr-FR" dirty="0" smtClean="0"/>
              <a:t>, </a:t>
            </a:r>
            <a:r>
              <a:rPr lang="fr-FR" dirty="0" err="1" smtClean="0"/>
              <a:t>located</a:t>
            </a:r>
            <a:r>
              <a:rPr lang="fr-FR" dirty="0" smtClean="0"/>
              <a:t> in the </a:t>
            </a:r>
            <a:r>
              <a:rPr lang="fr-FR" dirty="0" err="1" smtClean="0"/>
              <a:t>regions</a:t>
            </a:r>
            <a:r>
              <a:rPr lang="fr-FR" dirty="0" smtClean="0"/>
              <a:t> of the </a:t>
            </a:r>
            <a:r>
              <a:rPr lang="fr-FR" dirty="0" err="1" smtClean="0"/>
              <a:t>Russian</a:t>
            </a:r>
            <a:r>
              <a:rPr lang="fr-FR" dirty="0" smtClean="0"/>
              <a:t> </a:t>
            </a:r>
            <a:r>
              <a:rPr lang="fr-FR" dirty="0" err="1" smtClean="0"/>
              <a:t>Federation</a:t>
            </a:r>
            <a:r>
              <a:rPr lang="fr-FR" dirty="0" smtClean="0"/>
              <a:t> and Belarus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413A2-EF62-40D7-8155-8AF77C9A02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-500090"/>
            <a:ext cx="7467600" cy="14255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International Hotel Chains in Russia</a:t>
            </a:r>
            <a:endParaRPr lang="fr-FR" dirty="0"/>
          </a:p>
        </p:txBody>
      </p:sp>
      <p:sp>
        <p:nvSpPr>
          <p:cNvPr id="2253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4773612"/>
          </a:xfrm>
        </p:spPr>
        <p:txBody>
          <a:bodyPr/>
          <a:lstStyle/>
          <a:p>
            <a:r>
              <a:rPr lang="fr-FR" dirty="0" smtClean="0"/>
              <a:t>Foreign companies:</a:t>
            </a:r>
          </a:p>
          <a:p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8B776-90AE-4F81-AD6A-5BC029E4E0D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  <p:pic>
        <p:nvPicPr>
          <p:cNvPr id="2253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77814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LARGEST HOTEL CHAIN IN RUSSIA: REZIDOR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800529" cy="51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498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Largest International Presence in Russia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467600" cy="47005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Rezidor: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Currently</a:t>
            </a:r>
            <a:r>
              <a:rPr lang="fr-FR" dirty="0" smtClean="0"/>
              <a:t>, </a:t>
            </a:r>
            <a:r>
              <a:rPr lang="fr-FR" dirty="0" err="1" smtClean="0"/>
              <a:t>Rezidor</a:t>
            </a:r>
            <a:r>
              <a:rPr lang="fr-FR" dirty="0" smtClean="0"/>
              <a:t> manages 20 </a:t>
            </a:r>
            <a:r>
              <a:rPr lang="fr-FR" dirty="0" err="1" smtClean="0"/>
              <a:t>hotels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The </a:t>
            </a:r>
            <a:r>
              <a:rPr lang="fr-FR" dirty="0" err="1" smtClean="0"/>
              <a:t>strategy</a:t>
            </a:r>
            <a:r>
              <a:rPr lang="fr-FR" dirty="0" smtClean="0"/>
              <a:t> of the group </a:t>
            </a:r>
            <a:r>
              <a:rPr lang="fr-FR" dirty="0" err="1" smtClean="0"/>
              <a:t>is</a:t>
            </a:r>
            <a:r>
              <a:rPr lang="fr-FR" dirty="0" smtClean="0"/>
              <a:t> to have more </a:t>
            </a:r>
            <a:r>
              <a:rPr lang="fr-FR" dirty="0" err="1" smtClean="0"/>
              <a:t>than</a:t>
            </a:r>
            <a:r>
              <a:rPr lang="fr-FR" dirty="0" smtClean="0"/>
              <a:t> 40 </a:t>
            </a:r>
            <a:r>
              <a:rPr lang="fr-FR" dirty="0" err="1" smtClean="0"/>
              <a:t>hotels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10,000 </a:t>
            </a:r>
            <a:r>
              <a:rPr lang="fr-FR" dirty="0" err="1" smtClean="0"/>
              <a:t>rooms</a:t>
            </a:r>
            <a:r>
              <a:rPr lang="fr-FR" dirty="0" smtClean="0"/>
              <a:t> in </a:t>
            </a:r>
            <a:r>
              <a:rPr lang="fr-FR" dirty="0" err="1" smtClean="0"/>
              <a:t>operation</a:t>
            </a:r>
            <a:endParaRPr lang="fi-FI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Marriott Hotel &amp; Resorts: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operates</a:t>
            </a:r>
            <a:r>
              <a:rPr lang="fr-FR" dirty="0" smtClean="0"/>
              <a:t> 19 </a:t>
            </a:r>
            <a:r>
              <a:rPr lang="fr-FR" dirty="0" err="1" smtClean="0"/>
              <a:t>hotels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 &amp; CIS </a:t>
            </a:r>
            <a:r>
              <a:rPr lang="fr-FR" dirty="0" err="1" smtClean="0"/>
              <a:t>across</a:t>
            </a:r>
            <a:r>
              <a:rPr lang="fr-FR" dirty="0" smtClean="0"/>
              <a:t> six </a:t>
            </a:r>
            <a:r>
              <a:rPr lang="fr-FR" dirty="0" err="1" smtClean="0"/>
              <a:t>lodging</a:t>
            </a:r>
            <a:r>
              <a:rPr lang="fr-FR" dirty="0" smtClean="0"/>
              <a:t> brands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The </a:t>
            </a:r>
            <a:r>
              <a:rPr lang="fr-FR" dirty="0" err="1" smtClean="0"/>
              <a:t>strategy</a:t>
            </a:r>
            <a:r>
              <a:rPr lang="fr-FR" dirty="0" smtClean="0"/>
              <a:t> of the group: more </a:t>
            </a:r>
            <a:r>
              <a:rPr lang="fr-FR" dirty="0" err="1" smtClean="0"/>
              <a:t>than</a:t>
            </a:r>
            <a:r>
              <a:rPr lang="fr-FR" dirty="0" smtClean="0"/>
              <a:t> 30 </a:t>
            </a:r>
            <a:r>
              <a:rPr lang="fr-FR" dirty="0" err="1" smtClean="0"/>
              <a:t>hotels</a:t>
            </a:r>
            <a:r>
              <a:rPr lang="fr-FR" dirty="0" smtClean="0"/>
              <a:t> open by 2015</a:t>
            </a:r>
            <a:endParaRPr lang="fi-FI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Accor: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Currently</a:t>
            </a:r>
            <a:r>
              <a:rPr lang="fr-FR" dirty="0" smtClean="0"/>
              <a:t>, </a:t>
            </a:r>
            <a:r>
              <a:rPr lang="fr-FR" dirty="0" err="1" smtClean="0"/>
              <a:t>Accor's</a:t>
            </a:r>
            <a:r>
              <a:rPr lang="fr-FR" dirty="0" smtClean="0"/>
              <a:t> network in </a:t>
            </a:r>
            <a:r>
              <a:rPr lang="fr-FR" dirty="0" err="1" smtClean="0"/>
              <a:t>Russia</a:t>
            </a:r>
            <a:r>
              <a:rPr lang="fr-FR" dirty="0" smtClean="0"/>
              <a:t>-CIS </a:t>
            </a:r>
            <a:r>
              <a:rPr lang="fr-FR" dirty="0" err="1" smtClean="0"/>
              <a:t>is</a:t>
            </a:r>
            <a:r>
              <a:rPr lang="fr-FR" dirty="0" smtClean="0"/>
              <a:t> 14 </a:t>
            </a:r>
            <a:r>
              <a:rPr lang="fr-FR" dirty="0" err="1" smtClean="0"/>
              <a:t>hotels</a:t>
            </a:r>
            <a:r>
              <a:rPr lang="fr-FR" dirty="0" smtClean="0"/>
              <a:t> (over 3500 </a:t>
            </a:r>
            <a:r>
              <a:rPr lang="fr-FR" dirty="0" err="1" smtClean="0"/>
              <a:t>rooms</a:t>
            </a:r>
            <a:r>
              <a:rPr lang="fr-FR" dirty="0" smtClean="0"/>
              <a:t>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The </a:t>
            </a:r>
            <a:r>
              <a:rPr lang="fr-FR" dirty="0" err="1" smtClean="0"/>
              <a:t>strategy</a:t>
            </a:r>
            <a:r>
              <a:rPr lang="fr-FR" dirty="0" smtClean="0"/>
              <a:t> of the group: </a:t>
            </a:r>
            <a:r>
              <a:rPr lang="fr-FR" dirty="0" err="1" smtClean="0"/>
              <a:t>reach</a:t>
            </a:r>
            <a:r>
              <a:rPr lang="fr-FR" dirty="0" smtClean="0"/>
              <a:t> a network of 50 </a:t>
            </a:r>
            <a:r>
              <a:rPr lang="fr-FR" dirty="0" err="1" smtClean="0"/>
              <a:t>hotels</a:t>
            </a:r>
            <a:r>
              <a:rPr lang="fr-FR" dirty="0" smtClean="0"/>
              <a:t> (over 10 000 </a:t>
            </a:r>
            <a:r>
              <a:rPr lang="fr-FR" dirty="0" err="1" smtClean="0"/>
              <a:t>rooms</a:t>
            </a:r>
            <a:r>
              <a:rPr lang="fr-FR" dirty="0" smtClean="0"/>
              <a:t>) in </a:t>
            </a:r>
            <a:r>
              <a:rPr lang="fr-FR" dirty="0" err="1" smtClean="0"/>
              <a:t>Russia</a:t>
            </a:r>
            <a:r>
              <a:rPr lang="fr-FR" dirty="0" smtClean="0"/>
              <a:t>-CIS by 2016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7C518D-C6EF-4AA9-8C04-5ED4A8AF66C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-285776"/>
            <a:ext cx="7467600" cy="1498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Largest Growth</a:t>
            </a:r>
            <a:endParaRPr lang="fr-FR" dirty="0"/>
          </a:p>
        </p:txBody>
      </p:sp>
      <p:sp>
        <p:nvSpPr>
          <p:cNvPr id="2457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467600" cy="4700587"/>
          </a:xfrm>
        </p:spPr>
        <p:txBody>
          <a:bodyPr/>
          <a:lstStyle/>
          <a:p>
            <a:r>
              <a:rPr lang="fi-FI" dirty="0" smtClean="0"/>
              <a:t>Hilton: </a:t>
            </a:r>
          </a:p>
          <a:p>
            <a:pPr lvl="1"/>
            <a:r>
              <a:rPr lang="fr-FR" dirty="0" smtClean="0"/>
              <a:t>The first Hilton </a:t>
            </a:r>
            <a:r>
              <a:rPr lang="fr-FR" dirty="0" err="1" smtClean="0"/>
              <a:t>Hotel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opened</a:t>
            </a:r>
            <a:r>
              <a:rPr lang="fr-FR" dirty="0" smtClean="0"/>
              <a:t> in 2008 </a:t>
            </a:r>
          </a:p>
          <a:p>
            <a:pPr lvl="1"/>
            <a:r>
              <a:rPr lang="fr-FR" dirty="0" err="1" smtClean="0"/>
              <a:t>Currently</a:t>
            </a:r>
            <a:r>
              <a:rPr lang="fr-FR" dirty="0" smtClean="0"/>
              <a:t> the group has 30 </a:t>
            </a:r>
            <a:r>
              <a:rPr lang="fr-FR" dirty="0" err="1" smtClean="0"/>
              <a:t>hotels</a:t>
            </a:r>
            <a:r>
              <a:rPr lang="fr-FR" dirty="0" smtClean="0"/>
              <a:t> (5638 </a:t>
            </a:r>
            <a:r>
              <a:rPr lang="fr-FR" dirty="0" err="1" smtClean="0"/>
              <a:t>rooms</a:t>
            </a:r>
            <a:r>
              <a:rPr lang="fr-FR" dirty="0" smtClean="0"/>
              <a:t>)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. </a:t>
            </a:r>
            <a:endParaRPr lang="fi-FI" dirty="0" smtClean="0"/>
          </a:p>
          <a:p>
            <a:r>
              <a:rPr lang="fi-FI" dirty="0" smtClean="0"/>
              <a:t>IHG:</a:t>
            </a:r>
            <a:endParaRPr lang="fr-FR" dirty="0" smtClean="0"/>
          </a:p>
          <a:p>
            <a:pPr lvl="1"/>
            <a:r>
              <a:rPr lang="fr-FR" dirty="0" err="1" smtClean="0"/>
              <a:t>Currently</a:t>
            </a:r>
            <a:r>
              <a:rPr lang="fr-FR" dirty="0" smtClean="0"/>
              <a:t> has 16 </a:t>
            </a:r>
            <a:r>
              <a:rPr lang="fr-FR" dirty="0" err="1" smtClean="0"/>
              <a:t>hotels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Russia</a:t>
            </a:r>
            <a:r>
              <a:rPr lang="fr-FR" dirty="0" smtClean="0"/>
              <a:t> and the CIS </a:t>
            </a:r>
            <a:r>
              <a:rPr lang="fr-FR" dirty="0" err="1" smtClean="0"/>
              <a:t>including</a:t>
            </a:r>
            <a:r>
              <a:rPr lang="fr-FR" dirty="0" smtClean="0"/>
              <a:t> 11 </a:t>
            </a:r>
            <a:r>
              <a:rPr lang="fr-FR" dirty="0" err="1" smtClean="0"/>
              <a:t>hotels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endParaRPr lang="fr-FR" dirty="0" smtClean="0"/>
          </a:p>
          <a:p>
            <a:pPr lvl="1"/>
            <a:r>
              <a:rPr lang="en-US" dirty="0" smtClean="0"/>
              <a:t>Continue to grow in Moscow and St. Petersburg and work with local investors to introduce managed and franchised hotels across the country.</a:t>
            </a:r>
            <a:endParaRPr 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C83C6C-39A0-470D-A554-F3B57EE961B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Pipeline in </a:t>
            </a:r>
            <a:r>
              <a:rPr lang="fr-FR" dirty="0" err="1" smtClean="0"/>
              <a:t>Russia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AC854-50C0-4E76-8B6D-F2F23C6A3E8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  <p:pic>
        <p:nvPicPr>
          <p:cNvPr id="25604" name="Imag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4013"/>
            <a:ext cx="7416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Population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50186" cy="494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49056" cy="62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55881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dirty="0" smtClean="0"/>
              <a:t>Competition</a:t>
            </a:r>
            <a:endParaRPr lang="fr-FR" dirty="0"/>
          </a:p>
        </p:txBody>
      </p:sp>
      <p:sp>
        <p:nvSpPr>
          <p:cNvPr id="2662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467600" cy="4700587"/>
          </a:xfrm>
        </p:spPr>
        <p:txBody>
          <a:bodyPr/>
          <a:lstStyle/>
          <a:p>
            <a:r>
              <a:rPr lang="en-US" dirty="0" smtClean="0"/>
              <a:t>Increased demand for ”Boutique Hotels”</a:t>
            </a:r>
          </a:p>
          <a:p>
            <a:pPr lvl="1"/>
            <a:r>
              <a:rPr lang="en-US" dirty="0" smtClean="0"/>
              <a:t>Small hotels, boutique type are increasing their market share</a:t>
            </a:r>
          </a:p>
          <a:p>
            <a:pPr lvl="1"/>
            <a:r>
              <a:rPr lang="en-US" dirty="0" smtClean="0"/>
              <a:t>Example: St Petersburg</a:t>
            </a:r>
          </a:p>
          <a:p>
            <a:r>
              <a:rPr lang="en-US" dirty="0" smtClean="0"/>
              <a:t>Hostel </a:t>
            </a:r>
          </a:p>
          <a:p>
            <a:pPr lvl="1"/>
            <a:r>
              <a:rPr lang="en-US" dirty="0" smtClean="0"/>
              <a:t>94% of people going on holiday this summer would consider hostel accommodation.  </a:t>
            </a:r>
          </a:p>
          <a:p>
            <a:pPr lvl="1"/>
            <a:r>
              <a:rPr lang="en-US" dirty="0" smtClean="0"/>
              <a:t>Budget</a:t>
            </a:r>
            <a:endParaRPr lang="fr-FR" dirty="0" smtClean="0"/>
          </a:p>
          <a:p>
            <a:r>
              <a:rPr lang="fr-FR" dirty="0" smtClean="0"/>
              <a:t>Other</a:t>
            </a:r>
          </a:p>
          <a:p>
            <a:pPr lvl="1"/>
            <a:r>
              <a:rPr lang="fr-FR" dirty="0" smtClean="0"/>
              <a:t>Airbnb</a:t>
            </a:r>
          </a:p>
          <a:p>
            <a:pPr lvl="1"/>
            <a:r>
              <a:rPr lang="fr-FR" dirty="0" smtClean="0"/>
              <a:t>Couchsurfing</a:t>
            </a:r>
          </a:p>
          <a:p>
            <a:pPr lvl="1"/>
            <a:r>
              <a:rPr lang="fr-FR" dirty="0" smtClean="0"/>
              <a:t>Homeholiday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477E3-6BE4-4526-A6B9-64B023080B4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entry modes</a:t>
            </a:r>
            <a:endParaRPr lang="fr-FR" dirty="0"/>
          </a:p>
        </p:txBody>
      </p:sp>
      <p:pic>
        <p:nvPicPr>
          <p:cNvPr id="27651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7307262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C3FAC-0277-47F7-B5DE-863DDD003F9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/>
          </a:p>
        </p:txBody>
      </p:sp>
      <p:sp>
        <p:nvSpPr>
          <p:cNvPr id="2765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7467600" cy="1295400"/>
          </a:xfrm>
        </p:spPr>
        <p:txBody>
          <a:bodyPr/>
          <a:lstStyle/>
          <a:p>
            <a:r>
              <a:rPr lang="en-US" smtClean="0"/>
              <a:t>Contract Management</a:t>
            </a:r>
            <a:r>
              <a:rPr lang="fr-FR" smtClean="0"/>
              <a:t>: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ENTRY MODES: END OF THE 90s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6494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4648200" cy="48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are the best entry modes and pros &amp; cons for them?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err="1" smtClean="0"/>
              <a:t>Franchisee</a:t>
            </a:r>
            <a:r>
              <a:rPr lang="fr-FR" dirty="0" smtClean="0"/>
              <a:t>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System of permanent relations between a franchiser (hotel chain) and a franchisee (hotel property).  Hence all the knowledge, marketing &amp; promotion programs, brand image and success are used in return for mutual satisfaction of interests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Advantages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Coherent and clearly defined concept</a:t>
            </a:r>
            <a:endParaRPr lang="fr-FR" sz="25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Functional business strategy</a:t>
            </a:r>
            <a:endParaRPr lang="fr-FR" sz="28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Optimized and measurable financial and promotional results</a:t>
            </a:r>
            <a:endParaRPr lang="fr-FR" sz="28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Business safety and sustainability</a:t>
            </a:r>
            <a:endParaRPr lang="fr-FR" sz="28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Working tools and procedures with a high and guaranteed productivity</a:t>
            </a:r>
            <a:endParaRPr lang="fr-FR" sz="28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Competitive marketing &amp; sales programs</a:t>
            </a:r>
            <a:endParaRPr lang="fr-FR" sz="28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Global distribution &amp; sales systems, already tested and generating additional guest flux to the franchisee</a:t>
            </a:r>
            <a:endParaRPr lang="fr-FR" sz="28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B5192-AB2E-4DD5-B7C5-CED5907BD4D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competitive advantages do foreign hotel companies have over Russian Hotel Business?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75775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STRENGTS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Money: Financing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Quality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Management system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Knowledge of the market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Network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OPPORTUNITIES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Open a new market (high-quality economic-class hotel)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Developing regions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Cultural and World </a:t>
            </a:r>
            <a:r>
              <a:rPr lang="fr-FR" dirty="0" err="1" smtClean="0"/>
              <a:t>events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err="1" smtClean="0"/>
              <a:t>Build</a:t>
            </a:r>
            <a:r>
              <a:rPr lang="fr-FR" dirty="0" smtClean="0"/>
              <a:t> up </a:t>
            </a:r>
            <a:r>
              <a:rPr lang="fr-FR" dirty="0" err="1" smtClean="0"/>
              <a:t>reputation</a:t>
            </a:r>
            <a:r>
              <a:rPr lang="fr-FR" dirty="0" smtClean="0"/>
              <a:t> (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greater</a:t>
            </a:r>
            <a:r>
              <a:rPr lang="fr-FR" dirty="0" smtClean="0"/>
              <a:t> profits)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Great </a:t>
            </a:r>
            <a:r>
              <a:rPr lang="fr-FR" dirty="0" err="1" smtClean="0"/>
              <a:t>demand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Limited </a:t>
            </a:r>
            <a:r>
              <a:rPr lang="fr-FR" dirty="0" err="1" smtClean="0"/>
              <a:t>competition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Buy old buildings and renovate them, preferrably in </a:t>
            </a:r>
            <a:r>
              <a:rPr lang="fr-FR" dirty="0"/>
              <a:t>city center.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Revenue Management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Russia has 14 cities over 1 million habitants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smtClean="0"/>
              <a:t>WEAKNESSES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Scarce skilled man-power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Cultural </a:t>
            </a:r>
            <a:r>
              <a:rPr lang="fr-FR" dirty="0" err="1" smtClean="0"/>
              <a:t>differences</a:t>
            </a: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Really new market (hard to estimate the real danger)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smtClean="0"/>
              <a:t>THREATS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Vague hotel qualification system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State-</a:t>
            </a:r>
            <a:r>
              <a:rPr lang="fr-FR" dirty="0" err="1" smtClean="0"/>
              <a:t>owned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soviet </a:t>
            </a:r>
            <a:r>
              <a:rPr lang="fr-FR" dirty="0" err="1" smtClean="0"/>
              <a:t>Hotels</a:t>
            </a:r>
            <a:r>
              <a:rPr lang="fr-FR" dirty="0" smtClean="0"/>
              <a:t>, </a:t>
            </a:r>
            <a:r>
              <a:rPr lang="en-US" dirty="0" smtClean="0"/>
              <a:t>refurbished </a:t>
            </a:r>
            <a:r>
              <a:rPr lang="fr-FR" dirty="0" smtClean="0"/>
              <a:t>and </a:t>
            </a:r>
            <a:r>
              <a:rPr lang="fr-FR" dirty="0" err="1" smtClean="0"/>
              <a:t>kept</a:t>
            </a:r>
            <a:r>
              <a:rPr lang="fr-FR" dirty="0" smtClean="0"/>
              <a:t> by the </a:t>
            </a:r>
            <a:r>
              <a:rPr lang="fr-FR" dirty="0" err="1" smtClean="0"/>
              <a:t>government</a:t>
            </a:r>
            <a:r>
              <a:rPr lang="fr-FR" dirty="0" smtClean="0"/>
              <a:t>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Existing competitors (other big groups)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r-FR" dirty="0"/>
          </a:p>
        </p:txBody>
      </p:sp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83ACF9-1760-45F5-B1B6-C32CADD7941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Entering strategy, expected payback, revenue drivers and risks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Investment in Russia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Russian hotel business is one of the most dynamic industries showing high annual growth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2011: the hotel service market grew by 12% in volume terms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Market value increased by 22% and reached 144 billion rubles (3.5 billion </a:t>
            </a:r>
            <a:r>
              <a:rPr lang="en-US" dirty="0" err="1" smtClean="0"/>
              <a:t>euros</a:t>
            </a:r>
            <a:r>
              <a:rPr lang="en-US" dirty="0" smtClean="0"/>
              <a:t> or about $4.5 billion).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PAYBACK PERIOD (PP)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Expected PP varies by chosen market area (8-15years)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GOP (gross operating profit)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Europe varies from 3–4% to 10–12%, while in Russia it reaches 45–55%, although over the last 3 years it has steadily been going down due to growing salaries and taxes and decreasing incomes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r-FR" dirty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DF506B-75C8-454F-88A3-8C0CB312A4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08289" cy="61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Hotel acquisition</a:t>
            </a:r>
            <a:endParaRPr lang="fr-FR" dirty="0"/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/>
            <a:endParaRPr lang="fr-FR" dirty="0" smtClean="0"/>
          </a:p>
          <a:p>
            <a:r>
              <a:rPr lang="fr-FR" dirty="0" smtClean="0"/>
              <a:t>Examples of hotel acquisition in Russia:</a:t>
            </a:r>
          </a:p>
          <a:p>
            <a:pPr lvl="1"/>
            <a:r>
              <a:rPr lang="fr-FR" dirty="0" smtClean="0"/>
              <a:t>Ritz Carlton Moscow (2011): 700 millions $</a:t>
            </a:r>
          </a:p>
          <a:p>
            <a:pPr lvl="1"/>
            <a:r>
              <a:rPr lang="fr-FR" dirty="0" smtClean="0"/>
              <a:t>National Hotel Moscow: 165 millions $</a:t>
            </a:r>
          </a:p>
          <a:p>
            <a:pPr lvl="1"/>
            <a:r>
              <a:rPr lang="fr-FR" dirty="0" smtClean="0"/>
              <a:t>Metropol Hotel Moscow: 300 millions $</a:t>
            </a:r>
          </a:p>
          <a:p>
            <a:pPr lvl="1"/>
            <a:r>
              <a:rPr lang="fr-FR" dirty="0" smtClean="0"/>
              <a:t>Pekin Hotel: 60 millions $</a:t>
            </a:r>
          </a:p>
          <a:p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34CE5-6613-45FD-B2D3-D7950BD924B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Marketing 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58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Comprehensive Marketing analysis </a:t>
            </a:r>
          </a:p>
          <a:p>
            <a:r>
              <a:rPr lang="en-US" dirty="0" smtClean="0"/>
              <a:t>Knowing the customer needs </a:t>
            </a:r>
          </a:p>
          <a:p>
            <a:r>
              <a:rPr lang="en-US" dirty="0" smtClean="0"/>
              <a:t>Knowing the competitors </a:t>
            </a:r>
          </a:p>
          <a:p>
            <a:r>
              <a:rPr lang="en-US" dirty="0" smtClean="0"/>
              <a:t>Branding</a:t>
            </a:r>
          </a:p>
          <a:p>
            <a:endParaRPr lang="fr-FR" dirty="0" smtClean="0"/>
          </a:p>
        </p:txBody>
      </p:sp>
      <p:pic>
        <p:nvPicPr>
          <p:cNvPr id="35844" name="Picture 3" descr="C:\Documents and Settings\Etudiant\Bureau\marriott-460x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49725"/>
            <a:ext cx="7677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E74CAC-2004-453D-867A-6FB55455636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Revenue management 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fi-FI" dirty="0" smtClean="0"/>
              <a:t>The primary aim of Revenue Management is selling the right product to the right customer at the right time for the right price.</a:t>
            </a:r>
          </a:p>
          <a:p>
            <a:r>
              <a:rPr lang="fi-FI" dirty="0" smtClean="0"/>
              <a:t>Data Collection</a:t>
            </a:r>
          </a:p>
          <a:p>
            <a:r>
              <a:rPr lang="fi-FI" dirty="0" smtClean="0"/>
              <a:t>Segmentation</a:t>
            </a:r>
          </a:p>
          <a:p>
            <a:r>
              <a:rPr lang="fi-FI" dirty="0" smtClean="0"/>
              <a:t>Forecasting</a:t>
            </a:r>
          </a:p>
          <a:p>
            <a:r>
              <a:rPr lang="fi-FI" dirty="0" smtClean="0"/>
              <a:t>Optimization</a:t>
            </a:r>
          </a:p>
          <a:p>
            <a:r>
              <a:rPr lang="fi-FI" dirty="0" smtClean="0"/>
              <a:t>Dynamic Re-evaluation</a:t>
            </a:r>
          </a:p>
          <a:p>
            <a:endParaRPr lang="fr-FR" dirty="0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5D5863-244F-4970-B402-BEB2608298F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Key Figures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43" name="Picture 2" descr="C:\Documents and Settings\Etudiant\Bureau\Capture d’écran 2013-02-25 à 01.29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347788"/>
            <a:ext cx="78009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895C3-2F76-4C58-9644-8A545B2A089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1943" r="4858" b="3304"/>
          <a:stretch>
            <a:fillRect/>
          </a:stretch>
        </p:blipFill>
        <p:spPr bwMode="auto">
          <a:xfrm>
            <a:off x="278910" y="0"/>
            <a:ext cx="8425857" cy="64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9174"/>
            <a:ext cx="8575739" cy="66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13360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Atention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2276E-F9FA-40B0-BDD2-AC0D3750EA1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7972"/>
            <a:ext cx="8386191" cy="63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Key Figures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267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5705D-63FA-47B7-B9C4-D52B9AB83EE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  <p:pic>
        <p:nvPicPr>
          <p:cNvPr id="11268" name="ima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453313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01526" cy="6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Key Figures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7C1D3B-E12D-433D-A90E-C7292A3197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  <p:pic>
        <p:nvPicPr>
          <p:cNvPr id="12292" name="Image 4" descr="F:\Users\pierre-emmanuelsirjacq\Desktop\Capture d’écran 2013-02-27 à 16.16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45331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7E978-A9C2-4D11-93E9-63A8F2DD843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9074"/>
            <a:ext cx="8620601" cy="664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1086</Words>
  <Application>Microsoft Office PowerPoint</Application>
  <PresentationFormat>On-screen Show (4:3)</PresentationFormat>
  <Paragraphs>236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  Opportunities for doing business in russia: Tourism and hospitality industry potential </vt:lpstr>
      <vt:lpstr>Tourism and Hospitality Industry in Russia</vt:lpstr>
      <vt:lpstr>PowerPoint Presentation</vt:lpstr>
      <vt:lpstr>Key Figures </vt:lpstr>
      <vt:lpstr>PowerPoint Presentation</vt:lpstr>
      <vt:lpstr>Key Figures </vt:lpstr>
      <vt:lpstr>PowerPoint Presentation</vt:lpstr>
      <vt:lpstr>Key Figures </vt:lpstr>
      <vt:lpstr>PowerPoint Presentation</vt:lpstr>
      <vt:lpstr>PowerPoint Presentation</vt:lpstr>
      <vt:lpstr>Tourism and Hospitality Industry in Russia</vt:lpstr>
      <vt:lpstr>PowerPoint Presentation</vt:lpstr>
      <vt:lpstr>Tourism </vt:lpstr>
      <vt:lpstr>Current Room Supply Structure  </vt:lpstr>
      <vt:lpstr>Forecasted room supply structure </vt:lpstr>
      <vt:lpstr>Hotel Types </vt:lpstr>
      <vt:lpstr>Hotel Types </vt:lpstr>
      <vt:lpstr>Hotel Types </vt:lpstr>
      <vt:lpstr>PowerPoint Presentation</vt:lpstr>
      <vt:lpstr>PowerPoint Presentation</vt:lpstr>
      <vt:lpstr>PowerPoint Presentation</vt:lpstr>
      <vt:lpstr>What are the advantages and disadvantages for foreign hotel chains to enter the Russian market?</vt:lpstr>
      <vt:lpstr>Largest Domestic Hotel Chains</vt:lpstr>
      <vt:lpstr>International Hotel Chains in Russia</vt:lpstr>
      <vt:lpstr>LARGEST HOTEL CHAIN IN RUSSIA: REZIDOR</vt:lpstr>
      <vt:lpstr>Largest International Presence in Russia</vt:lpstr>
      <vt:lpstr>Largest Growth</vt:lpstr>
      <vt:lpstr>Pipeline in Russia </vt:lpstr>
      <vt:lpstr>Population</vt:lpstr>
      <vt:lpstr>Competition</vt:lpstr>
      <vt:lpstr>entry modes</vt:lpstr>
      <vt:lpstr>ENTRY MODES: END OF THE 90s</vt:lpstr>
      <vt:lpstr>What are the best entry modes and pros &amp; cons for them? </vt:lpstr>
      <vt:lpstr>What competitive advantages do foreign hotel companies have over Russian Hotel Business?</vt:lpstr>
      <vt:lpstr>Entering strategy, expected payback, revenue drivers and risks</vt:lpstr>
      <vt:lpstr>PowerPoint Presentation</vt:lpstr>
      <vt:lpstr>Hotel acquisition</vt:lpstr>
      <vt:lpstr>Marketing  </vt:lpstr>
      <vt:lpstr>Revenue management  </vt:lpstr>
      <vt:lpstr>PowerPoint Presentation</vt:lpstr>
      <vt:lpstr>PowerPoint Presentation</vt:lpstr>
      <vt:lpstr>Thank you for your Atention!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and hospitality industry potential of Russia</dc:title>
  <dc:creator>Etudiant</dc:creator>
  <cp:lastModifiedBy>Michel Altan</cp:lastModifiedBy>
  <cp:revision>47</cp:revision>
  <dcterms:created xsi:type="dcterms:W3CDTF">2013-02-24T19:40:24Z</dcterms:created>
  <dcterms:modified xsi:type="dcterms:W3CDTF">2013-03-06T11:22:21Z</dcterms:modified>
</cp:coreProperties>
</file>