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3" r:id="rId5"/>
    <p:sldId id="262" r:id="rId6"/>
    <p:sldId id="265" r:id="rId7"/>
    <p:sldId id="264" r:id="rId8"/>
    <p:sldId id="261" r:id="rId9"/>
    <p:sldId id="266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7290" autoAdjust="0"/>
    <p:restoredTop sz="86455" autoAdjust="0"/>
  </p:normalViewPr>
  <p:slideViewPr>
    <p:cSldViewPr>
      <p:cViewPr>
        <p:scale>
          <a:sx n="90" d="100"/>
          <a:sy n="90" d="100"/>
        </p:scale>
        <p:origin x="-1056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9021A-669D-44E1-BCE2-959A6F227150}" type="datetimeFigureOut">
              <a:rPr lang="en-GB" smtClean="0"/>
              <a:t>06/03/2013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DA5D8-5236-4EA2-92BB-C90436785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3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B83E0-D7C3-43FF-816E-3E191E4E695F}" type="datetimeFigureOut">
              <a:rPr lang="en-GB" smtClean="0"/>
              <a:t>06/03/2013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0508E-9825-4BE3-A58D-5371284E7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96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DCA52FB8-968D-43B7-BD9E-7521C4CDDC93}" type="slidenum">
              <a:rPr lang="nl-NL" sz="1200">
                <a:latin typeface="Comic Sans MS" pitchFamily="66" charset="0"/>
              </a:rPr>
              <a:pPr/>
              <a:t>6</a:t>
            </a:fld>
            <a:endParaRPr lang="nl-NL" sz="1200">
              <a:latin typeface="Comic Sans MS" pitchFamily="66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5269"/>
            <a:ext cx="5438776" cy="44680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1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6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83598"/>
            <a:ext cx="6480175" cy="648072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7b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504056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8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54" y="1484784"/>
            <a:ext cx="2727262" cy="1930524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131840" y="0"/>
            <a:ext cx="6012160" cy="68580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8 Full bleed image and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3132138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131840" y="0"/>
            <a:ext cx="6012160" cy="68580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107504" y="1700808"/>
            <a:ext cx="2736304" cy="792163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lIns="108000"/>
          <a:lstStyle>
            <a:lvl1pPr marL="0" indent="0" algn="l" defTabSz="914400" rtl="0" eaLnBrk="1" latinLnBrk="0" hangingPunct="1">
              <a:lnSpc>
                <a:spcPts val="2700"/>
              </a:lnSpc>
              <a:spcBef>
                <a:spcPct val="0"/>
              </a:spcBef>
              <a:buClr>
                <a:srgbClr val="B70D50"/>
              </a:buClr>
              <a:buFont typeface="FS Clerkenwell" pitchFamily="50" charset="0"/>
              <a:buNone/>
              <a:defRPr lang="en-US" sz="2600" kern="1200" spc="-20" baseline="0" dirty="0" smtClean="0">
                <a:solidFill>
                  <a:srgbClr val="B70D5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682683"/>
            <a:ext cx="6471678" cy="4501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060848"/>
            <a:ext cx="6480175" cy="360040"/>
          </a:xfrm>
          <a:blipFill>
            <a:blip r:embed="rId2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H_Title_with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85814"/>
            <a:ext cx="6480175" cy="307082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8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7FC1FA-BD18-45EF-AFEF-69AD6FBEC279}" type="datetimeFigureOut">
              <a:rPr lang="en-GB" smtClean="0"/>
              <a:t>06/03/2013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D7952-6121-491F-8734-131FDB114A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7FC1FA-BD18-45EF-AFEF-69AD6FBEC279}" type="datetimeFigureOut">
              <a:rPr lang="en-GB" smtClean="0"/>
              <a:t>06/03/2013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D7952-6121-491F-8734-131FDB114A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607FB04-5421-49F3-AAE3-B8B658329AA0}" type="slidenum">
              <a:rPr lang="en-US"/>
              <a:pPr>
                <a:defRPr/>
              </a:pPr>
              <a:t>‹#›</a:t>
            </a:fld>
            <a:r>
              <a:rPr 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21053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2 Title slide and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36004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6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1834191"/>
            <a:ext cx="6480175" cy="360040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3 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2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425" y="3040385"/>
            <a:ext cx="6480000" cy="2304256"/>
          </a:xfrm>
        </p:spPr>
        <p:txBody>
          <a:bodyPr lIns="108000"/>
          <a:lstStyle>
            <a:lvl1pPr marL="0" indent="0">
              <a:buNone/>
              <a:defRPr/>
            </a:lvl1pPr>
            <a:lvl2pPr marL="180975" indent="0">
              <a:buNone/>
              <a:defRPr/>
            </a:lvl2pPr>
            <a:lvl3pPr marL="449263" indent="0">
              <a:buNone/>
              <a:defRPr/>
            </a:lvl3pPr>
            <a:lvl4pPr marL="630238" indent="0">
              <a:buNone/>
              <a:defRPr/>
            </a:lvl4pPr>
            <a:lvl5pPr marL="896938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75181"/>
            <a:ext cx="6480175" cy="648072"/>
          </a:xfrm>
          <a:blipFill>
            <a:blip r:embed="rId2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4 Standard text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2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425" y="3040385"/>
            <a:ext cx="6480000" cy="2304256"/>
          </a:xfrm>
        </p:spPr>
        <p:txBody>
          <a:bodyPr/>
          <a:lstStyle>
            <a:lvl1pPr marL="104775" indent="-104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75181"/>
            <a:ext cx="6480175" cy="648072"/>
          </a:xfrm>
          <a:blipFill>
            <a:blip r:embed="rId2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6 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54" y="1484784"/>
            <a:ext cx="2727262" cy="1930524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938" y="19050"/>
            <a:ext cx="3851276" cy="6843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8505" y="3140968"/>
            <a:ext cx="2725494" cy="2304256"/>
          </a:xfrm>
        </p:spPr>
        <p:txBody>
          <a:bodyPr lIns="108000"/>
          <a:lstStyle>
            <a:lvl1pPr marL="0" indent="0">
              <a:lnSpc>
                <a:spcPts val="1500"/>
              </a:lnSpc>
              <a:buNone/>
              <a:defRPr sz="1400"/>
            </a:lvl1pPr>
            <a:lvl2pPr marL="180975" indent="0">
              <a:lnSpc>
                <a:spcPts val="1500"/>
              </a:lnSpc>
              <a:buNone/>
              <a:defRPr sz="1400"/>
            </a:lvl2pPr>
            <a:lvl3pPr marL="449263" indent="0">
              <a:lnSpc>
                <a:spcPts val="1500"/>
              </a:lnSpc>
              <a:buNone/>
              <a:defRPr sz="1400"/>
            </a:lvl3pPr>
            <a:lvl4pPr marL="630238" indent="0">
              <a:lnSpc>
                <a:spcPts val="1500"/>
              </a:lnSpc>
              <a:buNone/>
              <a:defRPr sz="1400"/>
            </a:lvl4pPr>
            <a:lvl5pPr marL="896938" indent="0">
              <a:lnSpc>
                <a:spcPts val="1500"/>
              </a:lnSpc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1425" y="3140968"/>
            <a:ext cx="2725494" cy="2304256"/>
          </a:xfrm>
        </p:spPr>
        <p:txBody>
          <a:bodyPr lIns="108000"/>
          <a:lstStyle>
            <a:lvl1pPr marL="85725" indent="-85725">
              <a:lnSpc>
                <a:spcPts val="1500"/>
              </a:lnSpc>
              <a:buFont typeface="Arial" pitchFamily="34" charset="0"/>
              <a:buChar char="•"/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6c Multiple images plus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46745" y="3140968"/>
            <a:ext cx="2725494" cy="2304256"/>
          </a:xfrm>
        </p:spPr>
        <p:txBody>
          <a:bodyPr lIns="108000"/>
          <a:lstStyle>
            <a:lvl1pPr marL="180975" indent="-180975">
              <a:lnSpc>
                <a:spcPts val="1500"/>
              </a:lnSpc>
              <a:buSzPct val="95000"/>
              <a:buFont typeface="+mj-lt"/>
              <a:buAutoNum type="arabicPeriod"/>
              <a:tabLst>
                <a:tab pos="180975" algn="l"/>
              </a:tabLst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.7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-42863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1923646"/>
            <a:ext cx="6480175" cy="432857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1900"/>
              </a:lnSpc>
              <a:buNone/>
              <a:defRPr lang="en-US" sz="18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432048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9750" y="1682750"/>
            <a:ext cx="6472238" cy="3968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vert="horz" lIns="108000" tIns="0" rIns="0" bIns="0" rtlCol="0" anchor="t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12925" y="2214563"/>
            <a:ext cx="6480175" cy="27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8" name="Picture 3"/>
          <p:cNvPicPr>
            <a:picLocks noChangeAspect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 kern="1200" spc="-20">
          <a:solidFill>
            <a:srgbClr val="B70D50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2pPr>
      <a:lvl3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3pPr>
      <a:lvl4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4pPr>
      <a:lvl5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5pPr>
      <a:lvl6pPr marL="4572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6pPr>
      <a:lvl7pPr marL="9144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7pPr>
      <a:lvl8pPr marL="13716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8pPr>
      <a:lvl9pPr marL="18288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lnSpc>
          <a:spcPts val="2100"/>
        </a:lnSpc>
        <a:spcBef>
          <a:spcPct val="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49263" indent="-268288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0238" indent="-180975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96938" indent="-266700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77913" indent="-180975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064896" cy="1222835"/>
          </a:xfrm>
        </p:spPr>
        <p:txBody>
          <a:bodyPr/>
          <a:lstStyle/>
          <a:p>
            <a:r>
              <a:rPr lang="en-GB" sz="3600" dirty="0" smtClean="0">
                <a:latin typeface="Garamond" pitchFamily="18" charset="0"/>
              </a:rPr>
              <a:t>Purchasing by F&amp;B operators</a:t>
            </a:r>
            <a:br>
              <a:rPr lang="en-GB" sz="3600" dirty="0" smtClean="0">
                <a:latin typeface="Garamond" pitchFamily="18" charset="0"/>
              </a:rPr>
            </a:br>
            <a:r>
              <a:rPr lang="en-GB" sz="3600" dirty="0">
                <a:latin typeface="Garamond" pitchFamily="18" charset="0"/>
              </a:rPr>
              <a:t>	</a:t>
            </a:r>
            <a:r>
              <a:rPr lang="en-GB" sz="3600" dirty="0" smtClean="0">
                <a:latin typeface="Garamond" pitchFamily="18" charset="0"/>
              </a:rPr>
              <a:t>		</a:t>
            </a:r>
            <a:br>
              <a:rPr lang="en-GB" sz="3600" dirty="0" smtClean="0">
                <a:latin typeface="Garamond" pitchFamily="18" charset="0"/>
              </a:rPr>
            </a:br>
            <a:r>
              <a:rPr lang="en-GB" sz="3600" dirty="0">
                <a:latin typeface="Garamond" pitchFamily="18" charset="0"/>
              </a:rPr>
              <a:t>	</a:t>
            </a:r>
            <a:r>
              <a:rPr lang="en-GB" sz="3600" dirty="0" smtClean="0">
                <a:latin typeface="Garamond" pitchFamily="18" charset="0"/>
              </a:rPr>
              <a:t>		</a:t>
            </a:r>
            <a:r>
              <a:rPr lang="en-GB" sz="2800" dirty="0" smtClean="0">
                <a:latin typeface="Garamond" pitchFamily="18" charset="0"/>
              </a:rPr>
              <a:t>Current &amp; future profiles</a:t>
            </a:r>
            <a:endParaRPr lang="en-GB" sz="2800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6021288"/>
            <a:ext cx="3668960" cy="622920"/>
          </a:xfrm>
        </p:spPr>
        <p:txBody>
          <a:bodyPr/>
          <a:lstStyle/>
          <a:p>
            <a:pPr algn="l"/>
            <a:r>
              <a:rPr lang="en-GB" sz="2400" spc="-20" dirty="0">
                <a:solidFill>
                  <a:srgbClr val="B70D50"/>
                </a:solidFill>
                <a:latin typeface="Garamond" pitchFamily="18" charset="0"/>
                <a:ea typeface="+mj-ea"/>
              </a:rPr>
              <a:t>Michael </a:t>
            </a:r>
            <a:r>
              <a:rPr lang="en-GB" sz="2400" spc="-20" dirty="0" err="1">
                <a:solidFill>
                  <a:srgbClr val="B70D50"/>
                </a:solidFill>
                <a:latin typeface="Garamond" pitchFamily="18" charset="0"/>
                <a:ea typeface="+mj-ea"/>
              </a:rPr>
              <a:t>Altan</a:t>
            </a:r>
            <a:r>
              <a:rPr lang="en-GB" sz="2400" spc="-20" dirty="0">
                <a:solidFill>
                  <a:srgbClr val="B70D50"/>
                </a:solidFill>
                <a:latin typeface="Garamond" pitchFamily="18" charset="0"/>
                <a:ea typeface="+mj-ea"/>
              </a:rPr>
              <a:t> </a:t>
            </a:r>
            <a:r>
              <a:rPr lang="en-GB" sz="1600" spc="-20" dirty="0">
                <a:solidFill>
                  <a:srgbClr val="B70D50"/>
                </a:solidFill>
                <a:latin typeface="Garamond" pitchFamily="18" charset="0"/>
                <a:ea typeface="+mj-ea"/>
              </a:rPr>
              <a:t>PhD</a:t>
            </a:r>
          </a:p>
          <a:p>
            <a:pPr algn="l"/>
            <a:r>
              <a:rPr lang="en-GB" sz="2400" spc="-20" dirty="0">
                <a:solidFill>
                  <a:srgbClr val="B70D50"/>
                </a:solidFill>
                <a:latin typeface="Garamond" pitchFamily="18" charset="0"/>
                <a:ea typeface="+mj-ea"/>
              </a:rPr>
              <a:t>Sheffield Hallam University</a:t>
            </a:r>
            <a:endParaRPr lang="en-GB" sz="2400" spc="-20" dirty="0">
              <a:solidFill>
                <a:srgbClr val="B70D50"/>
              </a:solidFill>
              <a:latin typeface="Garamond" pitchFamily="18" charset="0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4250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7504" y="2276872"/>
            <a:ext cx="2202210" cy="3904208"/>
            <a:chOff x="206760" y="216023"/>
            <a:chExt cx="1914528" cy="3904208"/>
          </a:xfrm>
        </p:grpSpPr>
        <p:sp>
          <p:nvSpPr>
            <p:cNvPr id="6" name="Rounded Rectangle 5"/>
            <p:cNvSpPr/>
            <p:nvPr/>
          </p:nvSpPr>
          <p:spPr>
            <a:xfrm>
              <a:off x="206760" y="216023"/>
              <a:ext cx="1878040" cy="39042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09723" y="309017"/>
              <a:ext cx="1911565" cy="3720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u="sng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F&amp;B Literature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macro-economic factors</a:t>
              </a:r>
              <a:endParaRPr lang="en-GB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the foodservice market(s)</a:t>
              </a:r>
              <a:endParaRPr lang="en-GB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the purchasing function (degrees of maturity)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+ preliminary interviews expert panel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i="1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Compass Group, Starwood UK, SHU + independent operators</a:t>
              </a:r>
              <a:endParaRPr lang="en-GB" sz="16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11760" y="2276872"/>
            <a:ext cx="2427052" cy="3904208"/>
            <a:chOff x="2289738" y="216023"/>
            <a:chExt cx="2427052" cy="3904208"/>
          </a:xfrm>
        </p:grpSpPr>
        <p:sp>
          <p:nvSpPr>
            <p:cNvPr id="9" name="Rounded Rectangle 8"/>
            <p:cNvSpPr/>
            <p:nvPr/>
          </p:nvSpPr>
          <p:spPr>
            <a:xfrm>
              <a:off x="2289738" y="216023"/>
              <a:ext cx="2427052" cy="39042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0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40526" y="334502"/>
              <a:ext cx="2292362" cy="36672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u="sng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Data collection qual.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Large vs. small ops.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In-depth interviews in FR, UK, SP, SW &amp; others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Analysis by unit, type of unit, country &amp; cross analysis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Development of scenarios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VALIDATION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Focus group sessions in FR &amp; UK</a:t>
              </a:r>
              <a:endParaRPr lang="en-GB" sz="16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</p:txBody>
        </p:sp>
      </p:grpSp>
      <p:sp>
        <p:nvSpPr>
          <p:cNvPr id="11" name="Down Arrow 10"/>
          <p:cNvSpPr/>
          <p:nvPr/>
        </p:nvSpPr>
        <p:spPr>
          <a:xfrm>
            <a:off x="3142847" y="4257092"/>
            <a:ext cx="288032" cy="360040"/>
          </a:xfrm>
          <a:prstGeom prst="downArrow">
            <a:avLst>
              <a:gd name="adj1" fmla="val 4338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aramond" pitchFamily="18" charset="0"/>
            </a:endParaRPr>
          </a:p>
        </p:txBody>
      </p:sp>
      <p:sp>
        <p:nvSpPr>
          <p:cNvPr id="12" name="Equal 11"/>
          <p:cNvSpPr/>
          <p:nvPr/>
        </p:nvSpPr>
        <p:spPr>
          <a:xfrm>
            <a:off x="2041110" y="4930477"/>
            <a:ext cx="3168351" cy="216024"/>
          </a:xfrm>
          <a:prstGeom prst="mathEqua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  <a:latin typeface="Garamond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932039" y="2395351"/>
            <a:ext cx="1784503" cy="3148251"/>
            <a:chOff x="4921726" y="792086"/>
            <a:chExt cx="1784503" cy="2752082"/>
          </a:xfrm>
        </p:grpSpPr>
        <p:sp>
          <p:nvSpPr>
            <p:cNvPr id="14" name="Rounded Rectangle 13"/>
            <p:cNvSpPr/>
            <p:nvPr/>
          </p:nvSpPr>
          <p:spPr>
            <a:xfrm>
              <a:off x="4921726" y="792086"/>
              <a:ext cx="1784503" cy="275208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0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921726" y="879198"/>
              <a:ext cx="1784503" cy="2577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Data collection quants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Questionnaires across countries to assess relevance of scenarios &amp; profiles developed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04248" y="2395351"/>
            <a:ext cx="2026072" cy="3144431"/>
            <a:chOff x="6911166" y="792086"/>
            <a:chExt cx="2026072" cy="2752082"/>
          </a:xfrm>
        </p:grpSpPr>
        <p:sp>
          <p:nvSpPr>
            <p:cNvPr id="17" name="Rounded Rectangle 16"/>
            <p:cNvSpPr/>
            <p:nvPr/>
          </p:nvSpPr>
          <p:spPr>
            <a:xfrm>
              <a:off x="6911166" y="792086"/>
              <a:ext cx="2026072" cy="275208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6983174" y="890991"/>
              <a:ext cx="1954063" cy="2554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u="sng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Output: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Profiles for F&amp;B buyers. Usefulness: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A. Industry (professionalization of the function)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B. Education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C. Academic publications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Professionalism &amp; productivity</a:t>
              </a:r>
              <a:endParaRPr lang="en-GB" sz="16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107504" y="6184850"/>
            <a:ext cx="8925584" cy="54868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aramond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19240" y="1226493"/>
            <a:ext cx="8208912" cy="432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28575">
            <a:noFill/>
          </a:ln>
        </p:spPr>
        <p:txBody>
          <a:bodyPr vert="horz" lIns="108000" tIns="0" rIns="0" bIns="0" rtlCol="0" anchor="t" anchorCtr="0">
            <a:noAutofit/>
          </a:bodyPr>
          <a:lstStyle>
            <a:lvl1pPr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lang="en-GB" sz="2600" kern="1200" spc="-100">
                <a:solidFill>
                  <a:srgbClr val="B70D5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2pPr>
            <a:lvl3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3pPr>
            <a:lvl4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4pPr>
            <a:lvl5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3600" dirty="0" smtClean="0">
                <a:latin typeface="Garamond" pitchFamily="18" charset="0"/>
              </a:rPr>
              <a:t>Purchasing by F&amp;B operator: EU &amp; Asia</a:t>
            </a:r>
            <a:endParaRPr lang="en-GB" sz="3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9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7504" y="2276872"/>
            <a:ext cx="2202210" cy="3904208"/>
            <a:chOff x="206760" y="216023"/>
            <a:chExt cx="1914528" cy="3904208"/>
          </a:xfrm>
        </p:grpSpPr>
        <p:sp>
          <p:nvSpPr>
            <p:cNvPr id="6" name="Rounded Rectangle 5"/>
            <p:cNvSpPr/>
            <p:nvPr/>
          </p:nvSpPr>
          <p:spPr>
            <a:xfrm>
              <a:off x="206760" y="216023"/>
              <a:ext cx="1878040" cy="39042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09723" y="309017"/>
              <a:ext cx="1911565" cy="3720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u="sng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F&amp;B Literature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macro-economic factors</a:t>
              </a:r>
              <a:endParaRPr lang="en-GB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the foodservice market(s)</a:t>
              </a:r>
              <a:endParaRPr lang="en-GB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rgbClr val="C00000"/>
                  </a:solidFill>
                  <a:latin typeface="Garamond" pitchFamily="18" charset="0"/>
                </a:rPr>
                <a:t>the purchasing function (degrees of maturity)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+ preliminary interviews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11760" y="2276872"/>
            <a:ext cx="2427052" cy="3904208"/>
            <a:chOff x="2289738" y="216023"/>
            <a:chExt cx="2427052" cy="3904208"/>
          </a:xfrm>
        </p:grpSpPr>
        <p:sp>
          <p:nvSpPr>
            <p:cNvPr id="9" name="Rounded Rectangle 8"/>
            <p:cNvSpPr/>
            <p:nvPr/>
          </p:nvSpPr>
          <p:spPr>
            <a:xfrm>
              <a:off x="2289738" y="216023"/>
              <a:ext cx="2427052" cy="390420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0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340526" y="334502"/>
              <a:ext cx="2292362" cy="36672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u="sng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Data collection qual.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Large vs. </a:t>
              </a:r>
              <a:r>
                <a:rPr lang="en-GB" dirty="0">
                  <a:solidFill>
                    <a:srgbClr val="C00000"/>
                  </a:solidFill>
                  <a:latin typeface="Garamond" pitchFamily="18" charset="0"/>
                </a:rPr>
                <a:t>small ops.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In-depth interviews in FR, </a:t>
              </a:r>
              <a:r>
                <a:rPr lang="en-GB" dirty="0">
                  <a:solidFill>
                    <a:srgbClr val="C00000"/>
                  </a:solidFill>
                  <a:latin typeface="Garamond" pitchFamily="18" charset="0"/>
                </a:rPr>
                <a:t>UK</a:t>
              </a: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 &amp; other countries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Analysis by unit, type of unit, country &amp; cross analysis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Development of scenarios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VALIDATION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Focus group sessions in FR &amp; UK</a:t>
              </a:r>
              <a:endParaRPr lang="en-GB" sz="16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</p:txBody>
        </p:sp>
      </p:grpSp>
      <p:sp>
        <p:nvSpPr>
          <p:cNvPr id="11" name="Down Arrow 10"/>
          <p:cNvSpPr/>
          <p:nvPr/>
        </p:nvSpPr>
        <p:spPr>
          <a:xfrm>
            <a:off x="3142847" y="4257092"/>
            <a:ext cx="288032" cy="360040"/>
          </a:xfrm>
          <a:prstGeom prst="downArrow">
            <a:avLst>
              <a:gd name="adj1" fmla="val 4338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aramond" pitchFamily="18" charset="0"/>
            </a:endParaRPr>
          </a:p>
        </p:txBody>
      </p:sp>
      <p:sp>
        <p:nvSpPr>
          <p:cNvPr id="12" name="Equal 11"/>
          <p:cNvSpPr/>
          <p:nvPr/>
        </p:nvSpPr>
        <p:spPr>
          <a:xfrm>
            <a:off x="2041110" y="4930477"/>
            <a:ext cx="3168351" cy="216024"/>
          </a:xfrm>
          <a:prstGeom prst="mathEqua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  <a:latin typeface="Garamond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932039" y="2791520"/>
            <a:ext cx="1784503" cy="2752082"/>
            <a:chOff x="4921726" y="792086"/>
            <a:chExt cx="1784503" cy="2752082"/>
          </a:xfrm>
        </p:grpSpPr>
        <p:sp>
          <p:nvSpPr>
            <p:cNvPr id="14" name="Rounded Rectangle 13"/>
            <p:cNvSpPr/>
            <p:nvPr/>
          </p:nvSpPr>
          <p:spPr>
            <a:xfrm>
              <a:off x="4921726" y="792086"/>
              <a:ext cx="1784503" cy="275208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0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5008838" y="879198"/>
              <a:ext cx="1610279" cy="25778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Data collection quants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Questionnaires across countries to assess relevance of scenarios &amp; profiles developed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04248" y="2787700"/>
            <a:ext cx="2026072" cy="2752082"/>
            <a:chOff x="6911166" y="792086"/>
            <a:chExt cx="2026072" cy="2752082"/>
          </a:xfrm>
        </p:grpSpPr>
        <p:sp>
          <p:nvSpPr>
            <p:cNvPr id="17" name="Rounded Rectangle 16"/>
            <p:cNvSpPr/>
            <p:nvPr/>
          </p:nvSpPr>
          <p:spPr>
            <a:xfrm>
              <a:off x="6911166" y="792086"/>
              <a:ext cx="2026072" cy="275208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7010071" y="890991"/>
              <a:ext cx="1828262" cy="2554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u="sng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Output: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Profiles for F&amp;B buyers. Usefulness: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A. Industry (professionalization of the function)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B. Education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kern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Garamond" pitchFamily="18" charset="0"/>
                </a:rPr>
                <a:t>C. Academic publications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endParaRPr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107504" y="6184850"/>
            <a:ext cx="8925584" cy="54868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62547" y="189584"/>
            <a:ext cx="2147267" cy="160043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sz="1400" dirty="0" smtClean="0">
              <a:latin typeface="Garamond" pitchFamily="18" charset="0"/>
            </a:endParaRPr>
          </a:p>
          <a:p>
            <a:r>
              <a:rPr lang="en-GB" sz="1400" dirty="0" smtClean="0">
                <a:latin typeface="Garamond" pitchFamily="18" charset="0"/>
              </a:rPr>
              <a:t>D&amp;D London</a:t>
            </a:r>
            <a:endParaRPr lang="en-GB" sz="1400" dirty="0">
              <a:latin typeface="Garamond" pitchFamily="18" charset="0"/>
            </a:endParaRPr>
          </a:p>
          <a:p>
            <a:r>
              <a:rPr lang="en-GB" sz="1400" dirty="0" smtClean="0">
                <a:latin typeface="Garamond" pitchFamily="18" charset="0"/>
              </a:rPr>
              <a:t>RED Group</a:t>
            </a:r>
            <a:endParaRPr lang="en-GB" sz="1400" dirty="0">
              <a:latin typeface="Garamond" pitchFamily="18" charset="0"/>
            </a:endParaRPr>
          </a:p>
          <a:p>
            <a:r>
              <a:rPr lang="en-GB" sz="1400" dirty="0" smtClean="0">
                <a:latin typeface="Garamond" pitchFamily="18" charset="0"/>
              </a:rPr>
              <a:t>Spaghetti House</a:t>
            </a:r>
            <a:endParaRPr lang="en-GB" sz="1400" dirty="0">
              <a:latin typeface="Garamond" pitchFamily="18" charset="0"/>
            </a:endParaRPr>
          </a:p>
          <a:p>
            <a:r>
              <a:rPr lang="en-GB" sz="1400" dirty="0" err="1" smtClean="0">
                <a:latin typeface="Garamond" pitchFamily="18" charset="0"/>
              </a:rPr>
              <a:t>Novotel</a:t>
            </a:r>
            <a:endParaRPr lang="en-GB" sz="1400" dirty="0">
              <a:latin typeface="Garamond" pitchFamily="18" charset="0"/>
            </a:endParaRPr>
          </a:p>
          <a:p>
            <a:r>
              <a:rPr lang="en-GB" sz="1400" dirty="0" err="1" smtClean="0">
                <a:latin typeface="Garamond" pitchFamily="18" charset="0"/>
              </a:rPr>
              <a:t>Piccolino</a:t>
            </a:r>
            <a:endParaRPr lang="en-GB" sz="1400" dirty="0">
              <a:latin typeface="Garamond" pitchFamily="18" charset="0"/>
            </a:endParaRPr>
          </a:p>
          <a:p>
            <a:r>
              <a:rPr lang="en-GB" sz="1400" dirty="0" smtClean="0">
                <a:latin typeface="Garamond" pitchFamily="18" charset="0"/>
              </a:rPr>
              <a:t>Le </a:t>
            </a:r>
            <a:r>
              <a:rPr lang="en-GB" sz="1400" dirty="0" err="1" smtClean="0">
                <a:latin typeface="Garamond" pitchFamily="18" charset="0"/>
              </a:rPr>
              <a:t>Bistrot</a:t>
            </a:r>
            <a:r>
              <a:rPr lang="en-GB" sz="1400" dirty="0" smtClean="0">
                <a:latin typeface="Garamond" pitchFamily="18" charset="0"/>
              </a:rPr>
              <a:t> Pierre</a:t>
            </a:r>
            <a:endParaRPr lang="en-GB" sz="1400" dirty="0"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74304" y="45568"/>
            <a:ext cx="2135510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Chains &amp; related</a:t>
            </a:r>
            <a:endParaRPr lang="en-GB" dirty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80174" y="34505"/>
            <a:ext cx="2088232" cy="160043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Garamond" pitchFamily="18" charset="0"/>
              </a:rPr>
              <a:t>Chains &amp; related</a:t>
            </a:r>
          </a:p>
          <a:p>
            <a:endParaRPr lang="en-GB" sz="1400" dirty="0" smtClean="0">
              <a:latin typeface="Garamond" pitchFamily="18" charset="0"/>
            </a:endParaRPr>
          </a:p>
          <a:p>
            <a:r>
              <a:rPr lang="en-GB" sz="1400" dirty="0" smtClean="0">
                <a:latin typeface="Garamond" pitchFamily="18" charset="0"/>
              </a:rPr>
              <a:t>Madsen London</a:t>
            </a:r>
          </a:p>
          <a:p>
            <a:r>
              <a:rPr lang="en-GB" sz="1400" dirty="0" smtClean="0">
                <a:latin typeface="Garamond" pitchFamily="18" charset="0"/>
              </a:rPr>
              <a:t>Mimosa London</a:t>
            </a:r>
          </a:p>
          <a:p>
            <a:r>
              <a:rPr lang="en-GB" sz="1400" dirty="0" smtClean="0">
                <a:latin typeface="Garamond" pitchFamily="18" charset="0"/>
              </a:rPr>
              <a:t>Café Luc London</a:t>
            </a:r>
          </a:p>
          <a:p>
            <a:r>
              <a:rPr lang="en-GB" sz="1400" dirty="0" err="1" smtClean="0">
                <a:latin typeface="Garamond" pitchFamily="18" charset="0"/>
              </a:rPr>
              <a:t>Mosimann’s</a:t>
            </a:r>
            <a:r>
              <a:rPr lang="en-GB" sz="1400" dirty="0" smtClean="0">
                <a:latin typeface="Garamond" pitchFamily="18" charset="0"/>
              </a:rPr>
              <a:t> London</a:t>
            </a:r>
          </a:p>
          <a:p>
            <a:r>
              <a:rPr lang="en-GB" sz="1400" dirty="0" smtClean="0">
                <a:latin typeface="Garamond" pitchFamily="18" charset="0"/>
              </a:rPr>
              <a:t>…………</a:t>
            </a:r>
            <a:endParaRPr lang="en-GB" sz="1400" dirty="0" smtClean="0">
              <a:latin typeface="Garamond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80174" y="45568"/>
            <a:ext cx="2070745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</a:rPr>
              <a:t>Small F&amp;B Ops.</a:t>
            </a:r>
            <a:endParaRPr lang="en-GB" dirty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771800" y="1988840"/>
            <a:ext cx="0" cy="7988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779912" y="1877437"/>
            <a:ext cx="974998" cy="89185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6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62875"/>
            <a:ext cx="9144000" cy="2016224"/>
          </a:xfrm>
        </p:spPr>
        <p:txBody>
          <a:bodyPr/>
          <a:lstStyle/>
          <a:p>
            <a:r>
              <a:rPr lang="en-GB" dirty="0" smtClean="0">
                <a:latin typeface="Garamond" pitchFamily="18" charset="0"/>
              </a:rPr>
              <a:t>UK F&amp;B operations: contextual factors</a:t>
            </a:r>
            <a:br>
              <a:rPr lang="en-GB" dirty="0" smtClean="0">
                <a:latin typeface="Garamond" pitchFamily="18" charset="0"/>
              </a:rPr>
            </a:br>
            <a: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  <a:t>Food needs of consumers getting really complex! (health, environmental impact, </a:t>
            </a:r>
            <a:r>
              <a:rPr lang="en-GB" sz="2000" dirty="0" err="1" smtClean="0">
                <a:solidFill>
                  <a:schemeClr val="tx1"/>
                </a:solidFill>
                <a:latin typeface="Garamond" pitchFamily="18" charset="0"/>
              </a:rPr>
              <a:t>nutraceuticals</a:t>
            </a:r>
            <a: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  <a:t>, obesity…NPD)</a:t>
            </a:r>
            <a:b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  <a:t>Increase in price of commodity products</a:t>
            </a:r>
            <a:b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  <a:t>When choosing a restaurant: reputation, variety &amp; price BUT…</a:t>
            </a:r>
            <a:b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  <a:t>		need to focus on low prices, quality &amp; wide variety</a:t>
            </a:r>
            <a:r>
              <a:rPr lang="en-GB" sz="2000" dirty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GB" sz="200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GB" sz="2000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GB" dirty="0">
              <a:latin typeface="Garamond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0910" y="1268760"/>
            <a:ext cx="9144000" cy="1080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28575">
            <a:noFill/>
          </a:ln>
        </p:spPr>
        <p:txBody>
          <a:bodyPr vert="horz" lIns="108000" tIns="0" rIns="0" bIns="0" rtlCol="0" anchor="t" anchorCtr="0">
            <a:noAutofit/>
          </a:bodyPr>
          <a:lstStyle>
            <a:lvl1pPr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lang="en-GB" sz="2600" kern="1200" spc="-100">
                <a:solidFill>
                  <a:srgbClr val="B70D5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2pPr>
            <a:lvl3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3pPr>
            <a:lvl4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4pPr>
            <a:lvl5pPr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>
                <a:srgbClr val="B70D50"/>
              </a:buClr>
              <a:buFont typeface="FS Clerkenwell"/>
              <a:defRPr sz="2600">
                <a:solidFill>
                  <a:srgbClr val="B70D5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 smtClean="0">
                <a:latin typeface="Garamond" pitchFamily="18" charset="0"/>
              </a:rPr>
              <a:t>Aim:  </a:t>
            </a:r>
          </a:p>
          <a:p>
            <a:r>
              <a:rPr lang="en-GB" dirty="0" smtClean="0">
                <a:latin typeface="Garamond" pitchFamily="18" charset="0"/>
              </a:rPr>
              <a:t>To develop a comprehensive tool to assess the level of maturity of purchasing in small UK F&amp;B operators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043608" y="4437112"/>
            <a:ext cx="792088" cy="14401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5292080" y="4653136"/>
            <a:ext cx="576064" cy="57606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031940" y="5383857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Garamond" pitchFamily="18" charset="0"/>
              </a:rPr>
              <a:t>Infrastructure of the supply chain</a:t>
            </a:r>
            <a:endParaRPr lang="en-GB" dirty="0"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886628"/>
            <a:ext cx="5559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Garamond" pitchFamily="18" charset="0"/>
              </a:rPr>
              <a:t>F&amp;B operations must become supply management</a:t>
            </a:r>
          </a:p>
          <a:p>
            <a:r>
              <a:rPr lang="en-GB" dirty="0">
                <a:latin typeface="Garamond" pitchFamily="18" charset="0"/>
              </a:rPr>
              <a:t>	</a:t>
            </a:r>
            <a:r>
              <a:rPr lang="en-GB" dirty="0" smtClean="0">
                <a:latin typeface="Garamond" pitchFamily="18" charset="0"/>
              </a:rPr>
              <a:t>			(</a:t>
            </a:r>
            <a:r>
              <a:rPr lang="en-GB" dirty="0" err="1" smtClean="0">
                <a:latin typeface="Garamond" pitchFamily="18" charset="0"/>
              </a:rPr>
              <a:t>Kraljic</a:t>
            </a:r>
            <a:r>
              <a:rPr lang="en-GB" dirty="0" smtClean="0">
                <a:latin typeface="Garamond" pitchFamily="18" charset="0"/>
              </a:rPr>
              <a:t>, 1983)</a:t>
            </a:r>
            <a:endParaRPr lang="en-GB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9947" y="1340768"/>
            <a:ext cx="7740352" cy="576063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 vert="horz" lIns="108000" tIns="0" rIns="0" bIns="0" rtlCol="0" anchor="t" anchorCtr="0">
            <a:noAutofit/>
          </a:bodyPr>
          <a:lstStyle/>
          <a:p>
            <a:pPr>
              <a:lnSpc>
                <a:spcPts val="2700"/>
              </a:lnSpc>
            </a:pPr>
            <a:r>
              <a:rPr lang="en-GB" sz="3600" spc="-100" dirty="0">
                <a:latin typeface="Garamond" pitchFamily="18" charset="0"/>
              </a:rPr>
              <a:t>Assessing maturity using </a:t>
            </a:r>
            <a:r>
              <a:rPr lang="en-GB" sz="3600" spc="-100" dirty="0" smtClean="0">
                <a:latin typeface="Garamond" pitchFamily="18" charset="0"/>
              </a:rPr>
              <a:t>7 </a:t>
            </a:r>
            <a:r>
              <a:rPr lang="en-GB" sz="3600" spc="-100" dirty="0">
                <a:latin typeface="Garamond" pitchFamily="18" charset="0"/>
              </a:rPr>
              <a:t>dimensions</a:t>
            </a:r>
            <a:br>
              <a:rPr lang="en-GB" sz="3600" spc="-100" dirty="0">
                <a:latin typeface="Garamond" pitchFamily="18" charset="0"/>
              </a:rPr>
            </a:br>
            <a:endParaRPr lang="en-GB" sz="3600" spc="-100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76872"/>
            <a:ext cx="4608512" cy="4248472"/>
          </a:xfrm>
        </p:spPr>
        <p:txBody>
          <a:bodyPr/>
          <a:lstStyle/>
          <a:p>
            <a:pPr algn="l"/>
            <a:endParaRPr lang="en-GB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Maturity in purchasing</a:t>
            </a:r>
          </a:p>
          <a:p>
            <a:pPr lvl="1" algn="l"/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a</a:t>
            </a:r>
            <a:r>
              <a:rPr lang="en-GB" sz="1200" dirty="0" smtClean="0">
                <a:solidFill>
                  <a:schemeClr val="tx1"/>
                </a:solidFill>
                <a:latin typeface="Garamond" pitchFamily="18" charset="0"/>
              </a:rPr>
              <a:t>1</a:t>
            </a: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 Planning</a:t>
            </a:r>
          </a:p>
          <a:p>
            <a:pPr lvl="1" algn="l"/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a</a:t>
            </a:r>
            <a:r>
              <a:rPr lang="en-GB" sz="1200" dirty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 Organisational structure</a:t>
            </a:r>
          </a:p>
          <a:p>
            <a:pPr lvl="1" algn="l"/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a</a:t>
            </a:r>
            <a:r>
              <a:rPr lang="en-GB" sz="1200" dirty="0">
                <a:solidFill>
                  <a:schemeClr val="tx1"/>
                </a:solidFill>
                <a:latin typeface="Garamond" pitchFamily="18" charset="0"/>
              </a:rPr>
              <a:t>3</a:t>
            </a: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 Process organisation</a:t>
            </a:r>
          </a:p>
          <a:p>
            <a:pPr lvl="1" algn="l"/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a</a:t>
            </a:r>
            <a:r>
              <a:rPr lang="en-GB" sz="1200" dirty="0">
                <a:solidFill>
                  <a:schemeClr val="tx1"/>
                </a:solidFill>
                <a:latin typeface="Garamond" pitchFamily="18" charset="0"/>
              </a:rPr>
              <a:t>4</a:t>
            </a: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 HR</a:t>
            </a:r>
          </a:p>
          <a:p>
            <a:pPr lvl="1" algn="l"/>
            <a:endParaRPr lang="en-GB" sz="2400" dirty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Controlling</a:t>
            </a:r>
          </a:p>
          <a:p>
            <a:pPr marL="342900" indent="-342900" algn="l">
              <a:buAutoNum type="alphaUcPeriod"/>
            </a:pPr>
            <a:endParaRPr lang="en-GB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Relationships with suppliers</a:t>
            </a:r>
          </a:p>
          <a:p>
            <a:pPr marL="342900" indent="-342900" algn="l">
              <a:buAutoNum type="alphaUcPeriod"/>
            </a:pPr>
            <a:endParaRPr lang="en-GB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Sustainability</a:t>
            </a:r>
          </a:p>
          <a:p>
            <a:pPr marL="342900" indent="-342900" algn="l">
              <a:buAutoNum type="alphaUcPeriod"/>
            </a:pPr>
            <a:endParaRPr lang="en-GB" sz="2400" dirty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endParaRPr lang="en-GB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endParaRPr lang="en-GB" sz="2400" dirty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endParaRPr lang="en-GB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endParaRPr lang="en-GB" sz="2400" dirty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endParaRPr lang="en-GB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endParaRPr lang="en-GB" sz="24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6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117" name="Group 11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9951689"/>
              </p:ext>
            </p:extLst>
          </p:nvPr>
        </p:nvGraphicFramePr>
        <p:xfrm>
          <a:off x="468313" y="6092825"/>
          <a:ext cx="8496300" cy="576263"/>
        </p:xfrm>
        <a:graphic>
          <a:graphicData uri="http://schemas.openxmlformats.org/drawingml/2006/table">
            <a:tbl>
              <a:tblPr/>
              <a:tblGrid>
                <a:gridCol w="2833687"/>
                <a:gridCol w="566261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D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Sustainability</a:t>
                      </a: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- CSR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Innovation in F&amp;B and SC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efficiency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 (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footprint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) &amp; water use + KPI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9933">
                            <a:tint val="66000"/>
                            <a:satMod val="160000"/>
                          </a:srgbClr>
                        </a:gs>
                        <a:gs pos="50000">
                          <a:srgbClr val="FF9933">
                            <a:tint val="44500"/>
                            <a:satMod val="160000"/>
                          </a:srgbClr>
                        </a:gs>
                        <a:gs pos="100000">
                          <a:srgbClr val="FF99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8116" name="Group 11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79921045"/>
              </p:ext>
            </p:extLst>
          </p:nvPr>
        </p:nvGraphicFramePr>
        <p:xfrm>
          <a:off x="468313" y="5373688"/>
          <a:ext cx="8496300" cy="576262"/>
        </p:xfrm>
        <a:graphic>
          <a:graphicData uri="http://schemas.openxmlformats.org/drawingml/2006/table">
            <a:tbl>
              <a:tblPr/>
              <a:tblGrid>
                <a:gridCol w="2833687"/>
                <a:gridCol w="5662613"/>
              </a:tblGrid>
              <a:tr h="5762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Relationships</a:t>
                      </a: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with</a:t>
                      </a: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suppliers</a:t>
                      </a:r>
                      <a:endParaRPr kumimoji="0" lang="fr-FR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RM &amp;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commodity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purchases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?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Preferred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suppliers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 as an++?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9933">
                            <a:tint val="66000"/>
                            <a:satMod val="160000"/>
                          </a:srgbClr>
                        </a:gs>
                        <a:gs pos="50000">
                          <a:srgbClr val="FF9933">
                            <a:tint val="44500"/>
                            <a:satMod val="160000"/>
                          </a:srgbClr>
                        </a:gs>
                        <a:gs pos="100000">
                          <a:srgbClr val="FF99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8115" name="Group 115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242702865"/>
              </p:ext>
            </p:extLst>
          </p:nvPr>
        </p:nvGraphicFramePr>
        <p:xfrm>
          <a:off x="468313" y="4724400"/>
          <a:ext cx="8496300" cy="578916"/>
        </p:xfrm>
        <a:graphic>
          <a:graphicData uri="http://schemas.openxmlformats.org/drawingml/2006/table">
            <a:tbl>
              <a:tblPr/>
              <a:tblGrid>
                <a:gridCol w="2832100"/>
                <a:gridCol w="56642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B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Controlling</a:t>
                      </a:r>
                      <a:endParaRPr kumimoji="0" lang="fr-FR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Use of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supply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measures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/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cost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metrics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.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Predictive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measures</a:t>
                      </a:r>
                      <a:r>
                        <a:rPr kumimoji="0" lang="fr-F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 for </a:t>
                      </a:r>
                      <a:r>
                        <a:rPr kumimoji="0" lang="fr-FR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  <a:cs typeface="+mn-cs"/>
                        </a:rPr>
                        <a:t>purchasing</a:t>
                      </a:r>
                      <a:endParaRPr kumimoji="0" lang="fr-FR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  <a:cs typeface="+mn-cs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9933">
                            <a:tint val="66000"/>
                            <a:satMod val="160000"/>
                          </a:srgbClr>
                        </a:gs>
                        <a:gs pos="50000">
                          <a:srgbClr val="FF9933">
                            <a:tint val="44500"/>
                            <a:satMod val="160000"/>
                          </a:srgbClr>
                        </a:gs>
                        <a:gs pos="100000">
                          <a:srgbClr val="FF99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8109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719390"/>
              </p:ext>
            </p:extLst>
          </p:nvPr>
        </p:nvGraphicFramePr>
        <p:xfrm>
          <a:off x="467544" y="1268760"/>
          <a:ext cx="8496300" cy="396236"/>
        </p:xfrm>
        <a:graphic>
          <a:graphicData uri="http://schemas.openxmlformats.org/drawingml/2006/table">
            <a:tbl>
              <a:tblPr/>
              <a:tblGrid>
                <a:gridCol w="2832100"/>
                <a:gridCol w="5664200"/>
              </a:tblGrid>
              <a:tr h="3406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Dimensions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Focus on…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mall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F&amp;B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operators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,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based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on…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9933">
                            <a:tint val="66000"/>
                            <a:satMod val="160000"/>
                          </a:srgbClr>
                        </a:gs>
                        <a:gs pos="50000">
                          <a:srgbClr val="FF9933">
                            <a:tint val="44500"/>
                            <a:satMod val="160000"/>
                          </a:srgbClr>
                        </a:gs>
                        <a:gs pos="100000">
                          <a:srgbClr val="FF99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8113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442440"/>
              </p:ext>
            </p:extLst>
          </p:nvPr>
        </p:nvGraphicFramePr>
        <p:xfrm>
          <a:off x="468313" y="3500438"/>
          <a:ext cx="8496300" cy="517525"/>
        </p:xfrm>
        <a:graphic>
          <a:graphicData uri="http://schemas.openxmlformats.org/drawingml/2006/table">
            <a:tbl>
              <a:tblPr/>
              <a:tblGrid>
                <a:gridCol w="2832100"/>
                <a:gridCol w="56642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A3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Process</a:t>
                      </a: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organisation</a:t>
                      </a: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Supplier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selection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&amp;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development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practices?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Sourcing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strategy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? NPD</a:t>
                      </a: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9933">
                            <a:tint val="66000"/>
                            <a:satMod val="160000"/>
                          </a:srgbClr>
                        </a:gs>
                        <a:gs pos="50000">
                          <a:srgbClr val="FF9933">
                            <a:tint val="44500"/>
                            <a:satMod val="160000"/>
                          </a:srgbClr>
                        </a:gs>
                        <a:gs pos="100000">
                          <a:srgbClr val="FF99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8111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269537"/>
              </p:ext>
            </p:extLst>
          </p:nvPr>
        </p:nvGraphicFramePr>
        <p:xfrm>
          <a:off x="467544" y="2204864"/>
          <a:ext cx="8496300" cy="579120"/>
        </p:xfrm>
        <a:graphic>
          <a:graphicData uri="http://schemas.openxmlformats.org/drawingml/2006/table">
            <a:tbl>
              <a:tblPr/>
              <a:tblGrid>
                <a:gridCol w="2832100"/>
                <a:gridCol w="56642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A1 Planning of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procurement</a:t>
                      </a: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activities</a:t>
                      </a:r>
                      <a:endParaRPr kumimoji="0" lang="fr-FR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Market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analysis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,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product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specs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., use of IT/data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mgt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., ECR, EDI, EPOS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9933">
                            <a:tint val="66000"/>
                            <a:satMod val="160000"/>
                          </a:srgbClr>
                        </a:gs>
                        <a:gs pos="50000">
                          <a:srgbClr val="FF9933">
                            <a:tint val="44500"/>
                            <a:satMod val="160000"/>
                          </a:srgbClr>
                        </a:gs>
                        <a:gs pos="100000">
                          <a:srgbClr val="FF99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8112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710492"/>
              </p:ext>
            </p:extLst>
          </p:nvPr>
        </p:nvGraphicFramePr>
        <p:xfrm>
          <a:off x="468313" y="2852738"/>
          <a:ext cx="8496300" cy="517525"/>
        </p:xfrm>
        <a:graphic>
          <a:graphicData uri="http://schemas.openxmlformats.org/drawingml/2006/table">
            <a:tbl>
              <a:tblPr/>
              <a:tblGrid>
                <a:gridCol w="2832100"/>
                <a:gridCol w="56642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A2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Organisational</a:t>
                      </a: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structure</a:t>
                      </a: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Who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does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what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when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it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comes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down to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purchases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? Mandates,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ect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.</a:t>
                      </a: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9933">
                            <a:tint val="66000"/>
                            <a:satMod val="160000"/>
                          </a:srgbClr>
                        </a:gs>
                        <a:gs pos="50000">
                          <a:srgbClr val="FF9933">
                            <a:tint val="44500"/>
                            <a:satMod val="160000"/>
                          </a:srgbClr>
                        </a:gs>
                        <a:gs pos="100000">
                          <a:srgbClr val="FF99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8114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05465"/>
              </p:ext>
            </p:extLst>
          </p:nvPr>
        </p:nvGraphicFramePr>
        <p:xfrm>
          <a:off x="468313" y="4149725"/>
          <a:ext cx="8496300" cy="490538"/>
        </p:xfrm>
        <a:graphic>
          <a:graphicData uri="http://schemas.openxmlformats.org/drawingml/2006/table">
            <a:tbl>
              <a:tblPr/>
              <a:tblGrid>
                <a:gridCol w="2832100"/>
                <a:gridCol w="56642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A4 HR &amp; leadership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Job descriptions,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approach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to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recruitment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,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appraisal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&amp;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development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9933">
                            <a:tint val="66000"/>
                            <a:satMod val="160000"/>
                          </a:srgbClr>
                        </a:gs>
                        <a:gs pos="50000">
                          <a:srgbClr val="FF9933">
                            <a:tint val="44500"/>
                            <a:satMod val="160000"/>
                          </a:srgbClr>
                        </a:gs>
                        <a:gs pos="100000">
                          <a:srgbClr val="FF9933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8110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330166"/>
              </p:ext>
            </p:extLst>
          </p:nvPr>
        </p:nvGraphicFramePr>
        <p:xfrm>
          <a:off x="467544" y="1772816"/>
          <a:ext cx="2832100" cy="337508"/>
        </p:xfrm>
        <a:graphic>
          <a:graphicData uri="http://schemas.openxmlformats.org/drawingml/2006/table">
            <a:tbl>
              <a:tblPr/>
              <a:tblGrid>
                <a:gridCol w="2832100"/>
              </a:tblGrid>
              <a:tr h="3046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A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Maturity</a:t>
                      </a:r>
                      <a:r>
                        <a:rPr kumimoji="0" lang="fr-F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 in </a:t>
                      </a:r>
                      <a:r>
                        <a:rPr kumimoji="0" lang="fr-FR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aramond" pitchFamily="18" charset="0"/>
                          <a:ea typeface="MS PGothic" pitchFamily="34" charset="-128"/>
                        </a:rPr>
                        <a:t>purchasing</a:t>
                      </a:r>
                      <a:endParaRPr kumimoji="0" lang="fr-FR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Garamond" pitchFamily="18" charset="0"/>
                        <a:ea typeface="MS PGothic" pitchFamily="34" charset="-128"/>
                      </a:endParaRP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89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8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8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8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8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8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8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8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8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8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8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8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8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8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8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>
          <a:xfrm>
            <a:off x="6677980" y="2060848"/>
            <a:ext cx="270284" cy="504055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564903"/>
            <a:ext cx="3672408" cy="382571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342900" indent="-342900" algn="l">
              <a:buAutoNum type="alphaUcPeriod"/>
            </a:pP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Maturity in purchasing</a:t>
            </a:r>
          </a:p>
          <a:p>
            <a:pPr lvl="1" algn="l"/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a</a:t>
            </a:r>
            <a:r>
              <a:rPr lang="en-GB" sz="1200" dirty="0" smtClean="0">
                <a:solidFill>
                  <a:schemeClr val="tx1"/>
                </a:solidFill>
                <a:latin typeface="Garamond" pitchFamily="18" charset="0"/>
              </a:rPr>
              <a:t>1</a:t>
            </a: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 Planning</a:t>
            </a:r>
          </a:p>
          <a:p>
            <a:pPr lvl="1" algn="l"/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a</a:t>
            </a:r>
            <a:r>
              <a:rPr lang="en-GB" sz="1200" dirty="0">
                <a:solidFill>
                  <a:schemeClr val="tx1"/>
                </a:solidFill>
                <a:latin typeface="Garamond" pitchFamily="18" charset="0"/>
              </a:rPr>
              <a:t>2</a:t>
            </a: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 Organisational structure</a:t>
            </a:r>
          </a:p>
          <a:p>
            <a:pPr lvl="1" algn="l"/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a</a:t>
            </a:r>
            <a:r>
              <a:rPr lang="en-GB" sz="1200" dirty="0">
                <a:solidFill>
                  <a:schemeClr val="tx1"/>
                </a:solidFill>
                <a:latin typeface="Garamond" pitchFamily="18" charset="0"/>
              </a:rPr>
              <a:t>3</a:t>
            </a: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 Process organisation</a:t>
            </a:r>
          </a:p>
          <a:p>
            <a:pPr lvl="1" algn="l"/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a</a:t>
            </a:r>
            <a:r>
              <a:rPr lang="en-GB" sz="1200" dirty="0">
                <a:solidFill>
                  <a:schemeClr val="tx1"/>
                </a:solidFill>
                <a:latin typeface="Garamond" pitchFamily="18" charset="0"/>
              </a:rPr>
              <a:t>4</a:t>
            </a: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 HR</a:t>
            </a:r>
          </a:p>
          <a:p>
            <a:pPr lvl="1" algn="l"/>
            <a:endParaRPr lang="en-GB" sz="2400" dirty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Controlling</a:t>
            </a:r>
          </a:p>
          <a:p>
            <a:pPr marL="342900" indent="-342900" algn="l">
              <a:buAutoNum type="alphaUcPeriod"/>
            </a:pPr>
            <a:endParaRPr lang="en-GB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Relationships with suppliers</a:t>
            </a:r>
          </a:p>
          <a:p>
            <a:pPr marL="342900" indent="-342900" algn="l">
              <a:buAutoNum type="alphaUcPeriod"/>
            </a:pPr>
            <a:endParaRPr lang="en-GB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marL="342900" indent="-342900" algn="l">
              <a:buAutoNum type="alphaUcPeriod"/>
            </a:pPr>
            <a:r>
              <a:rPr lang="en-GB" sz="2400" dirty="0" smtClean="0">
                <a:solidFill>
                  <a:schemeClr val="tx1"/>
                </a:solidFill>
                <a:latin typeface="Garamond" pitchFamily="18" charset="0"/>
              </a:rPr>
              <a:t>Sustainability</a:t>
            </a:r>
            <a:endParaRPr lang="en-GB" sz="24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1960" y="2564903"/>
            <a:ext cx="4932040" cy="38257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r>
              <a:rPr lang="en-US" sz="2000" b="1" dirty="0">
                <a:latin typeface="Garamond" pitchFamily="18" charset="0"/>
                <a:cs typeface="Arial" pitchFamily="34" charset="0"/>
              </a:rPr>
              <a:t>Stage </a:t>
            </a:r>
            <a:r>
              <a:rPr lang="en-US" sz="2000" b="1" dirty="0" smtClean="0">
                <a:latin typeface="Garamond" pitchFamily="18" charset="0"/>
                <a:cs typeface="Arial" pitchFamily="34" charset="0"/>
              </a:rPr>
              <a:t>1 </a:t>
            </a:r>
            <a:r>
              <a:rPr lang="en-US" sz="2000" dirty="0" smtClean="0">
                <a:latin typeface="Garamond" pitchFamily="18" charset="0"/>
                <a:cs typeface="Arial" pitchFamily="34" charset="0"/>
              </a:rPr>
              <a:t>(0 to 25%)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r>
              <a:rPr lang="en-US" sz="1600" dirty="0" smtClean="0">
                <a:latin typeface="Garamond" pitchFamily="18" charset="0"/>
                <a:cs typeface="Arial" pitchFamily="34" charset="0"/>
              </a:rPr>
              <a:t>A </a:t>
            </a:r>
            <a:r>
              <a:rPr lang="en-US" sz="1600" dirty="0">
                <a:latin typeface="Garamond" pitchFamily="18" charset="0"/>
                <a:cs typeface="Arial" pitchFamily="34" charset="0"/>
              </a:rPr>
              <a:t>particular best-practice activity/tool/method is known within the </a:t>
            </a:r>
            <a:r>
              <a:rPr lang="en-US" sz="1600" dirty="0" err="1">
                <a:latin typeface="Garamond" pitchFamily="18" charset="0"/>
                <a:cs typeface="Arial" pitchFamily="34" charset="0"/>
              </a:rPr>
              <a:t>organisation</a:t>
            </a:r>
            <a:r>
              <a:rPr lang="en-US" sz="1600" dirty="0" smtClean="0">
                <a:latin typeface="Garamond" pitchFamily="18" charset="0"/>
                <a:cs typeface="Arial" pitchFamily="34" charset="0"/>
              </a:rPr>
              <a:t>.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endParaRPr lang="en-GB" sz="2000" dirty="0">
              <a:latin typeface="Garamond" pitchFamily="18" charset="0"/>
              <a:cs typeface="Arial" pitchFamily="34" charset="0"/>
            </a:endParaRP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r>
              <a:rPr lang="en-US" sz="2000" b="1" dirty="0">
                <a:latin typeface="Garamond" pitchFamily="18" charset="0"/>
                <a:cs typeface="Arial" pitchFamily="34" charset="0"/>
              </a:rPr>
              <a:t>Stage </a:t>
            </a:r>
            <a:r>
              <a:rPr lang="en-US" sz="2000" b="1" dirty="0" smtClean="0">
                <a:latin typeface="Garamond" pitchFamily="18" charset="0"/>
                <a:cs typeface="Arial" pitchFamily="34" charset="0"/>
              </a:rPr>
              <a:t>2 </a:t>
            </a:r>
            <a:r>
              <a:rPr lang="en-US" sz="2000" dirty="0" smtClean="0">
                <a:latin typeface="Garamond" pitchFamily="18" charset="0"/>
                <a:cs typeface="Arial" pitchFamily="34" charset="0"/>
              </a:rPr>
              <a:t>(26 to 50%)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r>
              <a:rPr lang="en-US" sz="1600" dirty="0" smtClean="0">
                <a:latin typeface="Garamond" pitchFamily="18" charset="0"/>
                <a:cs typeface="Arial" pitchFamily="34" charset="0"/>
              </a:rPr>
              <a:t>A </a:t>
            </a:r>
            <a:r>
              <a:rPr lang="en-US" sz="1600" dirty="0">
                <a:latin typeface="Garamond" pitchFamily="18" charset="0"/>
                <a:cs typeface="Arial" pitchFamily="34" charset="0"/>
              </a:rPr>
              <a:t>position or person is assigned to perform the task</a:t>
            </a:r>
            <a:r>
              <a:rPr lang="en-US" sz="1600" dirty="0" smtClean="0">
                <a:latin typeface="Garamond" pitchFamily="18" charset="0"/>
                <a:cs typeface="Arial" pitchFamily="34" charset="0"/>
              </a:rPr>
              <a:t>.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endParaRPr lang="en-GB" sz="2000" dirty="0">
              <a:latin typeface="Garamond" pitchFamily="18" charset="0"/>
              <a:cs typeface="Arial" pitchFamily="34" charset="0"/>
            </a:endParaRP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r>
              <a:rPr lang="en-US" sz="2000" b="1" dirty="0">
                <a:latin typeface="Garamond" pitchFamily="18" charset="0"/>
                <a:cs typeface="Arial" pitchFamily="34" charset="0"/>
              </a:rPr>
              <a:t>Stage 3 </a:t>
            </a:r>
            <a:r>
              <a:rPr lang="en-US" sz="2000" dirty="0" smtClean="0">
                <a:latin typeface="Garamond" pitchFamily="18" charset="0"/>
                <a:cs typeface="Arial" pitchFamily="34" charset="0"/>
              </a:rPr>
              <a:t>(51 to 75%)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</a:pPr>
            <a:r>
              <a:rPr lang="en-US" sz="1600" dirty="0">
                <a:latin typeface="Garamond" pitchFamily="18" charset="0"/>
                <a:cs typeface="Arial" pitchFamily="34" charset="0"/>
              </a:rPr>
              <a:t>The process for completing the task is defined and documented as well as applied.</a:t>
            </a:r>
            <a:endParaRPr lang="en-GB" sz="1600" dirty="0">
              <a:latin typeface="Garamond" pitchFamily="18" charset="0"/>
              <a:cs typeface="Arial" pitchFamily="34" charset="0"/>
            </a:endParaRP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endParaRPr lang="en-US" sz="2000" dirty="0" smtClean="0">
              <a:latin typeface="Garamond" pitchFamily="18" charset="0"/>
              <a:cs typeface="Arial" pitchFamily="34" charset="0"/>
            </a:endParaRP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r>
              <a:rPr lang="en-US" sz="2000" b="1" dirty="0">
                <a:latin typeface="Garamond" pitchFamily="18" charset="0"/>
                <a:cs typeface="Arial" pitchFamily="34" charset="0"/>
              </a:rPr>
              <a:t>Stage</a:t>
            </a:r>
            <a:r>
              <a:rPr lang="en-US" sz="2000" dirty="0" smtClean="0">
                <a:latin typeface="Garamond" pitchFamily="18" charset="0"/>
                <a:cs typeface="Arial" pitchFamily="34" charset="0"/>
              </a:rPr>
              <a:t> </a:t>
            </a:r>
            <a:r>
              <a:rPr lang="en-US" sz="2000" b="1" dirty="0">
                <a:latin typeface="Garamond" pitchFamily="18" charset="0"/>
                <a:cs typeface="Arial" pitchFamily="34" charset="0"/>
              </a:rPr>
              <a:t>4</a:t>
            </a:r>
            <a:r>
              <a:rPr lang="en-US" sz="2000" dirty="0" smtClean="0">
                <a:latin typeface="Garamond" pitchFamily="18" charset="0"/>
                <a:cs typeface="Arial" pitchFamily="34" charset="0"/>
              </a:rPr>
              <a:t> (76 to 100%)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None/>
            </a:pPr>
            <a:r>
              <a:rPr lang="en-US" sz="1600" dirty="0">
                <a:latin typeface="Garamond" pitchFamily="18" charset="0"/>
                <a:cs typeface="Arial" pitchFamily="34" charset="0"/>
              </a:rPr>
              <a:t>Cross-functional integration in the company is assured while basic requirements are met.</a:t>
            </a:r>
            <a:endParaRPr lang="en-GB" sz="16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390617"/>
            <a:ext cx="9144000" cy="306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2564903"/>
            <a:ext cx="323528" cy="382571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04623"/>
              </p:ext>
            </p:extLst>
          </p:nvPr>
        </p:nvGraphicFramePr>
        <p:xfrm>
          <a:off x="4644008" y="116632"/>
          <a:ext cx="5139248" cy="2208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338"/>
                <a:gridCol w="2115236"/>
                <a:gridCol w="322361"/>
                <a:gridCol w="569952"/>
                <a:gridCol w="322361"/>
              </a:tblGrid>
              <a:tr h="11259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chemeClr val="tx1"/>
                          </a:solidFill>
                          <a:effectLst/>
                        </a:rPr>
                        <a:t>4. HR &amp; leading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394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HR1 Job description &amp; competencies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39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Functions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822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Technical competencies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394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HR2 Pers. selection &amp; integration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394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smtClean="0">
                          <a:solidFill>
                            <a:schemeClr val="tx1"/>
                          </a:solidFill>
                          <a:effectLst/>
                        </a:rPr>
                        <a:t>Selection &amp; integration training plans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3945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u="sng" smtClean="0">
                          <a:solidFill>
                            <a:schemeClr val="tx1"/>
                          </a:solidFill>
                          <a:effectLst/>
                        </a:rPr>
                        <a:t>HR3 Performance appraisal and career development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394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Career development &amp; feedback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394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Target agreements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Garamond"/>
                        <a:ea typeface="Times New Roman"/>
                        <a:cs typeface="Arial"/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20986" marR="20986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 rot="19076639">
            <a:off x="1003555" y="2280805"/>
            <a:ext cx="4040546" cy="143729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5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uiExpand="1" build="p" animBg="1"/>
      <p:bldP spid="5" grpId="0" animBg="1"/>
      <p:bldP spid="2" grpId="0" animBg="1"/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315875"/>
              </p:ext>
            </p:extLst>
          </p:nvPr>
        </p:nvGraphicFramePr>
        <p:xfrm>
          <a:off x="107502" y="1397000"/>
          <a:ext cx="8928996" cy="53597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0122"/>
                <a:gridCol w="1896210"/>
                <a:gridCol w="1488166"/>
                <a:gridCol w="1488166"/>
                <a:gridCol w="1488166"/>
                <a:gridCol w="1488166"/>
              </a:tblGrid>
              <a:tr h="4853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Question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Stage 1</a:t>
                      </a:r>
                    </a:p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(0 to 25%)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Stage 2</a:t>
                      </a:r>
                    </a:p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(26 to 50%)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Stage 3</a:t>
                      </a:r>
                    </a:p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(51 to 75%)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Stage 4</a:t>
                      </a:r>
                    </a:p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(76 to 100%)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312">
                <a:tc gridSpan="6">
                  <a:txBody>
                    <a:bodyPr/>
                    <a:lstStyle/>
                    <a:p>
                      <a:r>
                        <a:rPr lang="en-GB" dirty="0" smtClean="0"/>
                        <a:t>HR1</a:t>
                      </a:r>
                      <a:r>
                        <a:rPr lang="en-GB" baseline="0" dirty="0" smtClean="0"/>
                        <a:t> Job descriptions and skills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85312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 key functions described in a generic way?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Individual purchasing functions are described in general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</a:tr>
              <a:tr h="485312"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 skills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 there technical skills available in purchasing?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Partial existence of technical skills. Further development is planned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Technical</a:t>
                      </a:r>
                      <a:r>
                        <a:rPr lang="en-GB" baseline="0" dirty="0" smtClean="0"/>
                        <a:t> skills in purchasing are existing for all substantial commodity areas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…Skills are existing &amp; will be continuously developed</a:t>
                      </a:r>
                      <a:r>
                        <a:rPr lang="en-GB" baseline="0" dirty="0" smtClean="0"/>
                        <a:t> + external knowledge used…</a:t>
                      </a:r>
                      <a:endParaRPr lang="en-GB" dirty="0"/>
                    </a:p>
                  </a:txBody>
                  <a:tcPr/>
                </a:tc>
              </a:tr>
              <a:tr h="48531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0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7334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ffield Hallam Them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684</Words>
  <Application>Microsoft Office PowerPoint</Application>
  <PresentationFormat>On-screen Show (4:3)</PresentationFormat>
  <Paragraphs>162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Sheffield Hallam Theme v1</vt:lpstr>
      <vt:lpstr>Purchasing by F&amp;B operators        Current &amp; future profiles</vt:lpstr>
      <vt:lpstr>PowerPoint Presentation</vt:lpstr>
      <vt:lpstr>PowerPoint Presentation</vt:lpstr>
      <vt:lpstr>UK F&amp;B operations: contextual factors Food needs of consumers getting really complex! (health, environmental impact, nutraceuticals, obesity…NPD) Increase in price of commodity products When choosing a restaurant: reputation, variety &amp; price BUT…   need to focus on low prices, quality &amp; wide variety  </vt:lpstr>
      <vt:lpstr>Assessing maturity using 7 dimensions </vt:lpstr>
      <vt:lpstr>PowerPoint Presentation</vt:lpstr>
      <vt:lpstr>PowerPoint Presentation</vt:lpstr>
      <vt:lpstr>PowerPoint Presentation</vt:lpstr>
      <vt:lpstr>Thank you…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 Altan</dc:creator>
  <cp:lastModifiedBy>Michel Altan</cp:lastModifiedBy>
  <cp:revision>52</cp:revision>
  <cp:lastPrinted>2013-03-06T07:34:56Z</cp:lastPrinted>
  <dcterms:created xsi:type="dcterms:W3CDTF">2013-03-04T09:15:22Z</dcterms:created>
  <dcterms:modified xsi:type="dcterms:W3CDTF">2013-03-06T08:53:20Z</dcterms:modified>
</cp:coreProperties>
</file>