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3/5/2013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3/5/2013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3/5/2013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3/5/2013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3/5/2013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3/5/2013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3/5/2013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3/5/2013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3/5/2013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3/5/2013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3/5/2013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D99C9-49B6-480A-B10A-93AD81864B65}" type="datetimeFigureOut">
              <a:rPr lang="en-US" smtClean="0"/>
              <a:pPr/>
              <a:t>3/5/2013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ekpBrywvRpo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youtu.be/O8B1ZNv9m4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://youtu.be/-F4t8zL6F0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gQGMuxJ0vCc" TargetMode="External"/><Relationship Id="rId7" Type="http://schemas.openxmlformats.org/officeDocument/2006/relationships/image" Target="../media/image10.jpeg"/><Relationship Id="rId2" Type="http://schemas.openxmlformats.org/officeDocument/2006/relationships/hyperlink" Target="http://youtu.be/-o7X1hJwBJ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://youtu.be/dxQgcTNiq-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Ei6JvK0W60I" TargetMode="External"/><Relationship Id="rId2" Type="http://schemas.openxmlformats.org/officeDocument/2006/relationships/hyperlink" Target="http://youtu.be/aMfSGt6rHo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hyperlink" Target="http://youtu.be/odI7pQFyjs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4632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40760" cy="46856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71515"/>
            <a:ext cx="5224195" cy="6806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Motivations for Development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29411"/>
          </a:xfrm>
        </p:spPr>
        <p:txBody>
          <a:bodyPr/>
          <a:lstStyle/>
          <a:p>
            <a:r>
              <a:rPr lang="en-GB" dirty="0" smtClean="0"/>
              <a:t>Lack of Relevant Materials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Desire to Forward Subject Materials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Passion for the Subject</a:t>
            </a:r>
            <a:endParaRPr lang="en-GB" dirty="0"/>
          </a:p>
        </p:txBody>
      </p:sp>
      <p:pic>
        <p:nvPicPr>
          <p:cNvPr id="7170" name="Picture 2" descr="http://cte.uwaterloo.ca/media/images/generic/Promoting%20and%20Assessing%20Critical%20Thin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1" y="3225976"/>
            <a:ext cx="3491880" cy="3632024"/>
          </a:xfrm>
          <a:prstGeom prst="rect">
            <a:avLst/>
          </a:prstGeom>
          <a:noFill/>
        </p:spPr>
      </p:pic>
      <p:pic>
        <p:nvPicPr>
          <p:cNvPr id="7172" name="Picture 4" descr="http://photo.goodreads.com/books/1182184608l/12408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97152"/>
            <a:ext cx="1344975" cy="2060848"/>
          </a:xfrm>
          <a:prstGeom prst="rect">
            <a:avLst/>
          </a:prstGeom>
          <a:noFill/>
        </p:spPr>
      </p:pic>
      <p:pic>
        <p:nvPicPr>
          <p:cNvPr id="7174" name="Picture 6" descr="http://club246.com/files/2011/12/marketing-for-growt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4869160"/>
            <a:ext cx="2385492" cy="17816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dirty="0" smtClean="0"/>
              <a:t>The Book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Three Themes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GB" dirty="0" smtClean="0"/>
              <a:t>Theme 1:Understanding Experience &amp; The Consumer (Chapters 2-4)</a:t>
            </a:r>
          </a:p>
          <a:p>
            <a:pPr algn="ctr"/>
            <a:endParaRPr lang="en-GB" dirty="0" smtClean="0"/>
          </a:p>
          <a:p>
            <a:pPr lvl="1"/>
            <a:r>
              <a:rPr lang="en-GB" dirty="0" smtClean="0"/>
              <a:t>Defining the Experience  </a:t>
            </a:r>
          </a:p>
          <a:p>
            <a:pPr lvl="1">
              <a:buNone/>
            </a:pPr>
            <a:r>
              <a:rPr lang="en-GB" sz="1000" dirty="0" smtClean="0">
                <a:hlinkClick r:id="rId2"/>
              </a:rPr>
              <a:t>http://youtu.be/O8B1ZNv9m4s</a:t>
            </a:r>
            <a:r>
              <a:rPr lang="en-GB" sz="1000" dirty="0" smtClean="0"/>
              <a:t> (Thompson)</a:t>
            </a:r>
          </a:p>
          <a:p>
            <a:pPr lvl="1">
              <a:buNone/>
            </a:pPr>
            <a:r>
              <a:rPr lang="en-GB" sz="1000" dirty="0" smtClean="0">
                <a:hlinkClick r:id="rId3"/>
              </a:rPr>
              <a:t>http://youtu.be/ekpBrywvRpo</a:t>
            </a:r>
            <a:r>
              <a:rPr lang="en-GB" sz="1000" dirty="0" smtClean="0"/>
              <a:t> (M&amp;S)</a:t>
            </a:r>
          </a:p>
          <a:p>
            <a:pPr lvl="1">
              <a:buNone/>
            </a:pPr>
            <a:r>
              <a:rPr lang="en-GB" sz="1200" dirty="0" smtClean="0"/>
              <a:t>However</a:t>
            </a:r>
          </a:p>
          <a:p>
            <a:pPr lvl="1">
              <a:buNone/>
            </a:pPr>
            <a:r>
              <a:rPr lang="en-GB" sz="1200" dirty="0" smtClean="0">
                <a:hlinkClick r:id="rId4"/>
              </a:rPr>
              <a:t>http://youtu.be/-F4t8zL6F0c</a:t>
            </a:r>
            <a:r>
              <a:rPr lang="en-GB" sz="1200" dirty="0" smtClean="0"/>
              <a:t> (Social Marketing)</a:t>
            </a:r>
          </a:p>
          <a:p>
            <a:pPr lvl="1">
              <a:buNone/>
            </a:pPr>
            <a:endParaRPr lang="en-GB" sz="1200" dirty="0" smtClean="0"/>
          </a:p>
          <a:p>
            <a:pPr lvl="1"/>
            <a:r>
              <a:rPr lang="en-GB" dirty="0" smtClean="0"/>
              <a:t>Perspectives of Marketing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Consumer Resources &amp; THEF Experiences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pic>
        <p:nvPicPr>
          <p:cNvPr id="5122" name="Picture 2" descr="http://img.metro.co.uk/i/pix/2008/06/glastonburyAPH_450x50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10239" y="2276872"/>
            <a:ext cx="1633761" cy="1843317"/>
          </a:xfrm>
          <a:prstGeom prst="rect">
            <a:avLst/>
          </a:prstGeom>
          <a:noFill/>
        </p:spPr>
      </p:pic>
      <p:pic>
        <p:nvPicPr>
          <p:cNvPr id="5124" name="Picture 4" descr="http://wikitravel.org/upload/en/thumb/2/24/Brazil_-_Rio_de_Janeiro.jpg/300px-Brazil_-_Rio_de_Janeir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3717032"/>
            <a:ext cx="2089415" cy="1567061"/>
          </a:xfrm>
          <a:prstGeom prst="rect">
            <a:avLst/>
          </a:prstGeom>
          <a:noFill/>
        </p:spPr>
      </p:pic>
      <p:pic>
        <p:nvPicPr>
          <p:cNvPr id="5126" name="Picture 6" descr="http://www.worldshipny.com/images/qm2intme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128" y="2708920"/>
            <a:ext cx="1944216" cy="1458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Theme 2:The Consumer as Individual (Chapters 5-8)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Consumption &amp; The Consumer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Habitus, Distinction &amp; Cultural Capital</a:t>
            </a:r>
          </a:p>
          <a:p>
            <a:pPr lvl="1">
              <a:buNone/>
            </a:pPr>
            <a:r>
              <a:rPr lang="en-GB" sz="1000" dirty="0" smtClean="0">
                <a:hlinkClick r:id="rId2"/>
              </a:rPr>
              <a:t>http://youtu.be/-o7X1hJwBJA</a:t>
            </a:r>
            <a:r>
              <a:rPr lang="en-GB" sz="1000" dirty="0" smtClean="0"/>
              <a:t> (Saga)</a:t>
            </a:r>
          </a:p>
          <a:p>
            <a:pPr lvl="1">
              <a:buNone/>
            </a:pPr>
            <a:endParaRPr lang="en-GB" sz="1000" dirty="0" smtClean="0"/>
          </a:p>
          <a:p>
            <a:pPr lvl="1"/>
            <a:r>
              <a:rPr lang="en-GB" dirty="0" smtClean="0"/>
              <a:t>Interpreting Marketing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The Semiotics of Experience</a:t>
            </a:r>
          </a:p>
          <a:p>
            <a:pPr lvl="1">
              <a:buNone/>
            </a:pPr>
            <a:r>
              <a:rPr lang="en-GB" sz="1050" dirty="0" smtClean="0">
                <a:hlinkClick r:id="rId3"/>
              </a:rPr>
              <a:t>http://youtu.be/gQGMuxJ0vCc</a:t>
            </a:r>
            <a:endParaRPr lang="en-GB" sz="1050" dirty="0" smtClean="0"/>
          </a:p>
          <a:p>
            <a:pPr lvl="1">
              <a:buNone/>
            </a:pPr>
            <a:r>
              <a:rPr lang="en-GB" sz="1050" dirty="0" smtClean="0">
                <a:hlinkClick r:id="rId4"/>
              </a:rPr>
              <a:t>http://youtu.be/dxQgcTNiq-g</a:t>
            </a:r>
            <a:endParaRPr lang="en-GB" sz="1050" dirty="0" smtClean="0"/>
          </a:p>
          <a:p>
            <a:pPr lvl="1">
              <a:buNone/>
            </a:pPr>
            <a:endParaRPr lang="en-GB" sz="1050" dirty="0"/>
          </a:p>
        </p:txBody>
      </p:sp>
      <p:pic>
        <p:nvPicPr>
          <p:cNvPr id="4098" name="Picture 2" descr="http://1.bp.blogspot.com/-uKrj5kuaMrI/TeNg0dDJNtI/AAAAAAAAADs/wqpcZ7gi_KE/s1600/Nouvelle+Cuisin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62750" y="4381499"/>
            <a:ext cx="2381250" cy="2476501"/>
          </a:xfrm>
          <a:prstGeom prst="rect">
            <a:avLst/>
          </a:prstGeom>
          <a:noFill/>
        </p:spPr>
      </p:pic>
      <p:pic>
        <p:nvPicPr>
          <p:cNvPr id="4100" name="Picture 4" descr="http://www.picturehouseuckfield.com/media/23611/neg_glyndebourne_logo%20good%20quality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" y="5661248"/>
            <a:ext cx="3457897" cy="1196752"/>
          </a:xfrm>
          <a:prstGeom prst="rect">
            <a:avLst/>
          </a:prstGeom>
          <a:noFill/>
        </p:spPr>
      </p:pic>
      <p:pic>
        <p:nvPicPr>
          <p:cNvPr id="4102" name="Picture 6" descr="http://www.blogcdn.com/www.luxist.com/media/2010/01/paris-george-v-front-580cs01050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41943" y="1124744"/>
            <a:ext cx="1902057" cy="1285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Theme 3: The Marketer as Moral Guardian (Chapters 9-10)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endParaRPr lang="en-GB" dirty="0" smtClean="0"/>
          </a:p>
          <a:p>
            <a:pPr lvl="1"/>
            <a:r>
              <a:rPr lang="en-GB" dirty="0" smtClean="0"/>
              <a:t>Ethics, Sustainability &amp; The Green Consumer</a:t>
            </a:r>
          </a:p>
          <a:p>
            <a:pPr lvl="1"/>
            <a:r>
              <a:rPr lang="en-GB" sz="1300" dirty="0" smtClean="0">
                <a:hlinkClick r:id="rId2"/>
              </a:rPr>
              <a:t>http</a:t>
            </a:r>
            <a:r>
              <a:rPr lang="en-GB" sz="1300" dirty="0">
                <a:hlinkClick r:id="rId2"/>
              </a:rPr>
              <a:t>://youtu.be/</a:t>
            </a:r>
            <a:r>
              <a:rPr lang="en-GB" sz="1300" dirty="0" smtClean="0">
                <a:hlinkClick r:id="rId2"/>
              </a:rPr>
              <a:t>aMfSGt6rHos</a:t>
            </a:r>
            <a:endParaRPr lang="en-GB" sz="1300" dirty="0" smtClean="0"/>
          </a:p>
          <a:p>
            <a:pPr lvl="1">
              <a:buNone/>
            </a:pPr>
            <a:endParaRPr lang="en-GB" sz="1300" dirty="0" smtClean="0"/>
          </a:p>
          <a:p>
            <a:pPr lvl="1"/>
            <a:r>
              <a:rPr lang="en-GB" dirty="0" err="1" smtClean="0"/>
              <a:t>Greenwashing</a:t>
            </a:r>
            <a:endParaRPr lang="en-GB" dirty="0"/>
          </a:p>
          <a:p>
            <a:pPr lvl="1">
              <a:buNone/>
            </a:pPr>
            <a:r>
              <a:rPr lang="en-GB" sz="1400" dirty="0">
                <a:hlinkClick r:id="rId3"/>
              </a:rPr>
              <a:t>http://youtu.be/</a:t>
            </a:r>
            <a:r>
              <a:rPr lang="en-GB" sz="1400" dirty="0" smtClean="0">
                <a:hlinkClick r:id="rId3"/>
              </a:rPr>
              <a:t>Ei6JvK0W60I</a:t>
            </a:r>
            <a:endParaRPr lang="en-GB" sz="1400" dirty="0"/>
          </a:p>
          <a:p>
            <a:pPr lvl="1">
              <a:buNone/>
            </a:pPr>
            <a:r>
              <a:rPr lang="en-GB" sz="1400" dirty="0">
                <a:hlinkClick r:id="rId4"/>
              </a:rPr>
              <a:t>http://youtu.be/odI7pQFyjso</a:t>
            </a:r>
            <a:endParaRPr lang="en-GB" sz="1400" dirty="0"/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A Manifesto for THEF Marketing</a:t>
            </a:r>
          </a:p>
          <a:p>
            <a:pPr lvl="2"/>
            <a:r>
              <a:rPr lang="en-GB" dirty="0" smtClean="0"/>
              <a:t>Marketing is a social and cultural activity</a:t>
            </a:r>
          </a:p>
          <a:p>
            <a:pPr lvl="2"/>
            <a:r>
              <a:rPr lang="en-GB" dirty="0" smtClean="0"/>
              <a:t>Critical to understand the relationship between product &amp; consumer</a:t>
            </a:r>
          </a:p>
          <a:p>
            <a:pPr lvl="2"/>
            <a:r>
              <a:rPr lang="en-GB" dirty="0" smtClean="0"/>
              <a:t>Marketing is a multi-disciplinary subject</a:t>
            </a:r>
          </a:p>
          <a:p>
            <a:pPr lvl="2"/>
            <a:r>
              <a:rPr lang="en-GB" dirty="0" smtClean="0"/>
              <a:t>Consumer is an individual &amp; will interpret the world as an individual</a:t>
            </a:r>
          </a:p>
          <a:p>
            <a:pPr lvl="2"/>
            <a:r>
              <a:rPr lang="en-GB" dirty="0" smtClean="0"/>
              <a:t>The concept of the 'Sovereign Consumer' should no longer be used to mitigate the excess of marketing &amp; the Market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pic>
        <p:nvPicPr>
          <p:cNvPr id="3074" name="Picture 2" descr="http://www.triplepundit.com/wp-content/uploads/2011/05/world-fair-trade-day-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56376" y="1"/>
            <a:ext cx="1187624" cy="1195648"/>
          </a:xfrm>
          <a:prstGeom prst="rect">
            <a:avLst/>
          </a:prstGeom>
          <a:noFill/>
        </p:spPr>
      </p:pic>
      <p:sp>
        <p:nvSpPr>
          <p:cNvPr id="3076" name="AutoShape 4" descr="data:image/jpeg;base64,/9j/4AAQSkZJRgABAQAAAQABAAD/2wBDAAkGBwgHBgkIBwgKCgkLDRYPDQwMDRsUFRAWIB0iIiAdHx8kKDQsJCYxJx8fLT0tMTU3Ojo6Iys/RD84QzQ5Ojf/2wBDAQoKCg0MDRoPDxo3JR8lNzc3Nzc3Nzc3Nzc3Nzc3Nzc3Nzc3Nzc3Nzc3Nzc3Nzc3Nzc3Nzc3Nzc3Nzc3Nzc3Nzf/wAARCACMAIwDASIAAhEBAxEB/8QAGwAAAwEBAQEBAAAAAAAAAAAAAAMEBQYCBwH/xAA9EAABAwIEAgcEBwgDAQAAAAABAAIDBBEFEiExQXEGEyIzUWGxMlKBwRQ0cpGh0fAVIyQlQmKCslNUwtL/xAAbAQABBQEBAAAAAAAAAAAAAAACAAEDBAUGB//EADERAAICAQIDBQcDBQAAAAAAAAABAgMRBCESMXEGMkFhwQUTIiM0QlEzkfAkgaGx8f/aAAwDAQACEQMRAD8A5kkNBJNgrKHDKmrkjEhbTMkjfI0vGZ5a1pcTkuNNN7r3guHw4liQhqnZaeKN00gvbMA5rQLjYXeCT4ArZrOjNLiH8Qa+siFU7IwtZlsMuY2Jvo1t9L6kEbFUaquLdna6zWxpUo5w8bbePgcn1pbIWSC3ayhw2P5Jt11kfRunlp6iZ+HUwhZGHRj6TOT/AFEl510tY7XPlqBx8Bc6JpeCHW1B4Jra+Al02qr1Hczt+RiLoQoS2CF6ZFLJ3UMsn2GF3onsw3EHi7cOrSPE07x8k/CyP3sF9y/cnYe2OaqG6BhuIB4vQVI5xOHyVTMMxBx7NDUnlEVDZGWeRx3aFqepi477erEtTWpv7Or2e3QVY8+odb0S8rmGz2lp8HCygcX+DCwxrE5iSxOYhCQ9ic3dJYnNQsNDmpo2Smpo2TDnCyB1g6Jxa9urTmI/FZtc6ofA5lLI+OQEkgSZTe2+4421WovxzWuFnNBHmLrVhY4no11bsrlBbZIaeomlp42Mztflyvs82BHE6+ngrmtygC5NuJ3KAABYAAeAX6mnPiDjHCSBe4W55WjhfXkvCppYsxjHGQnXyChslwxyUvaeqWm00p+L2X9zZoCyJoLYyRwGY8lpNn07lh5oFK2nhMjSCbWYHaAu4A/Gyowx8FfDI4ROjMZyuLmkC9rmxOhGu4uPNZMrLZJyTeOpwaUmSyVA/wCvFfknUtfbT6LHccLLIkxehlqAxjZhGXW602tzt4LZNLFTURqusIZG4GR5GYNZftGw12Tv3sWlum/Ms2aXUVSUZxxnka1XKwUkE0cFw+2xItouUxRofK6VsZa4HtAknkuzlhY2hLYnZo7ZmkFYuIUIdSyVAOoBuCdwpbrLI2LifNENkXyObYnMSWp7FKQIcxOYlRhOYhYY5qaNktoTRsmHOFKEFC0T0wEIQkIFdSd5Tcj6lQq2lNn03I/7FQ390wO0X0sevoztWyCHD6iUHtRxOdys291m4Ic2FYq2BtpnBzZCGsBc/qxf2ba82tPktBjj9FkDZRG7qXWdbbTe3FQ9HKsUkVQ6ponU0T3CRkrpA5jm5RqGhxs0AAaaeQ2VDTL5MsczmK3iSaMs0GGzUVOaKTrHPaC+Qvu4G21uHJbVHiNPTdGnCrlbnMToshNy91i3ZYmN4H1c5moi2SCU5w2+1/DxCjZg1Q2F09SY6aBu73vFyfAAbnyU8FCWHxnSQqpvfFK7O+UnzXl/Edt0fe9/Rqj6wknqXNB8QCbfgEYjc4NUg+6vWCzCbAMPe1gZ+7DC0bC3ZK8Vx/lVRe/s8FX1D+ajB1X60+rOUaPZ+yPRPYEmM5mtPEtHoqGBT+BnoaxPYlMCewJg0MYnDZeGBNGyYc4EoQULRPTAQhCQgVdN7dNyP+ykVVP3lPyPqVFd3TB7RfSrqv8ATOnqaeV7Yp4IRUFts8Bdl6wa6C+l7FwsdDfcaFV0NL1+H1sbaCWgbNeNjZmgE3aLusCdL3F+KfhwDg265SePG5aiZ8Jr3RmV+UiR9rZjtqs7Tyc4OLeMGFoNN79t8ajj8lNfT1OC3bC91RSj2c+7D8OCRQYbifSCYEuyxN0Esgsxnk0cf1qpZoMVFhOKvXg97jf7yvdNRY1ktSx1gZ7sUhA/Aq3XFLfKb/J0VVcYJz44cb+7Y751KzD6CnpYb5IhYE7nzKjxGwwurvtY+qZRxzx4HRMq+s69rLP6w3N7nclLxY5cKqvNgP4BUr/12crflWSy8+Zy0I7DLD+keipYFPTC8Mf2R6KpgVkpIawKhgSmBPYEwQ1gTRsvDAnAaIQ0fPChBQtI9LBCEJCBU0/eU/I+pUyog7yDl8yore6YPaJf0i6r1O6ws7cloPLWNLjo1oueSzsJ1tyVtbGZaWeNpsXxuaDzBWGuZy1STwmcHiFbV4rO6UNkMN7MY0HKBw+K/KV2K4Y4VNOypjDeOVxYftDay0jilJJRU8eYQvjYGujdplIFuS2MOx7DKOlJlqGud7jBmJWlCySajwbHRLWXQl7mNHw9Huan0xmIYZTVcQIbKy9juDxHwU+Mt/lE/nC06JeDi+AUzwwMbI58jGDZrXOJA+4hOx7s4JJb/h8VDam7ZPoYWoio2SivM5Sk7iO3uhVsCloPqsX2QrWBTFFDWBPYEpgVDAhYSGMCcBovDAnAaJg0fNyhBQtI9LBCEJCBPg7yD9cSkJ0HeQfH1Kjt7phdofpF1Xqd3g2pHJJwvE6/EKqXLSwiljkc0TFzgTY8Bx4eC94OSWuA3yqjo4Y3YHSGK3d2eBwfftX873WRCK4ZPBztHCqJSccvZdDnukWERNqTNTuyGQ3cwjS/E+SkZgU0dKa6VoqIIzmlgiJDyzjYrc6RGz2BaOCSRx0EkkxAja0lxJ0tbVTU32fDHJY0/tXVRkq85X+f3LZ5IZqOGSmsYXNBjy7WtokdI2gYNKCbfurX+5Z/RAySdGaCOS5cHOaL+GYrR6Tktwqct3yH5Kaay5y6FbVV+7snD8ZRyWH/AFWLW/ZGqtYFHh2tJET7oV7AkZ6GsCewJTAqGBCEhjAnAaLwwJoGiHIR8zKEFC0z0wEIQkIE6DvYPj6lJTYe9g/XEqO3umD2h+kXVep3OAntrGxQ4h0bxGWSkeRS1Di9ocLsvxafAi/xC18AI6zddBPBFPC6KeNkkbh2mPbcH4KhplvLJgaDUql/EsxfNHzmuxyeuymWGJpHukpX03EMQayghLnCQ2EUYtnPn5fgtbpBhNFSztNPFkDtwHG3qtXorFTwMc+ONjZDoXW1PxRq2mOGkaK1/s+qXFTV8Xn/ANNnCKAYfR09LcOMLO04C13Hc/eSpulDh+zKgeEV9/Na2YDmVjdIC1+H1eb3LD7vzUmolGFeF4sx7ZOWZPmzmsNF6OH7KvYFFhY/goeSvYFGUkOYE9gSownsCZhoawJwGiWwJw2QBHy4oQULUPTAQhCQgX4XOaQ9psW6jS6F+m2xSwnzK+o09eorddiyjXwzG62lIkZHTzNNjrmb+a2m9MZy20lBHf8AtmP/AMriTC292lzT4tNkZagexVzt/wAk8atOvtxk5yfsG2L+XLY6LEsXNfIHGAMtwz3+S90GLyUfdwNfrftPI+S5yBlU+dodXzBut7keHJarKCbY1k5/zQSp0kdsMyNZpXpLFGzmzak6U4m/SKmpW+GbO78lD9LxHEc8NRUsbG72xHHb1KVHhzCQZJZXn+55WhBCyIWY2yislRj4Y7+ZTlNPkNpoWwxMjZfK0WF1UwJLAqGCyrMFDWBUMCSwX2VDAhCQxgTgNEtgThayEI+VFCChah6YCEISFzNKXEKaW5NBGHlpaDfQE5tbW/u/BeRW0bXEsoGji277kHTyWehFxMhVMP4y2SqpnVDZRSMILT1jDsXFw/8AItzJK9x1tEw3GHN1zX7e4PDbwO++iz0JZYnTF7epTE5ktW7qmBmd3ZZwtrot+ikEceWeMSG4J1t+gudofrsPM+hW+0Kra8S2OR7QYjfGK8Vn09Cxs0GwpWjS253+abHJA1jAIASB2s3jb9FRtCcwKJ2MwU2Vtkj7GWENDQbje9wqGSxC1oRbmo2J7E3EwkOba9wE5gSmBPjCjCQ1gTRsvDQmjZCEf//Z"/>
          <p:cNvSpPr>
            <a:spLocks noChangeAspect="1" noChangeArrowheads="1"/>
          </p:cNvSpPr>
          <p:nvPr/>
        </p:nvSpPr>
        <p:spPr bwMode="auto">
          <a:xfrm>
            <a:off x="63500" y="-617538"/>
            <a:ext cx="1285875" cy="1285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8" name="Picture 6" descr="http://www.nextnature.net/wp-content/uploads/2008/02/i_want_my_organic_coke_by_koert_van_mensvoor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259632" cy="1259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130</TotalTime>
  <Words>186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</vt:lpstr>
      <vt:lpstr>PowerPoint Presentation</vt:lpstr>
      <vt:lpstr>Motivations for Development</vt:lpstr>
      <vt:lpstr> The Book Three Themes </vt:lpstr>
      <vt:lpstr>Theme 2:The Consumer as Individual (Chapters 5-8)</vt:lpstr>
      <vt:lpstr>Theme 3: The Marketer as Moral Guardian (Chapters 9-10)</vt:lpstr>
    </vt:vector>
  </TitlesOfParts>
  <Company>Sheffield Hallam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Tresidder</dc:creator>
  <cp:lastModifiedBy>Michel Altan</cp:lastModifiedBy>
  <cp:revision>15</cp:revision>
  <dcterms:created xsi:type="dcterms:W3CDTF">2012-06-13T10:40:41Z</dcterms:created>
  <dcterms:modified xsi:type="dcterms:W3CDTF">2013-03-05T12:20:30Z</dcterms:modified>
</cp:coreProperties>
</file>