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25" r:id="rId5"/>
    <p:sldId id="306" r:id="rId6"/>
    <p:sldId id="323" r:id="rId7"/>
    <p:sldId id="280" r:id="rId8"/>
    <p:sldId id="279" r:id="rId9"/>
    <p:sldId id="308" r:id="rId10"/>
    <p:sldId id="312" r:id="rId11"/>
    <p:sldId id="309" r:id="rId12"/>
    <p:sldId id="303" r:id="rId13"/>
    <p:sldId id="310" r:id="rId14"/>
    <p:sldId id="313" r:id="rId15"/>
    <p:sldId id="311" r:id="rId16"/>
    <p:sldId id="283" r:id="rId17"/>
    <p:sldId id="286" r:id="rId18"/>
    <p:sldId id="324" r:id="rId19"/>
    <p:sldId id="305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8FE266-EAE7-36C2-700D-CC9DEE8575D6}" name="Davies-Nind, Lucy" initials="LD" userId="S::saslad@hallam.shu.ac.uk::c05b8415-8f0e-43d5-971f-a55b447c3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8AEA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86F88-6F8A-7F66-7D49-3CC2EE210CCD}" v="2" dt="2026-02-18T22:22:35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 snapToGrid="0">
      <p:cViewPr varScale="1">
        <p:scale>
          <a:sx n="72" d="100"/>
          <a:sy n="72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BCA6A-1FC1-4660-BEF7-9E2FD4028C38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CE5DB4C-9D11-45E2-AA0C-9EF3BD3B4CFB}">
      <dgm:prSet phldrT="[Text]"/>
      <dgm:spPr/>
      <dgm:t>
        <a:bodyPr/>
        <a:lstStyle/>
        <a:p>
          <a:r>
            <a:rPr lang="en-GB" b="1" dirty="0"/>
            <a:t>Tackle it</a:t>
          </a:r>
        </a:p>
      </dgm:t>
      <dgm:extLst>
        <a:ext uri="{E40237B7-FDA0-4F09-8148-C483321AD2D9}">
          <dgm14:cNvPr xmlns:dgm14="http://schemas.microsoft.com/office/drawing/2010/diagram" id="0" name="" descr="Tackle it&#10;"/>
        </a:ext>
      </dgm:extLst>
    </dgm:pt>
    <dgm:pt modelId="{854FE495-C46F-4F14-BA4E-D8A7A6138184}" type="parTrans" cxnId="{DE7C3EDA-D50B-4863-B140-4CE147B33FA3}">
      <dgm:prSet/>
      <dgm:spPr/>
      <dgm:t>
        <a:bodyPr/>
        <a:lstStyle/>
        <a:p>
          <a:endParaRPr lang="en-GB"/>
        </a:p>
      </dgm:t>
    </dgm:pt>
    <dgm:pt modelId="{C2FBED86-2243-4A82-8FED-4A3C3EFC6EBD}" type="sibTrans" cxnId="{DE7C3EDA-D50B-4863-B140-4CE147B33FA3}">
      <dgm:prSet/>
      <dgm:spPr/>
      <dgm:t>
        <a:bodyPr/>
        <a:lstStyle/>
        <a:p>
          <a:endParaRPr lang="en-GB"/>
        </a:p>
      </dgm:t>
    </dgm:pt>
    <dgm:pt modelId="{D43A5EFF-6E65-458C-8749-D6424F8FBA8E}">
      <dgm:prSet phldrT="[Text]"/>
      <dgm:spPr/>
      <dgm:t>
        <a:bodyPr/>
        <a:lstStyle/>
        <a:p>
          <a:pPr>
            <a:buFontTx/>
            <a:buNone/>
          </a:pPr>
          <a:r>
            <a:rPr lang="en-GB" dirty="0">
              <a:latin typeface="Century Gothic" panose="020B0502020202020204" pitchFamily="34" charset="0"/>
            </a:rPr>
            <a:t>  If it’s quick, easy or straight forward 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If it’s quick, easy or straight forward "/>
        </a:ext>
      </dgm:extLst>
    </dgm:pt>
    <dgm:pt modelId="{DF6EF771-6237-4A75-8A5E-B89D22B9EBA8}" type="parTrans" cxnId="{CCDECDD4-1E14-41EB-98FD-21A16AA3BAAF}">
      <dgm:prSet/>
      <dgm:spPr/>
      <dgm:t>
        <a:bodyPr/>
        <a:lstStyle/>
        <a:p>
          <a:endParaRPr lang="en-GB"/>
        </a:p>
      </dgm:t>
    </dgm:pt>
    <dgm:pt modelId="{074EEF8B-24E9-4ACB-AEBD-C5346E31D32D}" type="sibTrans" cxnId="{CCDECDD4-1E14-41EB-98FD-21A16AA3BAAF}">
      <dgm:prSet/>
      <dgm:spPr/>
      <dgm:t>
        <a:bodyPr/>
        <a:lstStyle/>
        <a:p>
          <a:endParaRPr lang="en-GB"/>
        </a:p>
      </dgm:t>
    </dgm:pt>
    <dgm:pt modelId="{44B1DB60-C324-4F91-AC1C-0D0BB8C99F21}">
      <dgm:prSet phldrT="[Text]"/>
      <dgm:spPr/>
      <dgm:t>
        <a:bodyPr/>
        <a:lstStyle/>
        <a:p>
          <a:r>
            <a:rPr lang="en-GB" b="1" dirty="0"/>
            <a:t>Task it</a:t>
          </a:r>
        </a:p>
      </dgm:t>
      <dgm:extLst>
        <a:ext uri="{E40237B7-FDA0-4F09-8148-C483321AD2D9}">
          <dgm14:cNvPr xmlns:dgm14="http://schemas.microsoft.com/office/drawing/2010/diagram" id="0" name="" descr="Task it&#10;"/>
        </a:ext>
      </dgm:extLst>
    </dgm:pt>
    <dgm:pt modelId="{C0747B69-264A-4649-B3C1-CEE1DE640C9B}" type="parTrans" cxnId="{9A7C311E-DA8B-4833-9346-E822F82A604B}">
      <dgm:prSet/>
      <dgm:spPr/>
      <dgm:t>
        <a:bodyPr/>
        <a:lstStyle/>
        <a:p>
          <a:endParaRPr lang="en-GB"/>
        </a:p>
      </dgm:t>
    </dgm:pt>
    <dgm:pt modelId="{C94B316D-6319-4EEC-BC43-4566376C941F}" type="sibTrans" cxnId="{9A7C311E-DA8B-4833-9346-E822F82A604B}">
      <dgm:prSet/>
      <dgm:spPr/>
      <dgm:t>
        <a:bodyPr/>
        <a:lstStyle/>
        <a:p>
          <a:endParaRPr lang="en-GB"/>
        </a:p>
      </dgm:t>
    </dgm:pt>
    <dgm:pt modelId="{00582A51-E8E7-40C6-A2BB-7398488E4AED}">
      <dgm:prSet phldrT="[Text]"/>
      <dgm:spPr/>
      <dgm:t>
        <a:bodyPr/>
        <a:lstStyle/>
        <a:p>
          <a:pPr>
            <a:buNone/>
          </a:pPr>
          <a:r>
            <a:rPr lang="en-GB" dirty="0">
              <a:latin typeface="Century Gothic" panose="020B0502020202020204" pitchFamily="34" charset="0"/>
            </a:rPr>
            <a:t>  If it needs a bit more thought and attention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  If it needs a bit more thought and attention&#10;"/>
        </a:ext>
      </dgm:extLst>
    </dgm:pt>
    <dgm:pt modelId="{A56EEB0B-59C8-485F-9AFC-0B12A958B051}" type="parTrans" cxnId="{DDDA60CC-71B1-465F-9DF0-8977D6DC4554}">
      <dgm:prSet/>
      <dgm:spPr/>
      <dgm:t>
        <a:bodyPr/>
        <a:lstStyle/>
        <a:p>
          <a:endParaRPr lang="en-GB"/>
        </a:p>
      </dgm:t>
    </dgm:pt>
    <dgm:pt modelId="{0203ED78-2A03-4931-B3DC-0A0A7E1AC629}" type="sibTrans" cxnId="{DDDA60CC-71B1-465F-9DF0-8977D6DC4554}">
      <dgm:prSet/>
      <dgm:spPr/>
      <dgm:t>
        <a:bodyPr/>
        <a:lstStyle/>
        <a:p>
          <a:endParaRPr lang="en-GB"/>
        </a:p>
      </dgm:t>
    </dgm:pt>
    <dgm:pt modelId="{BE9209A5-8465-4D20-BAFF-688F10928ECB}">
      <dgm:prSet phldrT="[Text]"/>
      <dgm:spPr/>
      <dgm:t>
        <a:bodyPr/>
        <a:lstStyle/>
        <a:p>
          <a:r>
            <a:rPr lang="en-GB" b="1" dirty="0"/>
            <a:t>Toss it out</a:t>
          </a:r>
        </a:p>
      </dgm:t>
      <dgm:extLst>
        <a:ext uri="{E40237B7-FDA0-4F09-8148-C483321AD2D9}">
          <dgm14:cNvPr xmlns:dgm14="http://schemas.microsoft.com/office/drawing/2010/diagram" id="0" name="" descr="Toss it&#10;"/>
        </a:ext>
      </dgm:extLst>
    </dgm:pt>
    <dgm:pt modelId="{25E98B5E-184C-49AA-BFDF-929BA6D12F0E}" type="parTrans" cxnId="{06B8A07D-CEDF-483A-BD49-BC17197066B9}">
      <dgm:prSet/>
      <dgm:spPr/>
      <dgm:t>
        <a:bodyPr/>
        <a:lstStyle/>
        <a:p>
          <a:endParaRPr lang="en-GB"/>
        </a:p>
      </dgm:t>
    </dgm:pt>
    <dgm:pt modelId="{FF896D83-AC06-4F2E-9DF9-718365B95891}" type="sibTrans" cxnId="{06B8A07D-CEDF-483A-BD49-BC17197066B9}">
      <dgm:prSet/>
      <dgm:spPr/>
      <dgm:t>
        <a:bodyPr/>
        <a:lstStyle/>
        <a:p>
          <a:endParaRPr lang="en-GB"/>
        </a:p>
      </dgm:t>
    </dgm:pt>
    <dgm:pt modelId="{90D7837B-DA60-40B2-B033-C8FC77C88E19}">
      <dgm:prSet phldrT="[Text]"/>
      <dgm:spPr/>
      <dgm:t>
        <a:bodyPr/>
        <a:lstStyle/>
        <a:p>
          <a:pPr>
            <a:buNone/>
          </a:pPr>
          <a:r>
            <a:rPr lang="en-GB" dirty="0">
              <a:latin typeface="Century Gothic" panose="020B0502020202020204" pitchFamily="34" charset="0"/>
            </a:rPr>
            <a:t>  If it’s unimportant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  If it’s unimportant&#10;"/>
        </a:ext>
      </dgm:extLst>
    </dgm:pt>
    <dgm:pt modelId="{0DE89AF2-6CF1-461C-8586-E321F8889DB0}" type="parTrans" cxnId="{2456CD5B-3B31-4D19-B634-7BD298FDE297}">
      <dgm:prSet/>
      <dgm:spPr/>
      <dgm:t>
        <a:bodyPr/>
        <a:lstStyle/>
        <a:p>
          <a:endParaRPr lang="en-GB"/>
        </a:p>
      </dgm:t>
    </dgm:pt>
    <dgm:pt modelId="{9005BC8E-2F15-451D-B6EE-73D7618CF2F9}" type="sibTrans" cxnId="{2456CD5B-3B31-4D19-B634-7BD298FDE297}">
      <dgm:prSet/>
      <dgm:spPr/>
      <dgm:t>
        <a:bodyPr/>
        <a:lstStyle/>
        <a:p>
          <a:endParaRPr lang="en-GB"/>
        </a:p>
      </dgm:t>
    </dgm:pt>
    <dgm:pt modelId="{0209DAE6-35EB-470F-B3FA-813EB8F4B73F}">
      <dgm:prSet/>
      <dgm:spPr/>
      <dgm:t>
        <a:bodyPr/>
        <a:lstStyle/>
        <a:p>
          <a:r>
            <a:rPr lang="en-GB" b="1" dirty="0"/>
            <a:t>Transfer it</a:t>
          </a:r>
        </a:p>
      </dgm:t>
      <dgm:extLst>
        <a:ext uri="{E40237B7-FDA0-4F09-8148-C483321AD2D9}">
          <dgm14:cNvPr xmlns:dgm14="http://schemas.microsoft.com/office/drawing/2010/diagram" id="0" name="" descr="Transfer it&#10;"/>
        </a:ext>
      </dgm:extLst>
    </dgm:pt>
    <dgm:pt modelId="{0031EE7D-1497-410C-8A61-1FF0D9B51E0D}" type="parTrans" cxnId="{7D950217-DFCA-4C82-AC4E-197DBE9814AC}">
      <dgm:prSet/>
      <dgm:spPr/>
      <dgm:t>
        <a:bodyPr/>
        <a:lstStyle/>
        <a:p>
          <a:endParaRPr lang="en-GB"/>
        </a:p>
      </dgm:t>
    </dgm:pt>
    <dgm:pt modelId="{9302F909-B6BB-4131-A229-CCF864C686F9}" type="sibTrans" cxnId="{7D950217-DFCA-4C82-AC4E-197DBE9814AC}">
      <dgm:prSet/>
      <dgm:spPr/>
      <dgm:t>
        <a:bodyPr/>
        <a:lstStyle/>
        <a:p>
          <a:endParaRPr lang="en-GB"/>
        </a:p>
      </dgm:t>
    </dgm:pt>
    <dgm:pt modelId="{A1CEBF34-0F60-4A74-9B3F-25DAABDC88D7}">
      <dgm:prSet/>
      <dgm:spPr/>
      <dgm:t>
        <a:bodyPr/>
        <a:lstStyle/>
        <a:p>
          <a:pPr>
            <a:buNone/>
          </a:pPr>
          <a:r>
            <a:rPr lang="en-GB" dirty="0">
              <a:latin typeface="Century Gothic" panose="020B0502020202020204" pitchFamily="34" charset="0"/>
            </a:rPr>
            <a:t>  Unsure, need clarification or help to deal with it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  Unsure, need clarification or help to deal with it&#10;"/>
        </a:ext>
      </dgm:extLst>
    </dgm:pt>
    <dgm:pt modelId="{F3B651F6-0038-435A-A7EE-BEB001B6A881}" type="parTrans" cxnId="{C3B201E5-9AC1-45D5-9657-32DEAAF15D3C}">
      <dgm:prSet/>
      <dgm:spPr/>
      <dgm:t>
        <a:bodyPr/>
        <a:lstStyle/>
        <a:p>
          <a:endParaRPr lang="en-GB"/>
        </a:p>
      </dgm:t>
    </dgm:pt>
    <dgm:pt modelId="{8577D17C-38E6-415D-920E-0E2BA8B98D70}" type="sibTrans" cxnId="{C3B201E5-9AC1-45D5-9657-32DEAAF15D3C}">
      <dgm:prSet/>
      <dgm:spPr/>
      <dgm:t>
        <a:bodyPr/>
        <a:lstStyle/>
        <a:p>
          <a:endParaRPr lang="en-GB"/>
        </a:p>
      </dgm:t>
    </dgm:pt>
    <dgm:pt modelId="{BF076D9C-45C9-4CEF-A5EE-F48882C4EDB8}" type="pres">
      <dgm:prSet presAssocID="{44EBCA6A-1FC1-4660-BEF7-9E2FD4028C38}" presName="Name0" presStyleCnt="0">
        <dgm:presLayoutVars>
          <dgm:dir/>
          <dgm:animLvl val="lvl"/>
          <dgm:resizeHandles val="exact"/>
        </dgm:presLayoutVars>
      </dgm:prSet>
      <dgm:spPr/>
    </dgm:pt>
    <dgm:pt modelId="{19849B38-7382-4C20-B0D9-37C79624D05C}" type="pres">
      <dgm:prSet presAssocID="{8CE5DB4C-9D11-45E2-AA0C-9EF3BD3B4CFB}" presName="linNode" presStyleCnt="0"/>
      <dgm:spPr/>
    </dgm:pt>
    <dgm:pt modelId="{6970798E-EC1E-4965-ADE9-CA162283FE8D}" type="pres">
      <dgm:prSet presAssocID="{8CE5DB4C-9D11-45E2-AA0C-9EF3BD3B4CFB}" presName="parentText" presStyleLbl="node1" presStyleIdx="0" presStyleCnt="4" custScaleX="109737" custLinFactX="1" custLinFactNeighborX="100000" custLinFactNeighborY="-208">
        <dgm:presLayoutVars>
          <dgm:chMax val="1"/>
          <dgm:bulletEnabled val="1"/>
        </dgm:presLayoutVars>
      </dgm:prSet>
      <dgm:spPr/>
    </dgm:pt>
    <dgm:pt modelId="{0696A2A0-D480-4AF6-81A7-5C381B017896}" type="pres">
      <dgm:prSet presAssocID="{8CE5DB4C-9D11-45E2-AA0C-9EF3BD3B4CFB}" presName="descendantText" presStyleLbl="alignAccFollowNode1" presStyleIdx="0" presStyleCnt="4" custScaleX="88668" custLinFactNeighborX="-97610" custLinFactNeighborY="-1040">
        <dgm:presLayoutVars>
          <dgm:bulletEnabled val="1"/>
        </dgm:presLayoutVars>
      </dgm:prSet>
      <dgm:spPr/>
    </dgm:pt>
    <dgm:pt modelId="{5E4EE14B-190C-4759-BB6B-F2959B90B29C}" type="pres">
      <dgm:prSet presAssocID="{C2FBED86-2243-4A82-8FED-4A3C3EFC6EBD}" presName="sp" presStyleCnt="0"/>
      <dgm:spPr/>
    </dgm:pt>
    <dgm:pt modelId="{0BA98D98-7017-4CE0-8F91-7C1A8E0DA50B}" type="pres">
      <dgm:prSet presAssocID="{44B1DB60-C324-4F91-AC1C-0D0BB8C99F21}" presName="linNode" presStyleCnt="0"/>
      <dgm:spPr/>
    </dgm:pt>
    <dgm:pt modelId="{BF9CF20D-165E-43E1-8CD5-B3C48885484D}" type="pres">
      <dgm:prSet presAssocID="{44B1DB60-C324-4F91-AC1C-0D0BB8C99F21}" presName="parentText" presStyleLbl="node1" presStyleIdx="1" presStyleCnt="4" custScaleX="109737" custLinFactNeighborX="100000" custLinFactNeighborY="-70">
        <dgm:presLayoutVars>
          <dgm:chMax val="1"/>
          <dgm:bulletEnabled val="1"/>
        </dgm:presLayoutVars>
      </dgm:prSet>
      <dgm:spPr/>
    </dgm:pt>
    <dgm:pt modelId="{91322002-E566-4413-A634-0868C759F79C}" type="pres">
      <dgm:prSet presAssocID="{44B1DB60-C324-4F91-AC1C-0D0BB8C99F21}" presName="descendantText" presStyleLbl="alignAccFollowNode1" presStyleIdx="1" presStyleCnt="4" custScaleX="88668" custLinFactNeighborX="-98218" custLinFactNeighborY="2348">
        <dgm:presLayoutVars>
          <dgm:bulletEnabled val="1"/>
        </dgm:presLayoutVars>
      </dgm:prSet>
      <dgm:spPr/>
    </dgm:pt>
    <dgm:pt modelId="{C5DF7C1A-8B12-4938-BA3B-635728260B6D}" type="pres">
      <dgm:prSet presAssocID="{C94B316D-6319-4EEC-BC43-4566376C941F}" presName="sp" presStyleCnt="0"/>
      <dgm:spPr/>
    </dgm:pt>
    <dgm:pt modelId="{BBC89115-0AEB-4E33-8BEB-D8E6E50A1C20}" type="pres">
      <dgm:prSet presAssocID="{BE9209A5-8465-4D20-BAFF-688F10928ECB}" presName="linNode" presStyleCnt="0"/>
      <dgm:spPr/>
    </dgm:pt>
    <dgm:pt modelId="{6E7E2830-6DB5-4C26-8C19-FE197C1BC9A9}" type="pres">
      <dgm:prSet presAssocID="{BE9209A5-8465-4D20-BAFF-688F10928ECB}" presName="parentText" presStyleLbl="node1" presStyleIdx="2" presStyleCnt="4" custScaleX="109737" custLinFactNeighborX="100000" custLinFactNeighborY="163">
        <dgm:presLayoutVars>
          <dgm:chMax val="1"/>
          <dgm:bulletEnabled val="1"/>
        </dgm:presLayoutVars>
      </dgm:prSet>
      <dgm:spPr/>
    </dgm:pt>
    <dgm:pt modelId="{06723592-4FE9-4302-AC96-7BB9066618CB}" type="pres">
      <dgm:prSet presAssocID="{BE9209A5-8465-4D20-BAFF-688F10928ECB}" presName="descendantText" presStyleLbl="alignAccFollowNode1" presStyleIdx="2" presStyleCnt="4" custScaleX="88668" custLinFactNeighborX="-98024" custLinFactNeighborY="2280">
        <dgm:presLayoutVars>
          <dgm:bulletEnabled val="1"/>
        </dgm:presLayoutVars>
      </dgm:prSet>
      <dgm:spPr/>
    </dgm:pt>
    <dgm:pt modelId="{55E96B14-8872-4D97-B11C-A22E12DC9301}" type="pres">
      <dgm:prSet presAssocID="{FF896D83-AC06-4F2E-9DF9-718365B95891}" presName="sp" presStyleCnt="0"/>
      <dgm:spPr/>
    </dgm:pt>
    <dgm:pt modelId="{A18D7E26-962D-4AC9-AE96-5DC5C5875E8E}" type="pres">
      <dgm:prSet presAssocID="{0209DAE6-35EB-470F-B3FA-813EB8F4B73F}" presName="linNode" presStyleCnt="0"/>
      <dgm:spPr/>
    </dgm:pt>
    <dgm:pt modelId="{9B452C77-68BA-49AA-A4F5-6DA55BDA630B}" type="pres">
      <dgm:prSet presAssocID="{0209DAE6-35EB-470F-B3FA-813EB8F4B73F}" presName="parentText" presStyleLbl="node1" presStyleIdx="3" presStyleCnt="4" custScaleX="109737" custLinFactNeighborX="100000" custLinFactNeighborY="2032">
        <dgm:presLayoutVars>
          <dgm:chMax val="1"/>
          <dgm:bulletEnabled val="1"/>
        </dgm:presLayoutVars>
      </dgm:prSet>
      <dgm:spPr/>
    </dgm:pt>
    <dgm:pt modelId="{2B7521E0-F88A-4C81-BBC1-B76E87553202}" type="pres">
      <dgm:prSet presAssocID="{0209DAE6-35EB-470F-B3FA-813EB8F4B73F}" presName="descendantText" presStyleLbl="alignAccFollowNode1" presStyleIdx="3" presStyleCnt="4" custScaleX="88668" custLinFactNeighborX="-98218">
        <dgm:presLayoutVars>
          <dgm:bulletEnabled val="1"/>
        </dgm:presLayoutVars>
      </dgm:prSet>
      <dgm:spPr/>
    </dgm:pt>
  </dgm:ptLst>
  <dgm:cxnLst>
    <dgm:cxn modelId="{70FB7F16-A09B-44B3-8D02-982EF3F67415}" type="presOf" srcId="{44EBCA6A-1FC1-4660-BEF7-9E2FD4028C38}" destId="{BF076D9C-45C9-4CEF-A5EE-F48882C4EDB8}" srcOrd="0" destOrd="0" presId="urn:microsoft.com/office/officeart/2005/8/layout/vList5"/>
    <dgm:cxn modelId="{7D950217-DFCA-4C82-AC4E-197DBE9814AC}" srcId="{44EBCA6A-1FC1-4660-BEF7-9E2FD4028C38}" destId="{0209DAE6-35EB-470F-B3FA-813EB8F4B73F}" srcOrd="3" destOrd="0" parTransId="{0031EE7D-1497-410C-8A61-1FF0D9B51E0D}" sibTransId="{9302F909-B6BB-4131-A229-CCF864C686F9}"/>
    <dgm:cxn modelId="{41475E19-E256-44E9-8B6D-218B38E1412F}" type="presOf" srcId="{00582A51-E8E7-40C6-A2BB-7398488E4AED}" destId="{91322002-E566-4413-A634-0868C759F79C}" srcOrd="0" destOrd="0" presId="urn:microsoft.com/office/officeart/2005/8/layout/vList5"/>
    <dgm:cxn modelId="{1E27E41D-D39C-4BF3-BE7E-DC6D905E7189}" type="presOf" srcId="{0209DAE6-35EB-470F-B3FA-813EB8F4B73F}" destId="{9B452C77-68BA-49AA-A4F5-6DA55BDA630B}" srcOrd="0" destOrd="0" presId="urn:microsoft.com/office/officeart/2005/8/layout/vList5"/>
    <dgm:cxn modelId="{9A7C311E-DA8B-4833-9346-E822F82A604B}" srcId="{44EBCA6A-1FC1-4660-BEF7-9E2FD4028C38}" destId="{44B1DB60-C324-4F91-AC1C-0D0BB8C99F21}" srcOrd="1" destOrd="0" parTransId="{C0747B69-264A-4649-B3C1-CEE1DE640C9B}" sibTransId="{C94B316D-6319-4EEC-BC43-4566376C941F}"/>
    <dgm:cxn modelId="{6533E72B-D051-466D-B0CE-474F410C21C2}" type="presOf" srcId="{90D7837B-DA60-40B2-B033-C8FC77C88E19}" destId="{06723592-4FE9-4302-AC96-7BB9066618CB}" srcOrd="0" destOrd="0" presId="urn:microsoft.com/office/officeart/2005/8/layout/vList5"/>
    <dgm:cxn modelId="{2456CD5B-3B31-4D19-B634-7BD298FDE297}" srcId="{BE9209A5-8465-4D20-BAFF-688F10928ECB}" destId="{90D7837B-DA60-40B2-B033-C8FC77C88E19}" srcOrd="0" destOrd="0" parTransId="{0DE89AF2-6CF1-461C-8586-E321F8889DB0}" sibTransId="{9005BC8E-2F15-451D-B6EE-73D7618CF2F9}"/>
    <dgm:cxn modelId="{5B3C8068-B14C-4C4C-AF22-20B4D267928D}" type="presOf" srcId="{8CE5DB4C-9D11-45E2-AA0C-9EF3BD3B4CFB}" destId="{6970798E-EC1E-4965-ADE9-CA162283FE8D}" srcOrd="0" destOrd="0" presId="urn:microsoft.com/office/officeart/2005/8/layout/vList5"/>
    <dgm:cxn modelId="{FD000B4D-0B71-4242-8FEE-EF5377795D50}" type="presOf" srcId="{D43A5EFF-6E65-458C-8749-D6424F8FBA8E}" destId="{0696A2A0-D480-4AF6-81A7-5C381B017896}" srcOrd="0" destOrd="0" presId="urn:microsoft.com/office/officeart/2005/8/layout/vList5"/>
    <dgm:cxn modelId="{06B8A07D-CEDF-483A-BD49-BC17197066B9}" srcId="{44EBCA6A-1FC1-4660-BEF7-9E2FD4028C38}" destId="{BE9209A5-8465-4D20-BAFF-688F10928ECB}" srcOrd="2" destOrd="0" parTransId="{25E98B5E-184C-49AA-BFDF-929BA6D12F0E}" sibTransId="{FF896D83-AC06-4F2E-9DF9-718365B95891}"/>
    <dgm:cxn modelId="{43C52888-6FD7-443A-9135-ADF794B7BB13}" type="presOf" srcId="{44B1DB60-C324-4F91-AC1C-0D0BB8C99F21}" destId="{BF9CF20D-165E-43E1-8CD5-B3C48885484D}" srcOrd="0" destOrd="0" presId="urn:microsoft.com/office/officeart/2005/8/layout/vList5"/>
    <dgm:cxn modelId="{DDDA60CC-71B1-465F-9DF0-8977D6DC4554}" srcId="{44B1DB60-C324-4F91-AC1C-0D0BB8C99F21}" destId="{00582A51-E8E7-40C6-A2BB-7398488E4AED}" srcOrd="0" destOrd="0" parTransId="{A56EEB0B-59C8-485F-9AFC-0B12A958B051}" sibTransId="{0203ED78-2A03-4931-B3DC-0A0A7E1AC629}"/>
    <dgm:cxn modelId="{BEE496CD-835B-4D60-9E64-72D746A0F101}" type="presOf" srcId="{BE9209A5-8465-4D20-BAFF-688F10928ECB}" destId="{6E7E2830-6DB5-4C26-8C19-FE197C1BC9A9}" srcOrd="0" destOrd="0" presId="urn:microsoft.com/office/officeart/2005/8/layout/vList5"/>
    <dgm:cxn modelId="{CCDECDD4-1E14-41EB-98FD-21A16AA3BAAF}" srcId="{8CE5DB4C-9D11-45E2-AA0C-9EF3BD3B4CFB}" destId="{D43A5EFF-6E65-458C-8749-D6424F8FBA8E}" srcOrd="0" destOrd="0" parTransId="{DF6EF771-6237-4A75-8A5E-B89D22B9EBA8}" sibTransId="{074EEF8B-24E9-4ACB-AEBD-C5346E31D32D}"/>
    <dgm:cxn modelId="{DE7C3EDA-D50B-4863-B140-4CE147B33FA3}" srcId="{44EBCA6A-1FC1-4660-BEF7-9E2FD4028C38}" destId="{8CE5DB4C-9D11-45E2-AA0C-9EF3BD3B4CFB}" srcOrd="0" destOrd="0" parTransId="{854FE495-C46F-4F14-BA4E-D8A7A6138184}" sibTransId="{C2FBED86-2243-4A82-8FED-4A3C3EFC6EBD}"/>
    <dgm:cxn modelId="{C3B201E5-9AC1-45D5-9657-32DEAAF15D3C}" srcId="{0209DAE6-35EB-470F-B3FA-813EB8F4B73F}" destId="{A1CEBF34-0F60-4A74-9B3F-25DAABDC88D7}" srcOrd="0" destOrd="0" parTransId="{F3B651F6-0038-435A-A7EE-BEB001B6A881}" sibTransId="{8577D17C-38E6-415D-920E-0E2BA8B98D70}"/>
    <dgm:cxn modelId="{E3DEA2FE-C843-4A0E-B16F-78502DD9991D}" type="presOf" srcId="{A1CEBF34-0F60-4A74-9B3F-25DAABDC88D7}" destId="{2B7521E0-F88A-4C81-BBC1-B76E87553202}" srcOrd="0" destOrd="0" presId="urn:microsoft.com/office/officeart/2005/8/layout/vList5"/>
    <dgm:cxn modelId="{9C49EF14-86E2-4B29-A876-980808A492DE}" type="presParOf" srcId="{BF076D9C-45C9-4CEF-A5EE-F48882C4EDB8}" destId="{19849B38-7382-4C20-B0D9-37C79624D05C}" srcOrd="0" destOrd="0" presId="urn:microsoft.com/office/officeart/2005/8/layout/vList5"/>
    <dgm:cxn modelId="{9E51BA36-2077-4CCC-BC93-BF24243A933E}" type="presParOf" srcId="{19849B38-7382-4C20-B0D9-37C79624D05C}" destId="{6970798E-EC1E-4965-ADE9-CA162283FE8D}" srcOrd="0" destOrd="0" presId="urn:microsoft.com/office/officeart/2005/8/layout/vList5"/>
    <dgm:cxn modelId="{8523B4E5-37B4-4EA7-9158-B85B344A7576}" type="presParOf" srcId="{19849B38-7382-4C20-B0D9-37C79624D05C}" destId="{0696A2A0-D480-4AF6-81A7-5C381B017896}" srcOrd="1" destOrd="0" presId="urn:microsoft.com/office/officeart/2005/8/layout/vList5"/>
    <dgm:cxn modelId="{82B34763-F2A7-4B49-8277-99A585A98694}" type="presParOf" srcId="{BF076D9C-45C9-4CEF-A5EE-F48882C4EDB8}" destId="{5E4EE14B-190C-4759-BB6B-F2959B90B29C}" srcOrd="1" destOrd="0" presId="urn:microsoft.com/office/officeart/2005/8/layout/vList5"/>
    <dgm:cxn modelId="{CE4976AB-EC5A-4518-8420-2CA27AFC1993}" type="presParOf" srcId="{BF076D9C-45C9-4CEF-A5EE-F48882C4EDB8}" destId="{0BA98D98-7017-4CE0-8F91-7C1A8E0DA50B}" srcOrd="2" destOrd="0" presId="urn:microsoft.com/office/officeart/2005/8/layout/vList5"/>
    <dgm:cxn modelId="{4513745A-E5D0-4693-832E-E9BD66A3D792}" type="presParOf" srcId="{0BA98D98-7017-4CE0-8F91-7C1A8E0DA50B}" destId="{BF9CF20D-165E-43E1-8CD5-B3C48885484D}" srcOrd="0" destOrd="0" presId="urn:microsoft.com/office/officeart/2005/8/layout/vList5"/>
    <dgm:cxn modelId="{8AADE40D-B77E-4A58-AADF-2D8F420411AD}" type="presParOf" srcId="{0BA98D98-7017-4CE0-8F91-7C1A8E0DA50B}" destId="{91322002-E566-4413-A634-0868C759F79C}" srcOrd="1" destOrd="0" presId="urn:microsoft.com/office/officeart/2005/8/layout/vList5"/>
    <dgm:cxn modelId="{0815F326-C224-47F6-94A8-67FFBD31ACCA}" type="presParOf" srcId="{BF076D9C-45C9-4CEF-A5EE-F48882C4EDB8}" destId="{C5DF7C1A-8B12-4938-BA3B-635728260B6D}" srcOrd="3" destOrd="0" presId="urn:microsoft.com/office/officeart/2005/8/layout/vList5"/>
    <dgm:cxn modelId="{073FEB7E-FC31-4553-B732-6B495FBC0871}" type="presParOf" srcId="{BF076D9C-45C9-4CEF-A5EE-F48882C4EDB8}" destId="{BBC89115-0AEB-4E33-8BEB-D8E6E50A1C20}" srcOrd="4" destOrd="0" presId="urn:microsoft.com/office/officeart/2005/8/layout/vList5"/>
    <dgm:cxn modelId="{D15A37C0-33FE-4E04-9D94-A56B8031F4A1}" type="presParOf" srcId="{BBC89115-0AEB-4E33-8BEB-D8E6E50A1C20}" destId="{6E7E2830-6DB5-4C26-8C19-FE197C1BC9A9}" srcOrd="0" destOrd="0" presId="urn:microsoft.com/office/officeart/2005/8/layout/vList5"/>
    <dgm:cxn modelId="{C8965B96-1C12-4CCF-A7FD-B0FAE26024F5}" type="presParOf" srcId="{BBC89115-0AEB-4E33-8BEB-D8E6E50A1C20}" destId="{06723592-4FE9-4302-AC96-7BB9066618CB}" srcOrd="1" destOrd="0" presId="urn:microsoft.com/office/officeart/2005/8/layout/vList5"/>
    <dgm:cxn modelId="{461B7FB4-679E-454B-A7A3-7627FC27A8B3}" type="presParOf" srcId="{BF076D9C-45C9-4CEF-A5EE-F48882C4EDB8}" destId="{55E96B14-8872-4D97-B11C-A22E12DC9301}" srcOrd="5" destOrd="0" presId="urn:microsoft.com/office/officeart/2005/8/layout/vList5"/>
    <dgm:cxn modelId="{6760813C-F1D9-4392-929C-11BFB48F68C2}" type="presParOf" srcId="{BF076D9C-45C9-4CEF-A5EE-F48882C4EDB8}" destId="{A18D7E26-962D-4AC9-AE96-5DC5C5875E8E}" srcOrd="6" destOrd="0" presId="urn:microsoft.com/office/officeart/2005/8/layout/vList5"/>
    <dgm:cxn modelId="{F8433B2F-FD0B-4657-88CD-A2DD8A19E031}" type="presParOf" srcId="{A18D7E26-962D-4AC9-AE96-5DC5C5875E8E}" destId="{9B452C77-68BA-49AA-A4F5-6DA55BDA630B}" srcOrd="0" destOrd="0" presId="urn:microsoft.com/office/officeart/2005/8/layout/vList5"/>
    <dgm:cxn modelId="{78AD8403-7124-4C9B-81BE-DE58C554174D}" type="presParOf" srcId="{A18D7E26-962D-4AC9-AE96-5DC5C5875E8E}" destId="{2B7521E0-F88A-4C81-BBC1-B76E875532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6A2A0-D480-4AF6-81A7-5C381B017896}">
      <dsp:nvSpPr>
        <dsp:cNvPr id="0" name=""/>
        <dsp:cNvSpPr/>
      </dsp:nvSpPr>
      <dsp:spPr>
        <a:xfrm rot="5400000">
          <a:off x="1100169" y="-766178"/>
          <a:ext cx="654401" cy="23401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300" kern="1200" dirty="0">
              <a:latin typeface="Century Gothic" panose="020B0502020202020204" pitchFamily="34" charset="0"/>
            </a:rPr>
            <a:t>  If it’s quick, easy or straight forward </a:t>
          </a:r>
          <a:endParaRPr lang="en-GB" sz="1300" kern="1200" dirty="0"/>
        </a:p>
      </dsp:txBody>
      <dsp:txXfrm rot="-5400000">
        <a:off x="257296" y="108640"/>
        <a:ext cx="2308204" cy="590511"/>
      </dsp:txXfrm>
    </dsp:sp>
    <dsp:sp modelId="{6970798E-EC1E-4965-ADE9-CA162283FE8D}">
      <dsp:nvSpPr>
        <dsp:cNvPr id="0" name=""/>
        <dsp:cNvSpPr/>
      </dsp:nvSpPr>
      <dsp:spPr>
        <a:xfrm>
          <a:off x="2494674" y="0"/>
          <a:ext cx="1629116" cy="8180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Tackle it</a:t>
          </a:r>
        </a:p>
      </dsp:txBody>
      <dsp:txXfrm>
        <a:off x="2534606" y="39932"/>
        <a:ext cx="1549252" cy="738137"/>
      </dsp:txXfrm>
    </dsp:sp>
    <dsp:sp modelId="{91322002-E566-4413-A634-0868C759F79C}">
      <dsp:nvSpPr>
        <dsp:cNvPr id="0" name=""/>
        <dsp:cNvSpPr/>
      </dsp:nvSpPr>
      <dsp:spPr>
        <a:xfrm rot="5400000">
          <a:off x="1091143" y="114893"/>
          <a:ext cx="654401" cy="2340149"/>
        </a:xfrm>
        <a:prstGeom prst="round2Same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kern="1200" dirty="0">
              <a:latin typeface="Century Gothic" panose="020B0502020202020204" pitchFamily="34" charset="0"/>
            </a:rPr>
            <a:t>  If it needs a bit more thought and attention</a:t>
          </a:r>
          <a:endParaRPr lang="en-GB" sz="1300" kern="1200" dirty="0"/>
        </a:p>
      </dsp:txBody>
      <dsp:txXfrm rot="-5400000">
        <a:off x="248270" y="989712"/>
        <a:ext cx="2308204" cy="590511"/>
      </dsp:txXfrm>
    </dsp:sp>
    <dsp:sp modelId="{BF9CF20D-165E-43E1-8CD5-B3C48885484D}">
      <dsp:nvSpPr>
        <dsp:cNvPr id="0" name=""/>
        <dsp:cNvSpPr/>
      </dsp:nvSpPr>
      <dsp:spPr>
        <a:xfrm>
          <a:off x="2494674" y="860029"/>
          <a:ext cx="1629116" cy="818001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Task it</a:t>
          </a:r>
        </a:p>
      </dsp:txBody>
      <dsp:txXfrm>
        <a:off x="2534606" y="899961"/>
        <a:ext cx="1549252" cy="738137"/>
      </dsp:txXfrm>
    </dsp:sp>
    <dsp:sp modelId="{06723592-4FE9-4302-AC96-7BB9066618CB}">
      <dsp:nvSpPr>
        <dsp:cNvPr id="0" name=""/>
        <dsp:cNvSpPr/>
      </dsp:nvSpPr>
      <dsp:spPr>
        <a:xfrm rot="5400000">
          <a:off x="1094023" y="973350"/>
          <a:ext cx="654401" cy="2340149"/>
        </a:xfrm>
        <a:prstGeom prst="round2Same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kern="1200" dirty="0">
              <a:latin typeface="Century Gothic" panose="020B0502020202020204" pitchFamily="34" charset="0"/>
            </a:rPr>
            <a:t>  If it’s unimportant</a:t>
          </a:r>
          <a:endParaRPr lang="en-GB" sz="1300" kern="1200" dirty="0"/>
        </a:p>
      </dsp:txBody>
      <dsp:txXfrm rot="-5400000">
        <a:off x="251150" y="1848169"/>
        <a:ext cx="2308204" cy="590511"/>
      </dsp:txXfrm>
    </dsp:sp>
    <dsp:sp modelId="{6E7E2830-6DB5-4C26-8C19-FE197C1BC9A9}">
      <dsp:nvSpPr>
        <dsp:cNvPr id="0" name=""/>
        <dsp:cNvSpPr/>
      </dsp:nvSpPr>
      <dsp:spPr>
        <a:xfrm>
          <a:off x="2494674" y="1720837"/>
          <a:ext cx="1629116" cy="818001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Toss it out</a:t>
          </a:r>
        </a:p>
      </dsp:txBody>
      <dsp:txXfrm>
        <a:off x="2534606" y="1760769"/>
        <a:ext cx="1549252" cy="738137"/>
      </dsp:txXfrm>
    </dsp:sp>
    <dsp:sp modelId="{2B7521E0-F88A-4C81-BBC1-B76E87553202}">
      <dsp:nvSpPr>
        <dsp:cNvPr id="0" name=""/>
        <dsp:cNvSpPr/>
      </dsp:nvSpPr>
      <dsp:spPr>
        <a:xfrm rot="5400000">
          <a:off x="1091143" y="1817331"/>
          <a:ext cx="654401" cy="2340149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kern="1200" dirty="0">
              <a:latin typeface="Century Gothic" panose="020B0502020202020204" pitchFamily="34" charset="0"/>
            </a:rPr>
            <a:t>  Unsure, need clarification or help to deal with it</a:t>
          </a:r>
          <a:endParaRPr lang="en-GB" sz="1300" kern="1200" dirty="0"/>
        </a:p>
      </dsp:txBody>
      <dsp:txXfrm rot="-5400000">
        <a:off x="248270" y="2692150"/>
        <a:ext cx="2308204" cy="590511"/>
      </dsp:txXfrm>
    </dsp:sp>
    <dsp:sp modelId="{9B452C77-68BA-49AA-A4F5-6DA55BDA630B}">
      <dsp:nvSpPr>
        <dsp:cNvPr id="0" name=""/>
        <dsp:cNvSpPr/>
      </dsp:nvSpPr>
      <dsp:spPr>
        <a:xfrm>
          <a:off x="2494674" y="2580106"/>
          <a:ext cx="1629116" cy="818001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Transfer it</a:t>
          </a:r>
        </a:p>
      </dsp:txBody>
      <dsp:txXfrm>
        <a:off x="2534606" y="2620038"/>
        <a:ext cx="1549252" cy="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2647-2CA6-4286-A194-D0FD92F411DB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2946-85DF-4060-8EFF-61F49EE6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bZC5h3ao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1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0F00F-B95B-954D-C6EA-EB38424F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23AD6-8D78-B6F8-A68C-6F4A2F797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8CC62-3180-0F35-60AA-9C9E5A8E3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5746-5A29-262F-BF42-AC254F6B1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7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D80B4-AC74-E3C4-63A8-9179B4364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44A52-9D8D-88A6-641B-31A139447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0202B-4D43-2D29-6175-D17A40BC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kern="1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01C74-9183-9F75-40F9-675DFAF0E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4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15AC6-0D2E-AED6-459D-90C16D2AD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ABBCF-916C-6FB9-77AA-26F455373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D6895-26ED-2737-9670-9E98DEA13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F4B32-A572-66EB-EF35-E0FF07060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06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kern="1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3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8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0B6C-5464-4E48-1785-63D63B24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FF118-FE3D-CCC3-A10C-4A20DB14A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C8EA4-765B-AA69-6297-2F6990393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79BC5-E6CF-EC66-8FBD-6BF28BFC7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5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DE00-62DE-C796-0362-09C46B1E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AC7C4-7FF0-9E88-EB57-5AD981081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E790C-D7DB-B307-F72A-ABB407835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D8C6C-74EC-B542-2789-EDA38BF7A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5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F05AA-7344-A746-1CC9-16D275BD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52DDF-9E57-C9B7-AE2C-2CBE95BAC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1687C-A38C-B3C3-A3DF-5D4678816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dirty="0">
              <a:latin typeface="Aptos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>
              <a:effectLst/>
              <a:latin typeface="Aptos"/>
              <a:ea typeface="Aptos" panose="020B00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B8413-68BB-AAFE-CE4A-F2D053C22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4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DC56-CD88-609F-7672-730E6970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49AEE-D2B7-B3B7-B0F6-FA8A0734B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09FA4-9D19-D559-916F-44D323C85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DFBA6-106B-E99A-0901-EFC199DC1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9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4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0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6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ability-support@shu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guides.shu.ac.uk/skills/digital" TargetMode="External"/><Relationship Id="rId3" Type="http://schemas.openxmlformats.org/officeDocument/2006/relationships/hyperlink" Target="https://redd-project.org/strategies/" TargetMode="External"/><Relationship Id="rId7" Type="http://schemas.openxmlformats.org/officeDocument/2006/relationships/hyperlink" Target="https://www.shu.ac.uk/myhallam/it-and-library/it-he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.ac.uk/digital-skills/linkedin-learning" TargetMode="External"/><Relationship Id="rId5" Type="http://schemas.openxmlformats.org/officeDocument/2006/relationships/hyperlink" Target="https://www.shu.ac.uk/digital-skills/study/assistive-technology/" TargetMode="External"/><Relationship Id="rId4" Type="http://schemas.openxmlformats.org/officeDocument/2006/relationships/hyperlink" Target="https://www.shu.ac.uk/digital-skills" TargetMode="External"/><Relationship Id="rId9" Type="http://schemas.openxmlformats.org/officeDocument/2006/relationships/hyperlink" Target="http://shu.cloud.panopto.eu/Panopto/Pages/Viewer.aspx?id=4ab6bfff-4b0c-4e86-acf1-b1ef00a145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llustration of two people talking sitting on a mat">
            <a:extLst>
              <a:ext uri="{FF2B5EF4-FFF2-40B4-BE49-F238E27FC236}">
                <a16:creationId xmlns:a16="http://schemas.microsoft.com/office/drawing/2014/main" id="{032E6C7A-938D-4D57-6CF2-66F923CF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/>
        </p:blipFill>
        <p:spPr>
          <a:xfrm>
            <a:off x="-79458" y="-1330"/>
            <a:ext cx="9305615" cy="4858978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4491008"/>
            <a:ext cx="7261411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Practical Peer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26397-265A-9DCB-AB31-32E7E8E67D71}"/>
              </a:ext>
            </a:extLst>
          </p:cNvPr>
          <p:cNvSpPr txBox="1"/>
          <p:nvPr/>
        </p:nvSpPr>
        <p:spPr>
          <a:xfrm>
            <a:off x="311728" y="5287819"/>
            <a:ext cx="86244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GB" sz="1800" baseline="0">
                <a:latin typeface="Century Gothic"/>
                <a:ea typeface="Arial"/>
                <a:cs typeface="Arial"/>
              </a:rPr>
              <a:t>Please note: We might use your anonymised comments and confidence ratings for service promotion and evaluation. </a:t>
            </a:r>
            <a:r>
              <a:rPr lang="en-GB" sz="180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1800" baseline="0" dirty="0">
                <a:latin typeface="Century Gothic"/>
                <a:ea typeface="Arial"/>
                <a:cs typeface="Arial"/>
              </a:rPr>
              <a:t>If you would prefer that we don't </a:t>
            </a:r>
            <a:r>
              <a:rPr lang="en-GB" dirty="0">
                <a:latin typeface="Century Gothic"/>
                <a:ea typeface="Arial"/>
                <a:cs typeface="Arial"/>
              </a:rPr>
              <a:t>do this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, please let us know at any time</a:t>
            </a:r>
            <a:r>
              <a:rPr lang="en-GB" dirty="0">
                <a:latin typeface="Century Gothic"/>
                <a:ea typeface="Arial"/>
                <a:cs typeface="Arial"/>
              </a:rPr>
              <a:t> at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 </a:t>
            </a:r>
            <a:r>
              <a:rPr lang="en-GB" sz="1800" u="sng" strike="noStrike" baseline="0" dirty="0">
                <a:solidFill>
                  <a:srgbClr val="0563C1"/>
                </a:solidFill>
                <a:latin typeface="Century Gothic"/>
                <a:ea typeface="Arial"/>
                <a:cs typeface="Arial"/>
                <a:hlinkClick r:id="rId4"/>
              </a:rPr>
              <a:t>disability-support@shu.ac.uk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  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1D669-C007-2188-0D56-11BF3FE6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AA11-C6A8-9B2B-56F3-67698D5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8" y="447002"/>
            <a:ext cx="8251079" cy="1008123"/>
          </a:xfrm>
        </p:spPr>
        <p:txBody>
          <a:bodyPr>
            <a:norm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Inbox ‘almost’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C71B-707C-2059-7601-02B8A26D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18" y="3528892"/>
            <a:ext cx="8099564" cy="2628771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Create a folder and name it ‘Archived - Date’ 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Move all emails into this folder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You can still search - they are not deleted but your inbox is in a more manageable state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Once you are on top of your main inbox - use a 5-minute tidy for your ‘Archived’ folder each day to start working though it</a:t>
            </a:r>
          </a:p>
        </p:txBody>
      </p:sp>
      <p:pic>
        <p:nvPicPr>
          <p:cNvPr id="6" name="Picture 5" descr="image of an inbox icon (envelope) with the number  93 above it, an arrow pointing from this towards another inbox icon, with the number 1 above it. ">
            <a:extLst>
              <a:ext uri="{FF2B5EF4-FFF2-40B4-BE49-F238E27FC236}">
                <a16:creationId xmlns:a16="http://schemas.microsoft.com/office/drawing/2014/main" id="{F80103E0-EE00-00C2-17B3-23A8DB8F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63162"/>
          <a:stretch/>
        </p:blipFill>
        <p:spPr>
          <a:xfrm>
            <a:off x="1986330" y="1455125"/>
            <a:ext cx="5171339" cy="17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32AE-EC2E-11F7-C75A-D7E7239E9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365-1A2B-7DE3-919F-4CE417A4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52" y="338322"/>
            <a:ext cx="7890734" cy="1008123"/>
          </a:xfrm>
        </p:spPr>
        <p:txBody>
          <a:bodyPr>
            <a:norm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Strategies: OHIO</a:t>
            </a:r>
          </a:p>
        </p:txBody>
      </p:sp>
      <p:grpSp>
        <p:nvGrpSpPr>
          <p:cNvPr id="35" name="Group 34" descr="The words: 'Only Handle It Once' ">
            <a:extLst>
              <a:ext uri="{FF2B5EF4-FFF2-40B4-BE49-F238E27FC236}">
                <a16:creationId xmlns:a16="http://schemas.microsoft.com/office/drawing/2014/main" id="{E97F56C6-D494-D667-3FA2-23F119BA9A53}"/>
              </a:ext>
            </a:extLst>
          </p:cNvPr>
          <p:cNvGrpSpPr/>
          <p:nvPr/>
        </p:nvGrpSpPr>
        <p:grpSpPr>
          <a:xfrm>
            <a:off x="435721" y="1456333"/>
            <a:ext cx="3419587" cy="4820958"/>
            <a:chOff x="5559010" y="167005"/>
            <a:chExt cx="2476444" cy="37270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FAB9034-26D4-267E-3AE0-A31E5BED2DB1}"/>
                </a:ext>
              </a:extLst>
            </p:cNvPr>
            <p:cNvGrpSpPr/>
            <p:nvPr/>
          </p:nvGrpSpPr>
          <p:grpSpPr>
            <a:xfrm>
              <a:off x="5559010" y="249295"/>
              <a:ext cx="2476444" cy="3595420"/>
              <a:chOff x="4051485" y="1464079"/>
              <a:chExt cx="2476444" cy="3595420"/>
            </a:xfrm>
          </p:grpSpPr>
          <p:sp>
            <p:nvSpPr>
              <p:cNvPr id="23" name="Freeform: Shape 22" descr="Only">
                <a:extLst>
                  <a:ext uri="{FF2B5EF4-FFF2-40B4-BE49-F238E27FC236}">
                    <a16:creationId xmlns:a16="http://schemas.microsoft.com/office/drawing/2014/main" id="{4DC7B3C5-33D5-E5D2-F5A0-B3F40EAEF59C}"/>
                  </a:ext>
                </a:extLst>
              </p:cNvPr>
              <p:cNvSpPr/>
              <p:nvPr/>
            </p:nvSpPr>
            <p:spPr>
              <a:xfrm>
                <a:off x="4528831" y="1542229"/>
                <a:ext cx="1999098" cy="625205"/>
              </a:xfrm>
              <a:custGeom>
                <a:avLst/>
                <a:gdLst>
                  <a:gd name="connsiteX0" fmla="*/ 0 w 2867201"/>
                  <a:gd name="connsiteY0" fmla="*/ 0 h 625205"/>
                  <a:gd name="connsiteX1" fmla="*/ 2867201 w 2867201"/>
                  <a:gd name="connsiteY1" fmla="*/ 0 h 625205"/>
                  <a:gd name="connsiteX2" fmla="*/ 2867201 w 2867201"/>
                  <a:gd name="connsiteY2" fmla="*/ 625205 h 625205"/>
                  <a:gd name="connsiteX3" fmla="*/ 0 w 2867201"/>
                  <a:gd name="connsiteY3" fmla="*/ 625205 h 625205"/>
                  <a:gd name="connsiteX4" fmla="*/ 0 w 2867201"/>
                  <a:gd name="connsiteY4" fmla="*/ 0 h 6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201" h="625205">
                    <a:moveTo>
                      <a:pt x="0" y="0"/>
                    </a:moveTo>
                    <a:lnTo>
                      <a:pt x="2867201" y="0"/>
                    </a:lnTo>
                    <a:lnTo>
                      <a:pt x="2867201" y="625205"/>
                    </a:lnTo>
                    <a:lnTo>
                      <a:pt x="0" y="62520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96257" tIns="81280" rIns="81280" bIns="81280" numCol="1" spcCol="1270" anchor="ctr" anchorCtr="0">
                <a:noAutofit/>
              </a:bodyPr>
              <a:lstStyle/>
              <a:p>
                <a:pPr marL="0" lvl="0" indent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kern="1200" dirty="0">
                    <a:latin typeface="Century Gothic" panose="020B0502020202020204" pitchFamily="34" charset="0"/>
                  </a:rPr>
                  <a:t>Only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9018B37-41AA-58E2-214E-0EDDE7CD89A8}"/>
                  </a:ext>
                </a:extLst>
              </p:cNvPr>
              <p:cNvSpPr/>
              <p:nvPr/>
            </p:nvSpPr>
            <p:spPr>
              <a:xfrm>
                <a:off x="4051485" y="1464079"/>
                <a:ext cx="781507" cy="781506"/>
              </a:xfrm>
              <a:prstGeom prst="ellipse">
                <a:avLst/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Freeform: Shape 24" descr="Handle">
                <a:extLst>
                  <a:ext uri="{FF2B5EF4-FFF2-40B4-BE49-F238E27FC236}">
                    <a16:creationId xmlns:a16="http://schemas.microsoft.com/office/drawing/2014/main" id="{1EBA6023-DB25-A01D-12BE-F2FC7187F6C9}"/>
                  </a:ext>
                </a:extLst>
              </p:cNvPr>
              <p:cNvSpPr/>
              <p:nvPr/>
            </p:nvSpPr>
            <p:spPr>
              <a:xfrm>
                <a:off x="4528831" y="2480200"/>
                <a:ext cx="1999097" cy="625205"/>
              </a:xfrm>
              <a:custGeom>
                <a:avLst/>
                <a:gdLst>
                  <a:gd name="connsiteX0" fmla="*/ 0 w 2508757"/>
                  <a:gd name="connsiteY0" fmla="*/ 0 h 625205"/>
                  <a:gd name="connsiteX1" fmla="*/ 2508757 w 2508757"/>
                  <a:gd name="connsiteY1" fmla="*/ 0 h 625205"/>
                  <a:gd name="connsiteX2" fmla="*/ 2508757 w 2508757"/>
                  <a:gd name="connsiteY2" fmla="*/ 625205 h 625205"/>
                  <a:gd name="connsiteX3" fmla="*/ 0 w 2508757"/>
                  <a:gd name="connsiteY3" fmla="*/ 625205 h 625205"/>
                  <a:gd name="connsiteX4" fmla="*/ 0 w 2508757"/>
                  <a:gd name="connsiteY4" fmla="*/ 0 h 6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757" h="625205">
                    <a:moveTo>
                      <a:pt x="0" y="0"/>
                    </a:moveTo>
                    <a:lnTo>
                      <a:pt x="2508757" y="0"/>
                    </a:lnTo>
                    <a:lnTo>
                      <a:pt x="2508757" y="625205"/>
                    </a:lnTo>
                    <a:lnTo>
                      <a:pt x="0" y="62520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1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96257" tIns="81280" rIns="81280" bIns="81280" numCol="1" spcCol="1270" anchor="ctr" anchorCtr="0">
                <a:noAutofit/>
              </a:bodyPr>
              <a:lstStyle/>
              <a:p>
                <a:pPr marL="0" lvl="0" indent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kern="1200" dirty="0">
                    <a:latin typeface="Century Gothic" panose="020B0502020202020204" pitchFamily="34" charset="0"/>
                  </a:rPr>
                  <a:t>Handle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31D2EFA-5D98-3ECD-ECBD-1EF78631577F}"/>
                  </a:ext>
                </a:extLst>
              </p:cNvPr>
              <p:cNvSpPr/>
              <p:nvPr/>
            </p:nvSpPr>
            <p:spPr>
              <a:xfrm>
                <a:off x="4051485" y="2394213"/>
                <a:ext cx="781507" cy="781507"/>
              </a:xfrm>
              <a:prstGeom prst="ellipse">
                <a:avLst/>
              </a:prstGeom>
            </p:spPr>
            <p:style>
              <a:lnRef idx="1">
                <a:schemeClr val="accent5">
                  <a:hueOff val="-2252848"/>
                  <a:satOff val="-5806"/>
                  <a:lumOff val="-3922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4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Freeform: Shape 26" descr="It ">
                <a:extLst>
                  <a:ext uri="{FF2B5EF4-FFF2-40B4-BE49-F238E27FC236}">
                    <a16:creationId xmlns:a16="http://schemas.microsoft.com/office/drawing/2014/main" id="{1578F3F1-D0DF-88AD-BF74-B2B27E34CAD6}"/>
                  </a:ext>
                </a:extLst>
              </p:cNvPr>
              <p:cNvSpPr/>
              <p:nvPr/>
            </p:nvSpPr>
            <p:spPr>
              <a:xfrm>
                <a:off x="4528831" y="3418171"/>
                <a:ext cx="1999097" cy="625205"/>
              </a:xfrm>
              <a:custGeom>
                <a:avLst/>
                <a:gdLst>
                  <a:gd name="connsiteX0" fmla="*/ 0 w 2508757"/>
                  <a:gd name="connsiteY0" fmla="*/ 0 h 625205"/>
                  <a:gd name="connsiteX1" fmla="*/ 2508757 w 2508757"/>
                  <a:gd name="connsiteY1" fmla="*/ 0 h 625205"/>
                  <a:gd name="connsiteX2" fmla="*/ 2508757 w 2508757"/>
                  <a:gd name="connsiteY2" fmla="*/ 625205 h 625205"/>
                  <a:gd name="connsiteX3" fmla="*/ 0 w 2508757"/>
                  <a:gd name="connsiteY3" fmla="*/ 625205 h 625205"/>
                  <a:gd name="connsiteX4" fmla="*/ 0 w 2508757"/>
                  <a:gd name="connsiteY4" fmla="*/ 0 h 6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757" h="625205">
                    <a:moveTo>
                      <a:pt x="0" y="0"/>
                    </a:moveTo>
                    <a:lnTo>
                      <a:pt x="2508757" y="0"/>
                    </a:lnTo>
                    <a:lnTo>
                      <a:pt x="2508757" y="625205"/>
                    </a:lnTo>
                    <a:lnTo>
                      <a:pt x="0" y="62520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4505695"/>
                  <a:satOff val="-11613"/>
                  <a:lumOff val="-7843"/>
                  <a:alphaOff val="0"/>
                </a:schemeClr>
              </a:fillRef>
              <a:effectRef idx="1">
                <a:schemeClr val="accent5">
                  <a:hueOff val="-4505695"/>
                  <a:satOff val="-11613"/>
                  <a:lumOff val="-7843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96257" tIns="81280" rIns="81280" bIns="81280" numCol="1" spcCol="1270" anchor="ctr" anchorCtr="0">
                <a:noAutofit/>
              </a:bodyPr>
              <a:lstStyle/>
              <a:p>
                <a:pPr marL="0" lvl="0" indent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kern="1200" dirty="0">
                    <a:latin typeface="Century Gothic" panose="020B0502020202020204" pitchFamily="34" charset="0"/>
                  </a:rPr>
                  <a:t>It</a:t>
                </a:r>
              </a:p>
            </p:txBody>
          </p:sp>
          <p:sp>
            <p:nvSpPr>
              <p:cNvPr id="28" name="Oval 27" descr="I">
                <a:extLst>
                  <a:ext uri="{FF2B5EF4-FFF2-40B4-BE49-F238E27FC236}">
                    <a16:creationId xmlns:a16="http://schemas.microsoft.com/office/drawing/2014/main" id="{E1F6189B-CDE5-C78C-5016-CD4D6704A293}"/>
                  </a:ext>
                </a:extLst>
              </p:cNvPr>
              <p:cNvSpPr/>
              <p:nvPr/>
            </p:nvSpPr>
            <p:spPr>
              <a:xfrm>
                <a:off x="4051485" y="3324348"/>
                <a:ext cx="781507" cy="781507"/>
              </a:xfrm>
              <a:prstGeom prst="ellipse">
                <a:avLst/>
              </a:prstGeom>
            </p:spPr>
            <p:style>
              <a:lnRef idx="1">
                <a:schemeClr val="accent5">
                  <a:hueOff val="-4505695"/>
                  <a:satOff val="-11613"/>
                  <a:lumOff val="-7843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29" name="Freeform: Shape 28" descr="Once">
                <a:extLst>
                  <a:ext uri="{FF2B5EF4-FFF2-40B4-BE49-F238E27FC236}">
                    <a16:creationId xmlns:a16="http://schemas.microsoft.com/office/drawing/2014/main" id="{227FF9E9-5752-96EA-EAFC-901BCCB7179C}"/>
                  </a:ext>
                </a:extLst>
              </p:cNvPr>
              <p:cNvSpPr/>
              <p:nvPr/>
            </p:nvSpPr>
            <p:spPr>
              <a:xfrm>
                <a:off x="4528831" y="4356142"/>
                <a:ext cx="1999098" cy="625205"/>
              </a:xfrm>
              <a:custGeom>
                <a:avLst/>
                <a:gdLst>
                  <a:gd name="connsiteX0" fmla="*/ 0 w 2867201"/>
                  <a:gd name="connsiteY0" fmla="*/ 0 h 625205"/>
                  <a:gd name="connsiteX1" fmla="*/ 2867201 w 2867201"/>
                  <a:gd name="connsiteY1" fmla="*/ 0 h 625205"/>
                  <a:gd name="connsiteX2" fmla="*/ 2867201 w 2867201"/>
                  <a:gd name="connsiteY2" fmla="*/ 625205 h 625205"/>
                  <a:gd name="connsiteX3" fmla="*/ 0 w 2867201"/>
                  <a:gd name="connsiteY3" fmla="*/ 625205 h 625205"/>
                  <a:gd name="connsiteX4" fmla="*/ 0 w 2867201"/>
                  <a:gd name="connsiteY4" fmla="*/ 0 h 6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201" h="625205">
                    <a:moveTo>
                      <a:pt x="0" y="0"/>
                    </a:moveTo>
                    <a:lnTo>
                      <a:pt x="2867201" y="0"/>
                    </a:lnTo>
                    <a:lnTo>
                      <a:pt x="2867201" y="625205"/>
                    </a:lnTo>
                    <a:lnTo>
                      <a:pt x="0" y="62520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1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96257" tIns="81280" rIns="81280" bIns="81280" numCol="1" spcCol="1270" anchor="ctr" anchorCtr="0">
                <a:noAutofit/>
              </a:bodyPr>
              <a:lstStyle/>
              <a:p>
                <a:pPr marL="0" lvl="0" indent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kern="1200" dirty="0">
                    <a:latin typeface="Century Gothic" panose="020B0502020202020204" pitchFamily="34" charset="0"/>
                  </a:rPr>
                  <a:t>Once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21FFAA0-838E-DFC4-5B9A-8563FC5F666A}"/>
                  </a:ext>
                </a:extLst>
              </p:cNvPr>
              <p:cNvSpPr/>
              <p:nvPr/>
            </p:nvSpPr>
            <p:spPr>
              <a:xfrm>
                <a:off x="4051485" y="4277992"/>
                <a:ext cx="781507" cy="781507"/>
              </a:xfrm>
              <a:prstGeom prst="ellipse">
                <a:avLst/>
              </a:prstGeom>
            </p:spPr>
            <p:style>
              <a:lnRef idx="1">
                <a:schemeClr val="accent5">
                  <a:hueOff val="-6758543"/>
                  <a:satOff val="-17419"/>
                  <a:lumOff val="-11765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 dirty="0"/>
              </a:p>
            </p:txBody>
          </p:sp>
        </p:grpSp>
        <p:sp>
          <p:nvSpPr>
            <p:cNvPr id="31" name="Rectangle 30" descr="H">
              <a:extLst>
                <a:ext uri="{FF2B5EF4-FFF2-40B4-BE49-F238E27FC236}">
                  <a16:creationId xmlns:a16="http://schemas.microsoft.com/office/drawing/2014/main" id="{22F370AC-DAB6-D0BA-4605-539A851FCD7F}"/>
                </a:ext>
              </a:extLst>
            </p:cNvPr>
            <p:cNvSpPr/>
            <p:nvPr/>
          </p:nvSpPr>
          <p:spPr>
            <a:xfrm>
              <a:off x="5668225" y="1115756"/>
              <a:ext cx="590325" cy="9017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</a:t>
              </a:r>
            </a:p>
          </p:txBody>
        </p:sp>
        <p:sp>
          <p:nvSpPr>
            <p:cNvPr id="32" name="Rectangle 31" descr="O">
              <a:extLst>
                <a:ext uri="{FF2B5EF4-FFF2-40B4-BE49-F238E27FC236}">
                  <a16:creationId xmlns:a16="http://schemas.microsoft.com/office/drawing/2014/main" id="{592BBE24-4E88-6037-55EC-A191F08A642D}"/>
                </a:ext>
              </a:extLst>
            </p:cNvPr>
            <p:cNvSpPr/>
            <p:nvPr/>
          </p:nvSpPr>
          <p:spPr>
            <a:xfrm>
              <a:off x="5640645" y="167005"/>
              <a:ext cx="618234" cy="9017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0F16E0-D3F2-F59B-8A5A-AF7B0CE49A99}"/>
                </a:ext>
              </a:extLst>
            </p:cNvPr>
            <p:cNvSpPr/>
            <p:nvPr/>
          </p:nvSpPr>
          <p:spPr>
            <a:xfrm>
              <a:off x="5784836" y="2046487"/>
              <a:ext cx="329849" cy="9017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</p:txBody>
        </p:sp>
        <p:sp>
          <p:nvSpPr>
            <p:cNvPr id="34" name="Rectangle 33" descr="O">
              <a:extLst>
                <a:ext uri="{FF2B5EF4-FFF2-40B4-BE49-F238E27FC236}">
                  <a16:creationId xmlns:a16="http://schemas.microsoft.com/office/drawing/2014/main" id="{A4BB6DE0-4950-53B9-4FB1-22E27C39C53B}"/>
                </a:ext>
              </a:extLst>
            </p:cNvPr>
            <p:cNvSpPr/>
            <p:nvPr/>
          </p:nvSpPr>
          <p:spPr>
            <a:xfrm>
              <a:off x="5641913" y="2992295"/>
              <a:ext cx="618234" cy="9017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55B8C1-499C-E768-18F0-CF870F241BE1}"/>
              </a:ext>
            </a:extLst>
          </p:cNvPr>
          <p:cNvSpPr txBox="1"/>
          <p:nvPr/>
        </p:nvSpPr>
        <p:spPr>
          <a:xfrm>
            <a:off x="4785082" y="1558608"/>
            <a:ext cx="3650804" cy="70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entury Gothic" panose="020B0502020202020204" pitchFamily="34" charset="0"/>
              </a:rPr>
              <a:t>...Where possible. Or handle it as few times as possible.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2E14F3-07ED-D1BC-C0F0-DF7D29572870}"/>
              </a:ext>
            </a:extLst>
          </p:cNvPr>
          <p:cNvSpPr txBox="1"/>
          <p:nvPr/>
        </p:nvSpPr>
        <p:spPr>
          <a:xfrm>
            <a:off x="4572131" y="2328086"/>
            <a:ext cx="3650804" cy="414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spcAft>
                <a:spcPts val="800"/>
              </a:spcAft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Use the 4 T’s: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38" name="Diagram 37" descr="Tackle it​&#10;&#10;  If it’s quick, easy or straight forward ​&#10;&#10;Task it​&#10;&#10;  If it needs a bit more thought and attention​&#10;&#10;Toss it out​&#10;&#10;  If it’s unimportant​&#10;&#10;Transfer it​&#10;&#10;  Unsure, need clarification or help to deal with it​">
            <a:extLst>
              <a:ext uri="{FF2B5EF4-FFF2-40B4-BE49-F238E27FC236}">
                <a16:creationId xmlns:a16="http://schemas.microsoft.com/office/drawing/2014/main" id="{B5B7D71F-6E0F-8F1D-25BC-9CADEF256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112529"/>
              </p:ext>
            </p:extLst>
          </p:nvPr>
        </p:nvGraphicFramePr>
        <p:xfrm>
          <a:off x="4470012" y="2879183"/>
          <a:ext cx="4123791" cy="339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8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Graphic spid="3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CCB19-58CC-B086-F288-CFFD7F116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9B14-A39C-DE08-18B0-89EBD2AA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84" y="348148"/>
            <a:ext cx="6266262" cy="1330841"/>
          </a:xfrm>
        </p:spPr>
        <p:txBody>
          <a:bodyPr>
            <a:normAutofit/>
          </a:bodyPr>
          <a:lstStyle/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Calendar Management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7AA53FF1-B88C-B4BC-568A-0616F178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8897" y="234825"/>
            <a:ext cx="965735" cy="9657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8700-72C9-A7E4-9CB0-97ABC626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9" y="1750774"/>
            <a:ext cx="5846132" cy="4276579"/>
          </a:xfrm>
        </p:spPr>
        <p:txBody>
          <a:bodyPr vert="horz" lIns="91440" tIns="45720" rIns="91440" bIns="45720" rtlCol="0">
            <a:noAutofit/>
          </a:bodyPr>
          <a:lstStyle/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Email and organisation in one place</a:t>
            </a:r>
          </a:p>
          <a:p>
            <a:pPr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Sync your calendar and timetable 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Use the different views and layouts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Block your time out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Set recurring reminders 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Use the reminders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Mark as important 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Categorise with colours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Illustration of an online calendar&#10;&#10;">
            <a:extLst>
              <a:ext uri="{FF2B5EF4-FFF2-40B4-BE49-F238E27FC236}">
                <a16:creationId xmlns:a16="http://schemas.microsoft.com/office/drawing/2014/main" id="{6918D3A6-D164-E5D0-B033-F29D23D5F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424" r="2773" b="43964"/>
          <a:stretch/>
        </p:blipFill>
        <p:spPr>
          <a:xfrm>
            <a:off x="4857859" y="3889063"/>
            <a:ext cx="3966773" cy="228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74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8017"/>
            <a:ext cx="7201752" cy="102140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Resources to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9000"/>
            <a:ext cx="5283878" cy="38410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70C0"/>
                </a:solidFill>
                <a:latin typeface="Century Gothic"/>
                <a:cs typeface="Aharon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Reduce Digital Distractions </a:t>
            </a:r>
            <a:endParaRPr lang="en-GB" sz="2000" dirty="0">
              <a:solidFill>
                <a:srgbClr val="0070C0"/>
              </a:solidFill>
              <a:latin typeface="Century Gothic"/>
              <a:cs typeface="Aharoni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20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Digital support available at Hallam:</a:t>
            </a:r>
          </a:p>
          <a:p>
            <a:r>
              <a:rPr lang="en-GB" sz="2000" u="sng" dirty="0">
                <a:solidFill>
                  <a:srgbClr val="467886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  <a:hlinkClick r:id="rId4"/>
              </a:rPr>
              <a:t>Hallam Digital Skills</a:t>
            </a:r>
            <a:r>
              <a:rPr lang="en-GB" sz="20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</a:p>
          <a:p>
            <a:r>
              <a:rPr lang="en-GB" sz="2000" u="sng" dirty="0">
                <a:solidFill>
                  <a:srgbClr val="467886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  <a:hlinkClick r:id="rId5"/>
              </a:rPr>
              <a:t>Assistive Technology</a:t>
            </a:r>
            <a:r>
              <a:rPr lang="en-GB" sz="20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</a:p>
          <a:p>
            <a:r>
              <a:rPr lang="en-GB" sz="2000" u="sng" dirty="0">
                <a:solidFill>
                  <a:srgbClr val="467886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  <a:hlinkClick r:id="rId6"/>
              </a:rPr>
              <a:t>LinkedIn Learning</a:t>
            </a:r>
            <a:r>
              <a:rPr lang="en-GB" sz="20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</a:p>
          <a:p>
            <a:r>
              <a:rPr lang="en-GB" sz="2000" u="sng" dirty="0">
                <a:solidFill>
                  <a:srgbClr val="467886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  <a:hlinkClick r:id="rId7"/>
              </a:rPr>
              <a:t>IT Help</a:t>
            </a:r>
            <a:endParaRPr lang="en-GB" sz="2000" u="sng" dirty="0">
              <a:solidFill>
                <a:srgbClr val="467886"/>
              </a:solidFill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  <a:p>
            <a:r>
              <a:rPr lang="en-GB" sz="2000" u="sng" dirty="0">
                <a:solidFill>
                  <a:srgbClr val="467886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  <a:hlinkClick r:id="rId8"/>
              </a:rPr>
              <a:t>Skills Centre Digital Technologies</a:t>
            </a:r>
            <a:r>
              <a:rPr lang="en-GB" sz="2000" u="sng" dirty="0">
                <a:solidFill>
                  <a:srgbClr val="467886"/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endParaRPr lang="en-GB" sz="2000" u="sng" dirty="0">
              <a:solidFill>
                <a:srgbClr val="467886"/>
              </a:solidFill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  <a:p>
            <a:r>
              <a:rPr lang="en-GB" sz="2000" u="sng" dirty="0">
                <a:solidFill>
                  <a:srgbClr val="467886"/>
                </a:solidFill>
                <a:latin typeface="Century Gothic"/>
                <a:cs typeface="Times New Roman"/>
                <a:hlinkClick r:id="rId9"/>
              </a:rPr>
              <a:t>Digital Bootcamp</a:t>
            </a:r>
            <a:endParaRPr lang="en-GB" sz="2000" u="sng" dirty="0">
              <a:solidFill>
                <a:srgbClr val="467886"/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007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69" y="482507"/>
            <a:ext cx="3719225" cy="1109719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Activity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Graphic 6" descr="Chat / speech bubbles">
            <a:extLst>
              <a:ext uri="{FF2B5EF4-FFF2-40B4-BE49-F238E27FC236}">
                <a16:creationId xmlns:a16="http://schemas.microsoft.com/office/drawing/2014/main" id="{27EC2D04-D38F-8ADF-5E76-7A54BCA0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804" y="185351"/>
            <a:ext cx="1190031" cy="1190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86B91-A33E-8FBD-53CB-3C5EC5A1A2A0}"/>
              </a:ext>
            </a:extLst>
          </p:cNvPr>
          <p:cNvSpPr txBox="1"/>
          <p:nvPr/>
        </p:nvSpPr>
        <p:spPr>
          <a:xfrm>
            <a:off x="357215" y="2177541"/>
            <a:ext cx="52791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i="1" dirty="0">
                <a:latin typeface="Century Gothic"/>
              </a:rPr>
              <a:t>If you have brought a device with you... </a:t>
            </a:r>
          </a:p>
          <a:p>
            <a:pPr algn="ctr" fontAlgn="base"/>
            <a:r>
              <a:rPr lang="en-GB" sz="2000" b="1" dirty="0">
                <a:latin typeface="Century Gothic"/>
              </a:rPr>
              <a:t>Apply some of the organisation techniques or try a strategy</a:t>
            </a:r>
            <a:endParaRPr lang="en-GB" sz="2000" b="1" i="0" dirty="0">
              <a:effectLst/>
              <a:latin typeface="Century Gothic"/>
            </a:endParaRPr>
          </a:p>
          <a:p>
            <a:pPr marL="0" indent="0" algn="ctr" rtl="0" fontAlgn="base">
              <a:buNone/>
            </a:pPr>
            <a:r>
              <a:rPr lang="en-GB" sz="1600" dirty="0">
                <a:latin typeface="Century Gothic"/>
              </a:rPr>
              <a:t>What will help you to manage your inbox or calendar more easily? Don’t try to do everything at once, change one thing at a time. </a:t>
            </a:r>
          </a:p>
          <a:p>
            <a:pPr algn="ctr" fontAlgn="base"/>
            <a:endParaRPr lang="en-GB" sz="1100" dirty="0">
              <a:latin typeface="Century Gothic"/>
            </a:endParaRPr>
          </a:p>
          <a:p>
            <a:pPr algn="ctr" fontAlgn="base"/>
            <a:r>
              <a:rPr lang="en-GB" sz="2000" b="1" i="1" dirty="0">
                <a:latin typeface="Century Gothic"/>
              </a:rPr>
              <a:t>or</a:t>
            </a:r>
          </a:p>
          <a:p>
            <a:pPr marL="0" indent="0" algn="ctr" rtl="0" fontAlgn="base">
              <a:buNone/>
            </a:pPr>
            <a:endParaRPr lang="en-GB" sz="1100" i="0" dirty="0">
              <a:effectLst/>
              <a:latin typeface="Century Gothic"/>
            </a:endParaRPr>
          </a:p>
          <a:p>
            <a:pPr marL="0" indent="0" algn="ctr" rtl="0" fontAlgn="base">
              <a:buNone/>
            </a:pPr>
            <a:r>
              <a:rPr lang="en-GB" sz="1600" i="1" dirty="0">
                <a:latin typeface="Century Gothic"/>
              </a:rPr>
              <a:t>If you haven’t got a device with you... </a:t>
            </a:r>
          </a:p>
          <a:p>
            <a:pPr algn="ctr" fontAlgn="base"/>
            <a:r>
              <a:rPr lang="en-GB" sz="2000" b="1" i="0" dirty="0">
                <a:effectLst/>
                <a:latin typeface="Century Gothic"/>
              </a:rPr>
              <a:t>Create an Email or </a:t>
            </a:r>
            <a:r>
              <a:rPr lang="en-GB" sz="2000" b="1" dirty="0">
                <a:latin typeface="Century Gothic"/>
              </a:rPr>
              <a:t>Calendar Management </a:t>
            </a:r>
            <a:r>
              <a:rPr lang="en-GB" sz="2000" b="1" i="0" dirty="0">
                <a:effectLst/>
                <a:latin typeface="Century Gothic"/>
              </a:rPr>
              <a:t>Plan</a:t>
            </a:r>
          </a:p>
          <a:p>
            <a:pPr algn="ctr" fontAlgn="base"/>
            <a:r>
              <a:rPr lang="en-GB" sz="1600" dirty="0">
                <a:latin typeface="Century Gothic"/>
              </a:rPr>
              <a:t>Remember – think about </a:t>
            </a:r>
            <a:r>
              <a:rPr lang="en-GB" sz="1600" dirty="0">
                <a:latin typeface="Century Gothic" panose="020B0502020202020204" pitchFamily="34" charset="0"/>
              </a:rPr>
              <a:t>how often, w</a:t>
            </a:r>
            <a:r>
              <a:rPr lang="en-GB" sz="1600" i="0" dirty="0">
                <a:effectLst/>
                <a:latin typeface="Century Gothic" panose="020B0502020202020204" pitchFamily="34" charset="0"/>
              </a:rPr>
              <a:t>hen, where, how long you want to spend on this, barriers and how you will overcome them.</a:t>
            </a:r>
          </a:p>
        </p:txBody>
      </p:sp>
      <p:pic>
        <p:nvPicPr>
          <p:cNvPr id="4" name="Picture 3" descr="Illustration of a desk with notes and laptop">
            <a:extLst>
              <a:ext uri="{FF2B5EF4-FFF2-40B4-BE49-F238E27FC236}">
                <a16:creationId xmlns:a16="http://schemas.microsoft.com/office/drawing/2014/main" id="{C7D30D48-DD5B-4956-9EF7-A7093248D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11517"/>
          <a:stretch/>
        </p:blipFill>
        <p:spPr>
          <a:xfrm>
            <a:off x="5821229" y="2580533"/>
            <a:ext cx="3003403" cy="275707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789EF3-A984-2F4E-BCAF-3292D25E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41" y="651751"/>
            <a:ext cx="488573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>
                <a:latin typeface="Aharoni"/>
                <a:ea typeface="Calibri Light"/>
                <a:cs typeface="Aharoni"/>
              </a:rPr>
              <a:t>Discussion and </a:t>
            </a:r>
            <a:br>
              <a:rPr lang="en-GB" dirty="0">
                <a:latin typeface="Aharoni" panose="02010803020104030203" pitchFamily="2" charset="-79"/>
                <a:ea typeface="Calibri Light"/>
                <a:cs typeface="Aharoni" panose="02010803020104030203" pitchFamily="2" charset="-79"/>
              </a:rPr>
            </a:br>
            <a:r>
              <a:rPr lang="en-GB" dirty="0">
                <a:latin typeface="Aharoni"/>
                <a:ea typeface="Calibri Light"/>
                <a:cs typeface="Aharoni"/>
              </a:rPr>
              <a:t>Self-reflection</a:t>
            </a:r>
            <a:endParaRPr lang="en-GB" dirty="0">
              <a:latin typeface="Aharoni" panose="02010803020104030203" pitchFamily="2" charset="-79"/>
              <a:ea typeface="Calibri Light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1465F320-7876-E327-9BC5-3F81687A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574" y="262380"/>
            <a:ext cx="1375530" cy="1335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41" y="2565070"/>
            <a:ext cx="7807809" cy="3576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What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has been useful for you today? </a:t>
            </a:r>
          </a:p>
          <a:p>
            <a:pPr marL="0" indent="0" algn="l" rtl="0" fontAlgn="base">
              <a:buNone/>
            </a:pP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What will you take away? </a:t>
            </a:r>
          </a:p>
          <a:p>
            <a:pPr marL="0" indent="0" algn="l" rtl="0" fontAlgn="base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One thing I will try this week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- w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rite it down</a:t>
            </a:r>
          </a:p>
          <a:p>
            <a:pPr marL="0" indent="0" algn="l" rtl="0" fontAlgn="base">
              <a:buNone/>
            </a:pP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Does anyone want to share what their one thing is? </a:t>
            </a:r>
          </a:p>
          <a:p>
            <a:pPr marL="0" indent="0" algn="l" rtl="0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37" y="710183"/>
            <a:ext cx="4685109" cy="8581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(online)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11922"/>
            <a:ext cx="3937486" cy="4451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entury Gothic"/>
                <a:ea typeface="Calibri"/>
                <a:cs typeface="Calibri"/>
              </a:rPr>
              <a:t>What number are you now on today's topic? </a:t>
            </a:r>
            <a:endParaRPr lang="en-GB" sz="1800" b="1" kern="100" dirty="0">
              <a:latin typeface="Century Gothic"/>
              <a:ea typeface="Calibri"/>
              <a:cs typeface="Times New Roman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1 = very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2 = somewhat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3 = neutral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4 = somewhat 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5 = very confident </a:t>
            </a:r>
            <a:endParaRPr lang="en-US" sz="2000" kern="100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074CF-D8E2-88BF-1873-3135D1902658}"/>
              </a:ext>
            </a:extLst>
          </p:cNvPr>
          <p:cNvSpPr txBox="1"/>
          <p:nvPr/>
        </p:nvSpPr>
        <p:spPr>
          <a:xfrm>
            <a:off x="5032075" y="4435415"/>
            <a:ext cx="310551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entury Gothic"/>
                <a:cs typeface="Segoe UI"/>
              </a:rPr>
              <a:t>What would you tell others about the session?</a:t>
            </a:r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F5FE-D5A2-C802-7172-B12B3DC00237}"/>
              </a:ext>
            </a:extLst>
          </p:cNvPr>
          <p:cNvSpPr txBox="1"/>
          <p:nvPr/>
        </p:nvSpPr>
        <p:spPr>
          <a:xfrm>
            <a:off x="5032076" y="2782018"/>
            <a:ext cx="3076755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entury Gothic"/>
                <a:cs typeface="Segoe UI"/>
              </a:rPr>
              <a:t>What have you gained / learned from the session?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9617"/>
            <a:ext cx="4685109" cy="858193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haroni"/>
                <a:cs typeface="Aharoni"/>
              </a:rPr>
              <a:t>Self-evaluation and Feedback (in person)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99468"/>
            <a:ext cx="4685109" cy="2165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Please take a few 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18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2 of your self-evaluation</a:t>
            </a:r>
            <a:endParaRPr lang="en-GB" sz="1800"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It asks you to rate your confidence levels in the skills now we are at the end of the session. </a:t>
            </a:r>
          </a:p>
        </p:txBody>
      </p:sp>
      <p:pic>
        <p:nvPicPr>
          <p:cNvPr id="6" name="Picture 5" descr="Checklist and pencil illustration ">
            <a:extLst>
              <a:ext uri="{FF2B5EF4-FFF2-40B4-BE49-F238E27FC236}">
                <a16:creationId xmlns:a16="http://schemas.microsoft.com/office/drawing/2014/main" id="{2B34BF65-1D5E-00A1-6A24-92800A15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27" y="491255"/>
            <a:ext cx="3103091" cy="39314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E902A4-EAED-E826-5F5B-BBE99B3E8CD8}"/>
              </a:ext>
            </a:extLst>
          </p:cNvPr>
          <p:cNvSpPr txBox="1">
            <a:spLocks/>
          </p:cNvSpPr>
          <p:nvPr/>
        </p:nvSpPr>
        <p:spPr>
          <a:xfrm>
            <a:off x="628649" y="4661568"/>
            <a:ext cx="8107579" cy="183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entury Gothic"/>
              </a:rPr>
              <a:t>We want to make sure that these sessions are useful to you and others. Please share some feedback to help us to do that.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This should only take a few minutes and can be completed anonymously. </a:t>
            </a:r>
            <a:endParaRPr lang="en-GB" sz="1800" b="1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C28D2-0C42-5B78-37C9-1E5B9A17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36-D33F-4D88-C886-57719079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43" y="810487"/>
            <a:ext cx="2797115" cy="156966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Aharoni"/>
                <a:cs typeface="Aharoni"/>
              </a:rPr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F293-6494-AB11-3F62-834D204F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58" y="2380147"/>
            <a:ext cx="4362864" cy="4121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We will share tips, strategies and </a:t>
            </a: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</a:rPr>
              <a:t>resources to help with email and calendar management.</a:t>
            </a:r>
            <a:endParaRPr lang="en-GB" sz="1600">
              <a:solidFill>
                <a:schemeClr val="bg2">
                  <a:lumMod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You can connect with others with shared experiences to learn from each other.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Please communicate in ways you are comfortable with.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entury Gothic"/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Online: we will stay in the meeting until 3.15pm for any questions. The session will then end. We will share sources of support in the chat. 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alibri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In person: Come and go and move around if needed.</a:t>
            </a:r>
            <a:endParaRPr lang="en-GB" sz="16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ABF47-1404-5B51-332A-92581E04B928}"/>
              </a:ext>
            </a:extLst>
          </p:cNvPr>
          <p:cNvSpPr txBox="1"/>
          <p:nvPr/>
        </p:nvSpPr>
        <p:spPr>
          <a:xfrm>
            <a:off x="5573744" y="1230349"/>
            <a:ext cx="24872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Aharoni"/>
                <a:cs typeface="Aharoni"/>
              </a:rPr>
              <a:t>Ground Rules 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D0030-DB4F-858A-5D70-8DFCEFCC654D}"/>
              </a:ext>
            </a:extLst>
          </p:cNvPr>
          <p:cNvSpPr txBox="1"/>
          <p:nvPr/>
        </p:nvSpPr>
        <p:spPr>
          <a:xfrm>
            <a:off x="5384512" y="2800009"/>
            <a:ext cx="314126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(Online only!) Please have your microphone off unless speaking. </a:t>
            </a:r>
            <a:r>
              <a:rPr lang="en-US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US" sz="1600" dirty="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During activity or discussions, join in if you feel able and feel free </a:t>
            </a:r>
            <a:r>
              <a:rPr lang="en-GB" sz="160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to ask</a:t>
            </a: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questions. </a:t>
            </a:r>
            <a:r>
              <a:rPr lang="en-GB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GB" sz="1600" dirty="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Respect the opinions, privacy and information shared by others </a:t>
            </a:r>
            <a:r>
              <a:rPr lang="en-GB" sz="160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in the</a:t>
            </a: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group. </a:t>
            </a:r>
            <a:r>
              <a:rPr lang="en-GB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algn="ctr"/>
            <a:endParaRPr lang="en-GB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9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(online)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81" y="2005791"/>
            <a:ext cx="7484364" cy="3649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dirty="0">
                <a:latin typeface="Century Gothic"/>
                <a:ea typeface="Calibri"/>
                <a:cs typeface="Calibri"/>
              </a:rPr>
              <a:t>What number are you right now on today's topic? </a:t>
            </a:r>
            <a:endParaRPr lang="en-US" sz="2000" dirty="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1 = very unconfident</a:t>
            </a:r>
            <a:endParaRPr lang="en-US" sz="200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2 = somewhat unconfident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3 = neutral</a:t>
            </a:r>
            <a:endParaRPr lang="en-GB" sz="2000" dirty="0">
              <a:solidFill>
                <a:srgbClr val="242424"/>
              </a:solidFill>
              <a:effectLst/>
              <a:latin typeface="Century Gothic"/>
              <a:ea typeface="Aptos" panose="020B0004020202020204" pitchFamily="34" charset="0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cs typeface="Segoe UI"/>
              </a:rPr>
              <a:t>4 = somewhat 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Calibri"/>
                <a:cs typeface="Segoe UI"/>
              </a:rPr>
              <a:t>5 = very confident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(in person)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1" y="2005791"/>
            <a:ext cx="4685109" cy="4023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Please take a few 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1 of a short self-evaluation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asks you to rate your confidence levels in the skills we will cover today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also ask you to fill part 2 in at the end to see if you have gained confidence in your skills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2000" b="1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A668EEB7-FAD0-4D69-9692-883F72E03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t="5624" r="16460" b="7371"/>
          <a:stretch/>
        </p:blipFill>
        <p:spPr>
          <a:xfrm>
            <a:off x="5500314" y="2024452"/>
            <a:ext cx="3015036" cy="3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  <a:endParaRPr lang="en-GB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29AC89F4-6DEA-73DF-E393-8F2E3034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528" y="168253"/>
            <a:ext cx="1052193" cy="1052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19" y="1896893"/>
            <a:ext cx="7087962" cy="3676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What made you come here today? </a:t>
            </a:r>
            <a:endParaRPr lang="en-GB" sz="24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GB" sz="24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What do you find most difficult about managing </a:t>
            </a:r>
            <a:r>
              <a:rPr lang="en-GB" sz="2400" kern="10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your inbox? </a:t>
            </a:r>
            <a:endParaRPr lang="en-GB" sz="2400" kern="100" dirty="0"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has helped you with these difficulties in the past? </a:t>
            </a:r>
            <a:endParaRPr lang="en-GB" sz="24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you think of anything to share? </a:t>
            </a:r>
          </a:p>
        </p:txBody>
      </p:sp>
    </p:spTree>
    <p:extLst>
      <p:ext uri="{BB962C8B-B14F-4D97-AF65-F5344CB8AC3E}">
        <p14:creationId xmlns:p14="http://schemas.microsoft.com/office/powerpoint/2010/main" val="2503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65" y="508791"/>
            <a:ext cx="6238664" cy="1330841"/>
          </a:xfrm>
        </p:spPr>
        <p:txBody>
          <a:bodyPr>
            <a:norm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Managing Your Emails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FEC234AB-B40B-26EA-7FD9-7235EDEE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889" y="234825"/>
            <a:ext cx="778743" cy="778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65" y="2049691"/>
            <a:ext cx="7461471" cy="404314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rtl="0" fontAlgn="base">
              <a:buNone/>
            </a:pPr>
            <a:r>
              <a:rPr lang="en-GB" sz="2400" b="1" i="0" dirty="0">
                <a:effectLst/>
                <a:latin typeface="Century Gothic" panose="020B0502020202020204" pitchFamily="34" charset="0"/>
              </a:rPr>
              <a:t>Checking emails: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fontAlgn="base"/>
            <a:r>
              <a:rPr lang="en-GB" sz="2400" dirty="0">
                <a:latin typeface="Century Gothic" panose="020B0502020202020204" pitchFamily="34" charset="0"/>
              </a:rPr>
              <a:t>How often? </a:t>
            </a:r>
          </a:p>
          <a:p>
            <a:pPr fontAlgn="base"/>
            <a:r>
              <a:rPr lang="en-GB" sz="2400" i="0" dirty="0">
                <a:effectLst/>
                <a:latin typeface="Century Gothic" panose="020B0502020202020204" pitchFamily="34" charset="0"/>
              </a:rPr>
              <a:t>When? </a:t>
            </a:r>
          </a:p>
          <a:p>
            <a:pPr fontAlgn="base"/>
            <a:r>
              <a:rPr lang="en-GB" sz="2400" i="0" dirty="0">
                <a:effectLst/>
                <a:latin typeface="Century Gothic" panose="020B0502020202020204" pitchFamily="34" charset="0"/>
              </a:rPr>
              <a:t>Where?</a:t>
            </a:r>
          </a:p>
          <a:p>
            <a:pPr fontAlgn="base"/>
            <a:r>
              <a:rPr lang="en-GB" sz="2400" i="0" dirty="0">
                <a:effectLst/>
                <a:latin typeface="Century Gothic" panose="020B0502020202020204" pitchFamily="34" charset="0"/>
              </a:rPr>
              <a:t>How long do you spend on this?</a:t>
            </a:r>
          </a:p>
          <a:p>
            <a:pPr marL="0" indent="0" rtl="0" fontAlgn="base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You need to check your student email regularly</a:t>
            </a:r>
          </a:p>
          <a:p>
            <a:pPr marL="0" indent="0" fontAlgn="base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GB" sz="2400" dirty="0">
                <a:latin typeface="Century Gothic" panose="020B0502020202020204" pitchFamily="34" charset="0"/>
              </a:rPr>
              <a:t>What stops you?</a:t>
            </a:r>
          </a:p>
        </p:txBody>
      </p:sp>
      <p:pic>
        <p:nvPicPr>
          <p:cNvPr id="25" name="Picture 24" descr="A yellow post-it note with a blue magnet on it and the words 'check e-mail'">
            <a:extLst>
              <a:ext uri="{FF2B5EF4-FFF2-40B4-BE49-F238E27FC236}">
                <a16:creationId xmlns:a16="http://schemas.microsoft.com/office/drawing/2014/main" id="{92B1271D-D87B-1894-DB17-03368DC7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38" y="1042476"/>
            <a:ext cx="3762140" cy="37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97407-ECFC-E23D-1015-DDE87324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C01E-19A4-FB48-5C5B-FCACBA62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6" y="192619"/>
            <a:ext cx="6784584" cy="979236"/>
          </a:xfrm>
        </p:spPr>
        <p:txBody>
          <a:bodyPr>
            <a:norm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Build it into your routine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93DE318E-799E-5130-1C71-D1395619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889" y="234825"/>
            <a:ext cx="778743" cy="778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CFFD-FF92-3DE3-4459-84DEEBC3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8" y="1130136"/>
            <a:ext cx="8613515" cy="142065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base">
              <a:buNone/>
            </a:pPr>
            <a:r>
              <a:rPr lang="en-GB" sz="1800" b="1" kern="100" dirty="0">
                <a:latin typeface="Century Gothic"/>
                <a:cs typeface="Times New Roman"/>
              </a:rPr>
              <a:t>Build ‘Tiny Habits’: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Set your goal – When? Where? How often? How long for?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Make a plan to help you stick to it.  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GB" sz="1800" dirty="0">
                <a:latin typeface="Century Gothic" panose="020B0502020202020204" pitchFamily="34" charset="0"/>
              </a:rPr>
              <a:t>Use cues - alarms / reminders / calendar or diary / peer check ins / rewards. </a:t>
            </a:r>
          </a:p>
        </p:txBody>
      </p:sp>
      <p:sp>
        <p:nvSpPr>
          <p:cNvPr id="7" name="Content Placeholder 2" descr="The letters  A, B and C ">
            <a:extLst>
              <a:ext uri="{FF2B5EF4-FFF2-40B4-BE49-F238E27FC236}">
                <a16:creationId xmlns:a16="http://schemas.microsoft.com/office/drawing/2014/main" id="{D5609203-7045-CDB2-6BFF-9F7275BDA3AC}"/>
              </a:ext>
            </a:extLst>
          </p:cNvPr>
          <p:cNvSpPr txBox="1">
            <a:spLocks/>
          </p:cNvSpPr>
          <p:nvPr/>
        </p:nvSpPr>
        <p:spPr>
          <a:xfrm>
            <a:off x="551591" y="2438092"/>
            <a:ext cx="738874" cy="21217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44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Aptos" panose="020B0004020202020204" pitchFamily="34" charset="0"/>
                <a:cs typeface="Times New Roman"/>
              </a:rPr>
              <a:t>ABC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12692-7186-4339-F8C4-811A73519A1F}"/>
              </a:ext>
            </a:extLst>
          </p:cNvPr>
          <p:cNvSpPr txBox="1">
            <a:spLocks/>
          </p:cNvSpPr>
          <p:nvPr/>
        </p:nvSpPr>
        <p:spPr>
          <a:xfrm>
            <a:off x="1505305" y="2655242"/>
            <a:ext cx="6656496" cy="445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1800" b="1" kern="100" dirty="0">
                <a:latin typeface="Century Gothic"/>
                <a:ea typeface="Aptos" panose="020B0004020202020204" pitchFamily="34" charset="0"/>
                <a:cs typeface="Times New Roman"/>
              </a:rPr>
              <a:t>Anchor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 the new habit in an existing routine.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642782-125C-5958-6460-42A1C61E6D57}"/>
              </a:ext>
            </a:extLst>
          </p:cNvPr>
          <p:cNvSpPr txBox="1">
            <a:spLocks/>
          </p:cNvSpPr>
          <p:nvPr/>
        </p:nvSpPr>
        <p:spPr>
          <a:xfrm>
            <a:off x="1505305" y="3302541"/>
            <a:ext cx="7067981" cy="469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1800" b="1" kern="100" dirty="0">
                <a:latin typeface="Century Gothic"/>
                <a:ea typeface="Aptos" panose="020B0004020202020204" pitchFamily="34" charset="0"/>
                <a:cs typeface="Times New Roman"/>
              </a:rPr>
              <a:t>Behaviour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 – make the new habit as tiny and easy as possible.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04006E-D668-3F0E-A4F4-59FD34BE6160}"/>
              </a:ext>
            </a:extLst>
          </p:cNvPr>
          <p:cNvSpPr txBox="1">
            <a:spLocks/>
          </p:cNvSpPr>
          <p:nvPr/>
        </p:nvSpPr>
        <p:spPr>
          <a:xfrm>
            <a:off x="1505305" y="3977498"/>
            <a:ext cx="7205403" cy="815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1800" b="1" kern="100" dirty="0">
                <a:latin typeface="Century Gothic"/>
                <a:ea typeface="Aptos" panose="020B0004020202020204" pitchFamily="34" charset="0"/>
                <a:cs typeface="Times New Roman"/>
              </a:rPr>
              <a:t>Celebrate 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– a positive emotion will help wire it into your brain. </a:t>
            </a:r>
            <a:endParaRPr lang="en-GB" sz="1800" b="1" kern="100" dirty="0"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548474-0B3D-7F96-04AA-E4E9125F09C5}"/>
              </a:ext>
            </a:extLst>
          </p:cNvPr>
          <p:cNvSpPr txBox="1">
            <a:spLocks/>
          </p:cNvSpPr>
          <p:nvPr/>
        </p:nvSpPr>
        <p:spPr>
          <a:xfrm>
            <a:off x="369544" y="4792568"/>
            <a:ext cx="5840194" cy="1782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800" b="1" kern="100" dirty="0">
                <a:latin typeface="Century Gothic"/>
                <a:ea typeface="Aptos" panose="020B0004020202020204" pitchFamily="34" charset="0"/>
                <a:cs typeface="Times New Roman"/>
              </a:rPr>
              <a:t>Seinfeld Strategy: 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Don’t break the chain.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Mark every day that you stick to your plan on a calendar, even if it's not at the time you intended.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If you ‘break the chain’ make extra effort to make sure you don’t miss 2 days in a row.</a:t>
            </a:r>
          </a:p>
        </p:txBody>
      </p:sp>
      <p:grpSp>
        <p:nvGrpSpPr>
          <p:cNvPr id="24" name="Group 23" descr="Illustration of a calendar, with January 2025, the days Sun to Sat, and lots of dates crossed out below. ">
            <a:extLst>
              <a:ext uri="{FF2B5EF4-FFF2-40B4-BE49-F238E27FC236}">
                <a16:creationId xmlns:a16="http://schemas.microsoft.com/office/drawing/2014/main" id="{F80BBD94-24CC-2A6C-ADE4-29F4426ECBA9}"/>
              </a:ext>
            </a:extLst>
          </p:cNvPr>
          <p:cNvGrpSpPr/>
          <p:nvPr/>
        </p:nvGrpSpPr>
        <p:grpSpPr>
          <a:xfrm>
            <a:off x="6413019" y="4621906"/>
            <a:ext cx="2390347" cy="2105586"/>
            <a:chOff x="4572000" y="1816492"/>
            <a:chExt cx="4144760" cy="4144760"/>
          </a:xfrm>
        </p:grpSpPr>
        <p:pic>
          <p:nvPicPr>
            <p:cNvPr id="9" name="Picture 8" descr="A calendar with numbers and a black background&#10;">
              <a:extLst>
                <a:ext uri="{FF2B5EF4-FFF2-40B4-BE49-F238E27FC236}">
                  <a16:creationId xmlns:a16="http://schemas.microsoft.com/office/drawing/2014/main" id="{3712688B-3391-2206-F165-1E7EEF3F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816492"/>
              <a:ext cx="4144760" cy="4144760"/>
            </a:xfrm>
            <a:prstGeom prst="rect">
              <a:avLst/>
            </a:prstGeom>
          </p:spPr>
        </p:pic>
        <p:pic>
          <p:nvPicPr>
            <p:cNvPr id="11" name="Picture 10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5EDBBF37-ED99-902A-BD94-65895772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011" y="3689451"/>
              <a:ext cx="377754" cy="377754"/>
            </a:xfrm>
            <a:prstGeom prst="rect">
              <a:avLst/>
            </a:prstGeom>
          </p:spPr>
        </p:pic>
        <p:pic>
          <p:nvPicPr>
            <p:cNvPr id="13" name="Picture 12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2A64F035-ECD9-B9AA-EBE9-D739C829E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525" y="3699995"/>
              <a:ext cx="377754" cy="377754"/>
            </a:xfrm>
            <a:prstGeom prst="rect">
              <a:avLst/>
            </a:prstGeom>
          </p:spPr>
        </p:pic>
        <p:pic>
          <p:nvPicPr>
            <p:cNvPr id="15" name="Picture 14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9304664F-9018-DDFA-5DA6-15EF7D80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441" y="3690064"/>
              <a:ext cx="377754" cy="377754"/>
            </a:xfrm>
            <a:prstGeom prst="rect">
              <a:avLst/>
            </a:prstGeom>
          </p:spPr>
        </p:pic>
        <p:pic>
          <p:nvPicPr>
            <p:cNvPr id="16" name="Picture 15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A9286860-8B46-A44D-A5F4-C8E4DEBB4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095" y="3699995"/>
              <a:ext cx="377754" cy="377754"/>
            </a:xfrm>
            <a:prstGeom prst="rect">
              <a:avLst/>
            </a:prstGeom>
          </p:spPr>
        </p:pic>
        <p:pic>
          <p:nvPicPr>
            <p:cNvPr id="17" name="Picture 16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130A6DFF-88DD-8112-B32B-26C2637A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22" y="4010831"/>
              <a:ext cx="377754" cy="377754"/>
            </a:xfrm>
            <a:prstGeom prst="rect">
              <a:avLst/>
            </a:prstGeom>
          </p:spPr>
        </p:pic>
        <p:pic>
          <p:nvPicPr>
            <p:cNvPr id="18" name="Picture 17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A7D776F2-62BE-4BB7-17E9-75EE48D8B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736" y="4021375"/>
              <a:ext cx="377754" cy="377754"/>
            </a:xfrm>
            <a:prstGeom prst="rect">
              <a:avLst/>
            </a:prstGeom>
          </p:spPr>
        </p:pic>
        <p:pic>
          <p:nvPicPr>
            <p:cNvPr id="19" name="Picture 18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018B8549-C06C-C88F-CC97-C72611CD2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652" y="4011444"/>
              <a:ext cx="377754" cy="377754"/>
            </a:xfrm>
            <a:prstGeom prst="rect">
              <a:avLst/>
            </a:prstGeom>
          </p:spPr>
        </p:pic>
        <p:pic>
          <p:nvPicPr>
            <p:cNvPr id="20" name="Picture 19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7B8D6842-2B7B-08C0-C381-78F57340F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306" y="4021375"/>
              <a:ext cx="377754" cy="377754"/>
            </a:xfrm>
            <a:prstGeom prst="rect">
              <a:avLst/>
            </a:prstGeom>
          </p:spPr>
        </p:pic>
        <p:pic>
          <p:nvPicPr>
            <p:cNvPr id="21" name="Picture 20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24B8CB70-8777-67AC-DF9E-79ACA294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805" y="4010831"/>
              <a:ext cx="377754" cy="377754"/>
            </a:xfrm>
            <a:prstGeom prst="rect">
              <a:avLst/>
            </a:prstGeom>
          </p:spPr>
        </p:pic>
        <p:pic>
          <p:nvPicPr>
            <p:cNvPr id="22" name="Picture 21" descr="A red circle with black background&#10;&#10;AI-generated content may be incorrect.">
              <a:extLst>
                <a:ext uri="{FF2B5EF4-FFF2-40B4-BE49-F238E27FC236}">
                  <a16:creationId xmlns:a16="http://schemas.microsoft.com/office/drawing/2014/main" id="{F8DBEB0D-127C-87AB-4223-0FAAC9481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86" y="4008713"/>
              <a:ext cx="376881" cy="376881"/>
            </a:xfrm>
            <a:prstGeom prst="rect">
              <a:avLst/>
            </a:prstGeom>
          </p:spPr>
        </p:pic>
        <p:pic>
          <p:nvPicPr>
            <p:cNvPr id="23" name="Picture 22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7FE96003-B7E2-34C1-945C-F9E9B1A8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383" y="4021375"/>
              <a:ext cx="377754" cy="377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3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7FA7-E144-1259-5D60-7C6AB1B19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F792-0794-E4E1-3F74-BAC8B403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84" y="348148"/>
            <a:ext cx="5636067" cy="1330841"/>
          </a:xfrm>
        </p:spPr>
        <p:txBody>
          <a:bodyPr>
            <a:norm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Inbox Organisation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764BD6A9-DE98-EF2E-9B45-F2840FAD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889" y="234825"/>
            <a:ext cx="778743" cy="778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73B5-BB83-F68F-1C30-30D8C788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84" y="1678989"/>
            <a:ext cx="8158232" cy="46847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rtl="0" fontAlgn="base">
              <a:spcAft>
                <a:spcPts val="600"/>
              </a:spcAft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Does anyone have any ways that they organise their inbox already that they could share?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endParaRPr lang="en-GB" sz="2000" dirty="0">
              <a:latin typeface="Century Gothic" panose="020B0502020202020204" pitchFamily="34" charset="0"/>
            </a:endParaRP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C</a:t>
            </a:r>
            <a:r>
              <a:rPr lang="en-GB" sz="2000" b="0" i="0" dirty="0">
                <a:effectLst/>
                <a:latin typeface="Century Gothic" panose="020B0502020202020204" pitchFamily="34" charset="0"/>
              </a:rPr>
              <a:t>reate folders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000" b="0" i="0" dirty="0">
                <a:effectLst/>
                <a:latin typeface="Century Gothic" panose="020B0502020202020204" pitchFamily="34" charset="0"/>
              </a:rPr>
              <a:t>Use flags and tasks</a:t>
            </a: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Categorise with colours</a:t>
            </a:r>
          </a:p>
          <a:p>
            <a:pPr fontAlgn="base">
              <a:spcAft>
                <a:spcPts val="6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Mark read / unread</a:t>
            </a:r>
          </a:p>
          <a:p>
            <a:pPr fontAlgn="base">
              <a:spcAft>
                <a:spcPts val="6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Search and filter</a:t>
            </a:r>
            <a:endParaRPr lang="en-GB" sz="1600" dirty="0">
              <a:latin typeface="Century Gothic" panose="020B0502020202020204" pitchFamily="34" charset="0"/>
            </a:endParaRPr>
          </a:p>
          <a:p>
            <a:pPr rtl="0" fontAlgn="base">
              <a:spcAft>
                <a:spcPts val="600"/>
              </a:spcAft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</a:rPr>
              <a:t>Set rules </a:t>
            </a:r>
            <a:endParaRPr lang="en-GB" sz="20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4" descr="Illustration of a laptop">
            <a:extLst>
              <a:ext uri="{FF2B5EF4-FFF2-40B4-BE49-F238E27FC236}">
                <a16:creationId xmlns:a16="http://schemas.microsoft.com/office/drawing/2014/main" id="{2DEAFC5D-2E0C-1E50-B14B-BCD028B10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r="14793"/>
          <a:stretch/>
        </p:blipFill>
        <p:spPr>
          <a:xfrm>
            <a:off x="5192950" y="2652640"/>
            <a:ext cx="3631682" cy="35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A1554-1B80-0022-7263-B1C4A8D6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6435-6307-4593-59EE-DB5E81D5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34" y="539496"/>
            <a:ext cx="7765932" cy="1330841"/>
          </a:xfrm>
        </p:spPr>
        <p:txBody>
          <a:bodyPr>
            <a:normAutofit/>
          </a:bodyPr>
          <a:lstStyle/>
          <a:p>
            <a:r>
              <a:rPr lang="en-GB" sz="67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Minute Tidy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1D5E-87D1-5ADB-D0F8-5D3FCD3E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95" y="2198362"/>
            <a:ext cx="5010375" cy="4113782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latin typeface="Century Gothic" panose="020B0502020202020204" pitchFamily="34" charset="0"/>
              </a:rPr>
              <a:t>This is a minimum of 5 minutes - you can change the length of time to suit you</a:t>
            </a:r>
          </a:p>
          <a:p>
            <a:pPr rtl="0" fontAlgn="base">
              <a:spcAft>
                <a:spcPts val="1200"/>
              </a:spcAft>
              <a:buFontTx/>
              <a:buChar char="-"/>
            </a:pPr>
            <a:r>
              <a:rPr lang="en-GB" sz="1800" b="0" i="0" dirty="0">
                <a:effectLst/>
                <a:latin typeface="Century Gothic" panose="020B0502020202020204" pitchFamily="34" charset="0"/>
              </a:rPr>
              <a:t>5 minutes to delete not-useful emails and move ‘for reference’ emails into a folder</a:t>
            </a:r>
          </a:p>
          <a:p>
            <a:pPr rtl="0"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latin typeface="Century Gothic" panose="020B0502020202020204" pitchFamily="34" charset="0"/>
              </a:rPr>
              <a:t>Y</a:t>
            </a:r>
            <a:r>
              <a:rPr lang="en-GB" sz="1800" b="0" i="0" dirty="0">
                <a:effectLst/>
                <a:latin typeface="Century Gothic" panose="020B0502020202020204" pitchFamily="34" charset="0"/>
              </a:rPr>
              <a:t>ou will be left with those that are important or need action </a:t>
            </a:r>
          </a:p>
          <a:p>
            <a:pPr rtl="0"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latin typeface="Century Gothic" panose="020B0502020202020204" pitchFamily="34" charset="0"/>
              </a:rPr>
              <a:t>Start working through the things that need an action – prioritise if necessary (use flags to help)</a:t>
            </a:r>
            <a:endParaRPr lang="en-GB" sz="1800" b="0" i="0" dirty="0">
              <a:effectLst/>
              <a:latin typeface="Century Gothic" panose="020B0502020202020204" pitchFamily="34" charset="0"/>
            </a:endParaRPr>
          </a:p>
          <a:p>
            <a:pPr rtl="0"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latin typeface="Century Gothic" panose="020B0502020202020204" pitchFamily="34" charset="0"/>
              </a:rPr>
              <a:t>If there is time left – apply some of the organisation tools from the previous slide</a:t>
            </a:r>
            <a:endParaRPr lang="en-GB" sz="1800" b="0" i="0" dirty="0"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9" name="Group 8" descr="Illustration of a clock with 5 mins written in the middle and 5 minutes highlighted on the clock face">
            <a:extLst>
              <a:ext uri="{FF2B5EF4-FFF2-40B4-BE49-F238E27FC236}">
                <a16:creationId xmlns:a16="http://schemas.microsoft.com/office/drawing/2014/main" id="{26BA2DFC-96C4-D3A7-EC26-95C101FC92E9}"/>
              </a:ext>
            </a:extLst>
          </p:cNvPr>
          <p:cNvGrpSpPr/>
          <p:nvPr/>
        </p:nvGrpSpPr>
        <p:grpSpPr>
          <a:xfrm>
            <a:off x="5430166" y="2396071"/>
            <a:ext cx="3349822" cy="3349822"/>
            <a:chOff x="5430166" y="2396071"/>
            <a:chExt cx="3349822" cy="33498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EACD78-DB8E-24FA-2082-0704272A703B}"/>
                </a:ext>
              </a:extLst>
            </p:cNvPr>
            <p:cNvSpPr/>
            <p:nvPr/>
          </p:nvSpPr>
          <p:spPr>
            <a:xfrm>
              <a:off x="5739655" y="2724095"/>
              <a:ext cx="2730843" cy="26937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clock with a blue circle&#10;&#10;AI-generated content may be incorrect.">
              <a:extLst>
                <a:ext uri="{FF2B5EF4-FFF2-40B4-BE49-F238E27FC236}">
                  <a16:creationId xmlns:a16="http://schemas.microsoft.com/office/drawing/2014/main" id="{FBAE5720-0399-2982-C59F-82E59A6EC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66" y="2396071"/>
              <a:ext cx="3349822" cy="334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94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81DD03-B952-4CCD-88CF-55172D832A5D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8e70c-3ca3-40b1-ba30-6ea23096f1ba" xsi:nil="true"/>
    <lcf76f155ced4ddcb4097134ff3c332f xmlns="e5dc7cd7-ca08-4e11-b371-89cc7425e745">
      <Terms xmlns="http://schemas.microsoft.com/office/infopath/2007/PartnerControls"/>
    </lcf76f155ced4ddcb4097134ff3c332f>
    <SharedWithUsers xmlns="2338e70c-3ca3-40b1-ba30-6ea23096f1b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F216341C8D640840FC141B818DF13" ma:contentTypeVersion="19" ma:contentTypeDescription="Create a new document." ma:contentTypeScope="" ma:versionID="80a084dbd7b6df138abaf0fd51d2f4fd">
  <xsd:schema xmlns:xsd="http://www.w3.org/2001/XMLSchema" xmlns:xs="http://www.w3.org/2001/XMLSchema" xmlns:p="http://schemas.microsoft.com/office/2006/metadata/properties" xmlns:ns2="e5dc7cd7-ca08-4e11-b371-89cc7425e745" xmlns:ns3="2338e70c-3ca3-40b1-ba30-6ea23096f1ba" targetNamespace="http://schemas.microsoft.com/office/2006/metadata/properties" ma:root="true" ma:fieldsID="8ad28e1db76cf2af1b6477587631c5c4" ns2:_="" ns3:_="">
    <xsd:import namespace="e5dc7cd7-ca08-4e11-b371-89cc7425e745"/>
    <xsd:import namespace="2338e70c-3ca3-40b1-ba30-6ea23096f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c7cd7-ca08-4e11-b371-89cc7425e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8e70c-3ca3-40b1-ba30-6ea23096f1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061e7a-2249-4615-a468-6e18d5f7b0da}" ma:internalName="TaxCatchAll" ma:showField="CatchAllData" ma:web="2338e70c-3ca3-40b1-ba30-6ea23096f1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ACE03-9AD1-466C-8CDE-72EBD3285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CE964-CE72-4CE7-90AA-A9A372BA13B0}">
  <ds:schemaRefs>
    <ds:schemaRef ds:uri="e5dc7cd7-ca08-4e11-b371-89cc7425e745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38e70c-3ca3-40b1-ba30-6ea23096f1ba"/>
  </ds:schemaRefs>
</ds:datastoreItem>
</file>

<file path=customXml/itemProps3.xml><?xml version="1.0" encoding="utf-8"?>
<ds:datastoreItem xmlns:ds="http://schemas.openxmlformats.org/officeDocument/2006/customXml" ds:itemID="{9205E912-6B88-4DD1-BDF0-DD2EAB45D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c7cd7-ca08-4e11-b371-89cc7425e745"/>
    <ds:schemaRef ds:uri="2338e70c-3ca3-40b1-ba30-6ea23096f1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11636</TotalTime>
  <Words>1003</Words>
  <Application>Microsoft Office PowerPoint</Application>
  <PresentationFormat>On-screen Show (4:3)</PresentationFormat>
  <Paragraphs>149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Practical Peer Support</vt:lpstr>
      <vt:lpstr>What to Expect </vt:lpstr>
      <vt:lpstr>Self-evaluation (online)</vt:lpstr>
      <vt:lpstr>Self-evaluation (in person)</vt:lpstr>
      <vt:lpstr>Discussion</vt:lpstr>
      <vt:lpstr>Managing Your Emails</vt:lpstr>
      <vt:lpstr>Build it into your routine</vt:lpstr>
      <vt:lpstr>Inbox Organisation</vt:lpstr>
      <vt:lpstr>5 Minute Tidy</vt:lpstr>
      <vt:lpstr>Inbox ‘almost’ zero</vt:lpstr>
      <vt:lpstr>Strategies: OHIO</vt:lpstr>
      <vt:lpstr>Calendar Management</vt:lpstr>
      <vt:lpstr>Resources to help you</vt:lpstr>
      <vt:lpstr>Activity</vt:lpstr>
      <vt:lpstr>Discussion and  Self-reflection</vt:lpstr>
      <vt:lpstr>Self-evaluation (online)</vt:lpstr>
      <vt:lpstr>Self-evaluation and Feedback (in person)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Lucy A</dc:creator>
  <cp:lastModifiedBy>Davies-Nind, Lucy</cp:lastModifiedBy>
  <cp:revision>145</cp:revision>
  <dcterms:created xsi:type="dcterms:W3CDTF">2022-05-16T14:23:25Z</dcterms:created>
  <dcterms:modified xsi:type="dcterms:W3CDTF">2026-02-18T22:39:46Z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0x010100532F216341C8D640840FC141B818DF13</vt:lpwstr>
  </property>
  <property fmtid="{D5CDD505-2E9C-101B-9397-08002B2CF9AE}" pid="4" name="ChangesMade">
    <vt:bool>true</vt:bool>
  </property>
  <property fmtid="{D5CDD505-2E9C-101B-9397-08002B2CF9AE}" pid="5" name="Order">
    <vt:r8>967000</vt:r8>
  </property>
  <property fmtid="{D5CDD505-2E9C-101B-9397-08002B2CF9AE}" pid="6" name="Checked">
    <vt:bool>false</vt:bool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