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322" r:id="rId5"/>
    <p:sldId id="306" r:id="rId6"/>
    <p:sldId id="280" r:id="rId7"/>
    <p:sldId id="315" r:id="rId8"/>
    <p:sldId id="279" r:id="rId9"/>
    <p:sldId id="304" r:id="rId10"/>
    <p:sldId id="320" r:id="rId11"/>
    <p:sldId id="293" r:id="rId12"/>
    <p:sldId id="321" r:id="rId13"/>
    <p:sldId id="318" r:id="rId14"/>
    <p:sldId id="281" r:id="rId15"/>
    <p:sldId id="285" r:id="rId16"/>
    <p:sldId id="308" r:id="rId17"/>
    <p:sldId id="287" r:id="rId18"/>
    <p:sldId id="305" r:id="rId19"/>
    <p:sldId id="317"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8FE266-EAE7-36C2-700D-CC9DEE8575D6}" name="Davies-Nind, Lucy" initials="LD" userId="S::saslad@hallam.shu.ac.uk::c05b8415-8f0e-43d5-971f-a55b447c30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A8AEA"/>
    <a:srgbClr val="B17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F7348E-FB7F-D4CC-F901-1EC153038CB5}" v="7" dt="2026-02-18T22:27:14.4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577" autoAdjust="0"/>
  </p:normalViewPr>
  <p:slideViewPr>
    <p:cSldViewPr snapToGrid="0">
      <p:cViewPr varScale="1">
        <p:scale>
          <a:sx n="91" d="100"/>
          <a:sy n="91" d="100"/>
        </p:scale>
        <p:origin x="157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4E2647-2CA6-4286-A194-D0FD92F411DB}" type="datetimeFigureOut">
              <a:rPr lang="en-GB" smtClean="0"/>
              <a:t>18/02/2026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B52946-85DF-4060-8EFF-61F49EE67BD3}" type="slidenum">
              <a:rPr lang="en-GB" smtClean="0"/>
              <a:t>‹#›</a:t>
            </a:fld>
            <a:endParaRPr lang="en-GB"/>
          </a:p>
        </p:txBody>
      </p:sp>
    </p:spTree>
    <p:extLst>
      <p:ext uri="{BB962C8B-B14F-4D97-AF65-F5344CB8AC3E}">
        <p14:creationId xmlns:p14="http://schemas.microsoft.com/office/powerpoint/2010/main" val="2127150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B52946-85DF-4060-8EFF-61F49EE67BD3}" type="slidenum">
              <a:rPr lang="en-GB" smtClean="0"/>
              <a:t>1</a:t>
            </a:fld>
            <a:endParaRPr lang="en-GB"/>
          </a:p>
        </p:txBody>
      </p:sp>
    </p:spTree>
    <p:extLst>
      <p:ext uri="{BB962C8B-B14F-4D97-AF65-F5344CB8AC3E}">
        <p14:creationId xmlns:p14="http://schemas.microsoft.com/office/powerpoint/2010/main" val="997518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A1E13-907C-E809-066B-FFFF5EE52F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F8F82D-66D5-D2A3-D7B7-16FF747707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E407FF-26E0-6240-9E50-47E1B65C876F}"/>
              </a:ext>
            </a:extLst>
          </p:cNvPr>
          <p:cNvSpPr>
            <a:spLocks noGrp="1"/>
          </p:cNvSpPr>
          <p:nvPr>
            <p:ph type="body" idx="1"/>
          </p:nvPr>
        </p:nvSpPr>
        <p:spPr/>
        <p:txBody>
          <a:bodyPr/>
          <a:lstStyle/>
          <a:p>
            <a:pPr>
              <a:lnSpc>
                <a:spcPct val="115000"/>
              </a:lnSpc>
            </a:pPr>
            <a:endParaRPr lang="en-GB" sz="1800" kern="100" dirty="0">
              <a:latin typeface="Aptos"/>
              <a:ea typeface="Calibri"/>
              <a:cs typeface="Calibri"/>
            </a:endParaRPr>
          </a:p>
        </p:txBody>
      </p:sp>
      <p:sp>
        <p:nvSpPr>
          <p:cNvPr id="4" name="Slide Number Placeholder 3">
            <a:extLst>
              <a:ext uri="{FF2B5EF4-FFF2-40B4-BE49-F238E27FC236}">
                <a16:creationId xmlns:a16="http://schemas.microsoft.com/office/drawing/2014/main" id="{F5663A36-5AE9-3BF7-C30A-63B51E14FF57}"/>
              </a:ext>
            </a:extLst>
          </p:cNvPr>
          <p:cNvSpPr>
            <a:spLocks noGrp="1"/>
          </p:cNvSpPr>
          <p:nvPr>
            <p:ph type="sldNum" sz="quarter" idx="5"/>
          </p:nvPr>
        </p:nvSpPr>
        <p:spPr/>
        <p:txBody>
          <a:bodyPr/>
          <a:lstStyle/>
          <a:p>
            <a:fld id="{5EB52946-85DF-4060-8EFF-61F49EE67BD3}" type="slidenum">
              <a:rPr lang="en-GB" smtClean="0"/>
              <a:t>10</a:t>
            </a:fld>
            <a:endParaRPr lang="en-GB"/>
          </a:p>
        </p:txBody>
      </p:sp>
    </p:spTree>
    <p:extLst>
      <p:ext uri="{BB962C8B-B14F-4D97-AF65-F5344CB8AC3E}">
        <p14:creationId xmlns:p14="http://schemas.microsoft.com/office/powerpoint/2010/main" val="3959488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999"/>
              </a:lnSpc>
              <a:spcAft>
                <a:spcPts val="800"/>
              </a:spcAft>
            </a:pPr>
            <a:endParaRPr lang="en-GB" dirty="0">
              <a:solidFill>
                <a:srgbClr val="444444"/>
              </a:solidFill>
              <a:ea typeface="Calibri"/>
              <a:cs typeface="Calibri"/>
            </a:endParaRPr>
          </a:p>
        </p:txBody>
      </p:sp>
      <p:sp>
        <p:nvSpPr>
          <p:cNvPr id="4" name="Slide Number Placeholder 3"/>
          <p:cNvSpPr>
            <a:spLocks noGrp="1"/>
          </p:cNvSpPr>
          <p:nvPr>
            <p:ph type="sldNum" sz="quarter" idx="5"/>
          </p:nvPr>
        </p:nvSpPr>
        <p:spPr/>
        <p:txBody>
          <a:bodyPr/>
          <a:lstStyle/>
          <a:p>
            <a:fld id="{5EB52946-85DF-4060-8EFF-61F49EE67BD3}" type="slidenum">
              <a:rPr lang="en-GB" smtClean="0"/>
              <a:t>11</a:t>
            </a:fld>
            <a:endParaRPr lang="en-GB"/>
          </a:p>
        </p:txBody>
      </p:sp>
    </p:spTree>
    <p:extLst>
      <p:ext uri="{BB962C8B-B14F-4D97-AF65-F5344CB8AC3E}">
        <p14:creationId xmlns:p14="http://schemas.microsoft.com/office/powerpoint/2010/main" val="218414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endParaRPr lang="en-GB" dirty="0">
              <a:solidFill>
                <a:srgbClr val="000000"/>
              </a:solidFill>
              <a:latin typeface="Calibri"/>
              <a:ea typeface="Calibri"/>
              <a:cs typeface="Calibri"/>
            </a:endParaRPr>
          </a:p>
        </p:txBody>
      </p:sp>
      <p:sp>
        <p:nvSpPr>
          <p:cNvPr id="4" name="Slide Number Placeholder 3"/>
          <p:cNvSpPr>
            <a:spLocks noGrp="1"/>
          </p:cNvSpPr>
          <p:nvPr>
            <p:ph type="sldNum" sz="quarter" idx="5"/>
          </p:nvPr>
        </p:nvSpPr>
        <p:spPr/>
        <p:txBody>
          <a:bodyPr/>
          <a:lstStyle/>
          <a:p>
            <a:fld id="{5EB52946-85DF-4060-8EFF-61F49EE67BD3}" type="slidenum">
              <a:rPr lang="en-GB" smtClean="0"/>
              <a:t>12</a:t>
            </a:fld>
            <a:endParaRPr lang="en-GB"/>
          </a:p>
        </p:txBody>
      </p:sp>
    </p:spTree>
    <p:extLst>
      <p:ext uri="{BB962C8B-B14F-4D97-AF65-F5344CB8AC3E}">
        <p14:creationId xmlns:p14="http://schemas.microsoft.com/office/powerpoint/2010/main" val="1273498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dirty="0">
              <a:solidFill>
                <a:srgbClr val="000000"/>
              </a:solidFill>
              <a:ea typeface="Calibri"/>
              <a:cs typeface="Calibri"/>
            </a:endParaRPr>
          </a:p>
        </p:txBody>
      </p:sp>
      <p:sp>
        <p:nvSpPr>
          <p:cNvPr id="4" name="Slide Number Placeholder 3"/>
          <p:cNvSpPr>
            <a:spLocks noGrp="1"/>
          </p:cNvSpPr>
          <p:nvPr>
            <p:ph type="sldNum" sz="quarter" idx="5"/>
          </p:nvPr>
        </p:nvSpPr>
        <p:spPr/>
        <p:txBody>
          <a:bodyPr/>
          <a:lstStyle/>
          <a:p>
            <a:fld id="{5EB52946-85DF-4060-8EFF-61F49EE67BD3}" type="slidenum">
              <a:rPr lang="en-GB" smtClean="0"/>
              <a:t>13</a:t>
            </a:fld>
            <a:endParaRPr lang="en-GB"/>
          </a:p>
        </p:txBody>
      </p:sp>
    </p:spTree>
    <p:extLst>
      <p:ext uri="{BB962C8B-B14F-4D97-AF65-F5344CB8AC3E}">
        <p14:creationId xmlns:p14="http://schemas.microsoft.com/office/powerpoint/2010/main" val="3987802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999"/>
              </a:lnSpc>
              <a:spcAft>
                <a:spcPts val="800"/>
              </a:spcAft>
            </a:pPr>
            <a:endParaRPr lang="en-GB" dirty="0">
              <a:solidFill>
                <a:srgbClr val="000000"/>
              </a:solidFill>
              <a:ea typeface="Calibri"/>
              <a:cs typeface="Calibri"/>
            </a:endParaRPr>
          </a:p>
        </p:txBody>
      </p:sp>
      <p:sp>
        <p:nvSpPr>
          <p:cNvPr id="4" name="Slide Number Placeholder 3"/>
          <p:cNvSpPr>
            <a:spLocks noGrp="1"/>
          </p:cNvSpPr>
          <p:nvPr>
            <p:ph type="sldNum" sz="quarter" idx="5"/>
          </p:nvPr>
        </p:nvSpPr>
        <p:spPr/>
        <p:txBody>
          <a:bodyPr/>
          <a:lstStyle/>
          <a:p>
            <a:fld id="{5EB52946-85DF-4060-8EFF-61F49EE67BD3}" type="slidenum">
              <a:rPr lang="en-GB" smtClean="0"/>
              <a:t>14</a:t>
            </a:fld>
            <a:endParaRPr lang="en-GB"/>
          </a:p>
        </p:txBody>
      </p:sp>
    </p:spTree>
    <p:extLst>
      <p:ext uri="{BB962C8B-B14F-4D97-AF65-F5344CB8AC3E}">
        <p14:creationId xmlns:p14="http://schemas.microsoft.com/office/powerpoint/2010/main" val="2671683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95BB0-FA77-79EB-FF4B-16CFDB3337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A5E8DD-81F9-81DF-499F-C24E243AF9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92C786-AEC6-FA01-1866-238014121C0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latin typeface="Aptos"/>
              <a:ea typeface="Calibri"/>
              <a:cs typeface="Calibri"/>
            </a:endParaRPr>
          </a:p>
        </p:txBody>
      </p:sp>
      <p:sp>
        <p:nvSpPr>
          <p:cNvPr id="4" name="Slide Number Placeholder 3">
            <a:extLst>
              <a:ext uri="{FF2B5EF4-FFF2-40B4-BE49-F238E27FC236}">
                <a16:creationId xmlns:a16="http://schemas.microsoft.com/office/drawing/2014/main" id="{692D498E-ABE8-661C-ECBF-3BEE20D966D9}"/>
              </a:ext>
            </a:extLst>
          </p:cNvPr>
          <p:cNvSpPr>
            <a:spLocks noGrp="1"/>
          </p:cNvSpPr>
          <p:nvPr>
            <p:ph type="sldNum" sz="quarter" idx="5"/>
          </p:nvPr>
        </p:nvSpPr>
        <p:spPr/>
        <p:txBody>
          <a:bodyPr/>
          <a:lstStyle/>
          <a:p>
            <a:fld id="{5EB52946-85DF-4060-8EFF-61F49EE67BD3}" type="slidenum">
              <a:rPr lang="en-GB" smtClean="0"/>
              <a:t>15</a:t>
            </a:fld>
            <a:endParaRPr lang="en-GB"/>
          </a:p>
        </p:txBody>
      </p:sp>
    </p:spTree>
    <p:extLst>
      <p:ext uri="{BB962C8B-B14F-4D97-AF65-F5344CB8AC3E}">
        <p14:creationId xmlns:p14="http://schemas.microsoft.com/office/powerpoint/2010/main" val="2636771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95BB0-FA77-79EB-FF4B-16CFDB3337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A5E8DD-81F9-81DF-499F-C24E243AF9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92C786-AEC6-FA01-1866-238014121C08}"/>
              </a:ext>
            </a:extLst>
          </p:cNvPr>
          <p:cNvSpPr>
            <a:spLocks noGrp="1"/>
          </p:cNvSpPr>
          <p:nvPr>
            <p:ph type="body" idx="1"/>
          </p:nvPr>
        </p:nvSpPr>
        <p:spPr/>
        <p:txBody>
          <a:bodyPr/>
          <a:lstStyle/>
          <a:p>
            <a:pPr>
              <a:defRPr/>
            </a:pPr>
            <a:endParaRPr lang="en-GB" dirty="0">
              <a:ea typeface="Calibri"/>
              <a:cs typeface="Calibri"/>
            </a:endParaRPr>
          </a:p>
        </p:txBody>
      </p:sp>
      <p:sp>
        <p:nvSpPr>
          <p:cNvPr id="4" name="Slide Number Placeholder 3">
            <a:extLst>
              <a:ext uri="{FF2B5EF4-FFF2-40B4-BE49-F238E27FC236}">
                <a16:creationId xmlns:a16="http://schemas.microsoft.com/office/drawing/2014/main" id="{692D498E-ABE8-661C-ECBF-3BEE20D966D9}"/>
              </a:ext>
            </a:extLst>
          </p:cNvPr>
          <p:cNvSpPr>
            <a:spLocks noGrp="1"/>
          </p:cNvSpPr>
          <p:nvPr>
            <p:ph type="sldNum" sz="quarter" idx="5"/>
          </p:nvPr>
        </p:nvSpPr>
        <p:spPr/>
        <p:txBody>
          <a:bodyPr/>
          <a:lstStyle/>
          <a:p>
            <a:fld id="{5EB52946-85DF-4060-8EFF-61F49EE67BD3}" type="slidenum">
              <a:rPr lang="en-GB" smtClean="0"/>
              <a:t>16</a:t>
            </a:fld>
            <a:endParaRPr lang="en-GB"/>
          </a:p>
        </p:txBody>
      </p:sp>
    </p:spTree>
    <p:extLst>
      <p:ext uri="{BB962C8B-B14F-4D97-AF65-F5344CB8AC3E}">
        <p14:creationId xmlns:p14="http://schemas.microsoft.com/office/powerpoint/2010/main" val="2636771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A0B6C-5464-4E48-1785-63D63B24AB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BFF118-FE3D-CCC3-A10C-4A20DB14AF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2C8EA4-765B-AA69-6297-2F69903931AA}"/>
              </a:ext>
            </a:extLst>
          </p:cNvPr>
          <p:cNvSpPr>
            <a:spLocks noGrp="1"/>
          </p:cNvSpPr>
          <p:nvPr>
            <p:ph type="body" idx="1"/>
          </p:nvPr>
        </p:nvSpPr>
        <p:spPr/>
        <p:txBody>
          <a:bodyPr/>
          <a:lstStyle/>
          <a:p>
            <a:pPr>
              <a:lnSpc>
                <a:spcPct val="115000"/>
              </a:lnSpc>
              <a:defRPr/>
            </a:pPr>
            <a:r>
              <a:rPr lang="en-GB">
                <a:ea typeface="Calibri"/>
                <a:cs typeface="Calibri"/>
              </a:rPr>
              <a:t>LD</a:t>
            </a:r>
            <a:endParaRPr lang="en-GB" dirty="0">
              <a:ea typeface="Calibri"/>
              <a:cs typeface="Calibri"/>
            </a:endParaRPr>
          </a:p>
          <a:p>
            <a:pPr marL="0" marR="0" lvl="0" indent="0" algn="l" defTabSz="914400">
              <a:lnSpc>
                <a:spcPct val="114999"/>
              </a:lnSpc>
              <a:spcBef>
                <a:spcPts val="0"/>
              </a:spcBef>
              <a:spcAft>
                <a:spcPts val="0"/>
              </a:spcAft>
              <a:buClrTx/>
              <a:buSzTx/>
              <a:buFontTx/>
              <a:buNone/>
              <a:tabLst/>
              <a:defRPr/>
            </a:pPr>
            <a:r>
              <a:rPr lang="en-GB" dirty="0">
                <a:ea typeface="Calibri"/>
                <a:cs typeface="Calibri"/>
              </a:rPr>
              <a:t>Online</a:t>
            </a:r>
          </a:p>
          <a:p>
            <a:pPr>
              <a:lnSpc>
                <a:spcPct val="114999"/>
              </a:lnSpc>
              <a:defRPr/>
            </a:pPr>
            <a:r>
              <a:rPr lang="en-GB" dirty="0"/>
              <a:t>Point 4 - </a:t>
            </a:r>
            <a:endParaRPr lang="en-US">
              <a:ea typeface="Calibri"/>
              <a:cs typeface="Calibri"/>
            </a:endParaRPr>
          </a:p>
          <a:p>
            <a:pPr marL="171450" indent="-171450">
              <a:lnSpc>
                <a:spcPct val="114999"/>
              </a:lnSpc>
              <a:buFont typeface="Arial"/>
              <a:buChar char="•"/>
              <a:defRPr/>
            </a:pPr>
            <a:r>
              <a:rPr lang="en-GB" dirty="0"/>
              <a:t>There is no pressure to join in with discussion, but we do recommend you do in order to get the most out of the session. Nothing forced, just encouraged. </a:t>
            </a:r>
            <a:endParaRPr lang="en-US">
              <a:ea typeface="Calibri"/>
              <a:cs typeface="Calibri"/>
            </a:endParaRPr>
          </a:p>
          <a:p>
            <a:pPr marL="171450" indent="-171450">
              <a:lnSpc>
                <a:spcPct val="114999"/>
              </a:lnSpc>
              <a:buFont typeface="Arial"/>
              <a:buChar char="•"/>
              <a:defRPr/>
            </a:pPr>
            <a:r>
              <a:rPr lang="en-GB" dirty="0"/>
              <a:t>There are different ways you can engage e.g. verbally, post it notes / via the chat, visually, emojis or reactions, hand gestures, with the resources. Happy to share something on your behalf if you don’t feel comfortable – just pop it in the chat / write it down</a:t>
            </a:r>
            <a:endParaRPr lang="en-US" dirty="0">
              <a:ea typeface="Calibri"/>
              <a:cs typeface="Calibri"/>
            </a:endParaRPr>
          </a:p>
          <a:p>
            <a:pPr marL="171450" indent="-171450">
              <a:lnSpc>
                <a:spcPct val="114999"/>
              </a:lnSpc>
              <a:buFont typeface="Arial"/>
              <a:buChar char="•"/>
              <a:defRPr/>
            </a:pPr>
            <a:r>
              <a:rPr lang="en-GB" dirty="0"/>
              <a:t>If you have a question and this then makes it hard to focus on the next things – please just ask or if you don’t feel comfortable, pop it in the chat / on a post it note.</a:t>
            </a:r>
            <a:endParaRPr lang="en-US" dirty="0">
              <a:ea typeface="Calibri"/>
              <a:cs typeface="Calibri"/>
            </a:endParaRPr>
          </a:p>
          <a:p>
            <a:pPr>
              <a:lnSpc>
                <a:spcPct val="114999"/>
              </a:lnSpc>
              <a:defRPr/>
            </a:pPr>
            <a:endParaRPr lang="en-GB" dirty="0">
              <a:ea typeface="Calibri"/>
              <a:cs typeface="Calibri"/>
            </a:endParaRPr>
          </a:p>
          <a:p>
            <a:pPr>
              <a:lnSpc>
                <a:spcPct val="114999"/>
              </a:lnSpc>
              <a:defRPr/>
            </a:pPr>
            <a:r>
              <a:rPr lang="en-GB" dirty="0"/>
              <a:t>Point 5 - </a:t>
            </a:r>
            <a:endParaRPr lang="en-US">
              <a:ea typeface="Calibri"/>
              <a:cs typeface="Calibri"/>
            </a:endParaRPr>
          </a:p>
          <a:p>
            <a:pPr marL="171450" indent="-171450">
              <a:lnSpc>
                <a:spcPct val="114999"/>
              </a:lnSpc>
              <a:buFont typeface="Arial,Sans-Serif"/>
              <a:buChar char="•"/>
              <a:defRPr/>
            </a:pPr>
            <a:r>
              <a:rPr lang="en-GB" dirty="0"/>
              <a:t>Fidget toys available if they help with focus.</a:t>
            </a:r>
            <a:endParaRPr lang="en-GB" dirty="0">
              <a:ea typeface="Calibri"/>
              <a:cs typeface="Calibri"/>
            </a:endParaRPr>
          </a:p>
          <a:p>
            <a:pPr marL="342900" indent="-342900">
              <a:lnSpc>
                <a:spcPct val="114999"/>
              </a:lnSpc>
              <a:spcAft>
                <a:spcPts val="800"/>
              </a:spcAft>
              <a:buFont typeface="Symbol,Sans-Serif"/>
              <a:buChar char=""/>
              <a:defRPr/>
            </a:pPr>
            <a:r>
              <a:rPr lang="en-GB" dirty="0"/>
              <a:t>microphones off when not speaking to reduce background noise. (online)</a:t>
            </a:r>
            <a:endParaRPr lang="en-US" dirty="0">
              <a:ea typeface="Calibri"/>
              <a:cs typeface="Calibri"/>
            </a:endParaRPr>
          </a:p>
          <a:p>
            <a:pPr marL="342900" indent="-342900">
              <a:lnSpc>
                <a:spcPct val="114999"/>
              </a:lnSpc>
              <a:spcAft>
                <a:spcPts val="800"/>
              </a:spcAft>
              <a:buFont typeface="Symbol,Sans-Serif"/>
              <a:buChar char=""/>
              <a:defRPr/>
            </a:pPr>
            <a:r>
              <a:rPr lang="en-GB" dirty="0"/>
              <a:t>Join in if you can. This helps you and others to get the most out of the session. </a:t>
            </a:r>
            <a:endParaRPr lang="en-US">
              <a:ea typeface="Calibri"/>
              <a:cs typeface="Calibri"/>
            </a:endParaRPr>
          </a:p>
          <a:p>
            <a:pPr marL="342900" indent="-342900">
              <a:lnSpc>
                <a:spcPct val="114999"/>
              </a:lnSpc>
              <a:spcAft>
                <a:spcPts val="800"/>
              </a:spcAft>
              <a:buFont typeface="Symbol,Sans-Serif"/>
              <a:buChar char=""/>
              <a:defRPr/>
            </a:pPr>
            <a:r>
              <a:rPr lang="en-GB" dirty="0"/>
              <a:t>Respect – everyone is different and this is ok, let’s appreciate when people do share something - it can be a tough thing for some people to do, no judgement. </a:t>
            </a:r>
            <a:endParaRPr lang="en-US">
              <a:ea typeface="Calibri"/>
              <a:cs typeface="Calibri"/>
            </a:endParaRPr>
          </a:p>
          <a:p>
            <a:pPr marL="342900" indent="-342900">
              <a:lnSpc>
                <a:spcPct val="114999"/>
              </a:lnSpc>
              <a:spcAft>
                <a:spcPts val="800"/>
              </a:spcAft>
              <a:buFont typeface="Symbol,Sans-Serif"/>
              <a:buChar char=""/>
              <a:defRPr/>
            </a:pPr>
            <a:r>
              <a:rPr lang="en-GB" dirty="0"/>
              <a:t>Confidentiality – this is a safe space.</a:t>
            </a:r>
            <a:endParaRPr lang="en-GB" dirty="0">
              <a:ea typeface="Calibri"/>
              <a:cs typeface="Calibri"/>
            </a:endParaRPr>
          </a:p>
          <a:p>
            <a:pPr>
              <a:lnSpc>
                <a:spcPct val="114999"/>
              </a:lnSpc>
              <a:spcAft>
                <a:spcPts val="800"/>
              </a:spcAft>
              <a:defRPr/>
            </a:pPr>
            <a:endParaRPr lang="en-GB" dirty="0">
              <a:ea typeface="Calibri"/>
              <a:cs typeface="Calibri"/>
            </a:endParaRPr>
          </a:p>
          <a:p>
            <a:pPr>
              <a:lnSpc>
                <a:spcPct val="114999"/>
              </a:lnSpc>
              <a:defRPr/>
            </a:pPr>
            <a:endParaRPr lang="en-GB" dirty="0">
              <a:ea typeface="Calibri"/>
              <a:cs typeface="Calibri"/>
            </a:endParaRPr>
          </a:p>
        </p:txBody>
      </p:sp>
      <p:sp>
        <p:nvSpPr>
          <p:cNvPr id="4" name="Slide Number Placeholder 3">
            <a:extLst>
              <a:ext uri="{FF2B5EF4-FFF2-40B4-BE49-F238E27FC236}">
                <a16:creationId xmlns:a16="http://schemas.microsoft.com/office/drawing/2014/main" id="{04D79BC5-E6CF-EC66-8FBD-6BF28BFC782E}"/>
              </a:ext>
            </a:extLst>
          </p:cNvPr>
          <p:cNvSpPr>
            <a:spLocks noGrp="1"/>
          </p:cNvSpPr>
          <p:nvPr>
            <p:ph type="sldNum" sz="quarter" idx="5"/>
          </p:nvPr>
        </p:nvSpPr>
        <p:spPr/>
        <p:txBody>
          <a:bodyPr/>
          <a:lstStyle/>
          <a:p>
            <a:fld id="{5EB52946-85DF-4060-8EFF-61F49EE67BD3}" type="slidenum">
              <a:rPr lang="en-GB" smtClean="0"/>
              <a:t>2</a:t>
            </a:fld>
            <a:endParaRPr lang="en-GB"/>
          </a:p>
        </p:txBody>
      </p:sp>
    </p:spTree>
    <p:extLst>
      <p:ext uri="{BB962C8B-B14F-4D97-AF65-F5344CB8AC3E}">
        <p14:creationId xmlns:p14="http://schemas.microsoft.com/office/powerpoint/2010/main" val="1219155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latin typeface="Aptos"/>
              <a:ea typeface="Calibri"/>
              <a:cs typeface="Calibri"/>
            </a:endParaRPr>
          </a:p>
        </p:txBody>
      </p:sp>
      <p:sp>
        <p:nvSpPr>
          <p:cNvPr id="4" name="Slide Number Placeholder 3"/>
          <p:cNvSpPr>
            <a:spLocks noGrp="1"/>
          </p:cNvSpPr>
          <p:nvPr>
            <p:ph type="sldNum" sz="quarter" idx="5"/>
          </p:nvPr>
        </p:nvSpPr>
        <p:spPr/>
        <p:txBody>
          <a:bodyPr/>
          <a:lstStyle/>
          <a:p>
            <a:fld id="{5EB52946-85DF-4060-8EFF-61F49EE67BD3}" type="slidenum">
              <a:rPr lang="en-GB" smtClean="0"/>
              <a:t>3</a:t>
            </a:fld>
            <a:endParaRPr lang="en-GB"/>
          </a:p>
        </p:txBody>
      </p:sp>
    </p:spTree>
    <p:extLst>
      <p:ext uri="{BB962C8B-B14F-4D97-AF65-F5344CB8AC3E}">
        <p14:creationId xmlns:p14="http://schemas.microsoft.com/office/powerpoint/2010/main" val="3537592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5EB52946-85DF-4060-8EFF-61F49EE67BD3}" type="slidenum">
              <a:rPr lang="en-GB" smtClean="0"/>
              <a:t>4</a:t>
            </a:fld>
            <a:endParaRPr lang="en-GB"/>
          </a:p>
        </p:txBody>
      </p:sp>
    </p:spTree>
    <p:extLst>
      <p:ext uri="{BB962C8B-B14F-4D97-AF65-F5344CB8AC3E}">
        <p14:creationId xmlns:p14="http://schemas.microsoft.com/office/powerpoint/2010/main" val="3537592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a typeface="Calibri"/>
              <a:cs typeface="Calibri"/>
            </a:endParaRPr>
          </a:p>
        </p:txBody>
      </p:sp>
      <p:sp>
        <p:nvSpPr>
          <p:cNvPr id="4" name="Slide Number Placeholder 3"/>
          <p:cNvSpPr>
            <a:spLocks noGrp="1"/>
          </p:cNvSpPr>
          <p:nvPr>
            <p:ph type="sldNum" sz="quarter" idx="5"/>
          </p:nvPr>
        </p:nvSpPr>
        <p:spPr/>
        <p:txBody>
          <a:bodyPr/>
          <a:lstStyle/>
          <a:p>
            <a:fld id="{5EB52946-85DF-4060-8EFF-61F49EE67BD3}" type="slidenum">
              <a:rPr lang="en-GB" smtClean="0"/>
              <a:t>5</a:t>
            </a:fld>
            <a:endParaRPr lang="en-GB"/>
          </a:p>
        </p:txBody>
      </p:sp>
    </p:spTree>
    <p:extLst>
      <p:ext uri="{BB962C8B-B14F-4D97-AF65-F5344CB8AC3E}">
        <p14:creationId xmlns:p14="http://schemas.microsoft.com/office/powerpoint/2010/main" val="813287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CC801-C1DC-4D8D-706D-D072DB087A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13F408-479C-28C9-6CC1-A1A7B7F6C0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F2CF47-0666-5095-4F89-18436183F551}"/>
              </a:ext>
            </a:extLst>
          </p:cNvPr>
          <p:cNvSpPr>
            <a:spLocks noGrp="1"/>
          </p:cNvSpPr>
          <p:nvPr>
            <p:ph type="body" idx="1"/>
          </p:nvPr>
        </p:nvSpPr>
        <p:spPr/>
        <p:txBody>
          <a:bodyPr/>
          <a:lstStyle/>
          <a:p>
            <a:pPr>
              <a:defRPr/>
            </a:pPr>
            <a:endParaRPr lang="en-GB" dirty="0">
              <a:solidFill>
                <a:srgbClr val="000000"/>
              </a:solidFill>
              <a:ea typeface="Calibri"/>
              <a:cs typeface="Calibri"/>
            </a:endParaRPr>
          </a:p>
        </p:txBody>
      </p:sp>
      <p:sp>
        <p:nvSpPr>
          <p:cNvPr id="4" name="Slide Number Placeholder 3">
            <a:extLst>
              <a:ext uri="{FF2B5EF4-FFF2-40B4-BE49-F238E27FC236}">
                <a16:creationId xmlns:a16="http://schemas.microsoft.com/office/drawing/2014/main" id="{74A889BE-C91F-E9B5-06F5-D9987BBF3DBF}"/>
              </a:ext>
            </a:extLst>
          </p:cNvPr>
          <p:cNvSpPr>
            <a:spLocks noGrp="1"/>
          </p:cNvSpPr>
          <p:nvPr>
            <p:ph type="sldNum" sz="quarter" idx="5"/>
          </p:nvPr>
        </p:nvSpPr>
        <p:spPr/>
        <p:txBody>
          <a:bodyPr/>
          <a:lstStyle/>
          <a:p>
            <a:fld id="{5EB52946-85DF-4060-8EFF-61F49EE67BD3}" type="slidenum">
              <a:rPr lang="en-GB" smtClean="0"/>
              <a:t>6</a:t>
            </a:fld>
            <a:endParaRPr lang="en-GB"/>
          </a:p>
        </p:txBody>
      </p:sp>
    </p:spTree>
    <p:extLst>
      <p:ext uri="{BB962C8B-B14F-4D97-AF65-F5344CB8AC3E}">
        <p14:creationId xmlns:p14="http://schemas.microsoft.com/office/powerpoint/2010/main" val="3665138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5"/>
          </p:nvPr>
        </p:nvSpPr>
        <p:spPr/>
        <p:txBody>
          <a:bodyPr/>
          <a:lstStyle/>
          <a:p>
            <a:fld id="{5EB52946-85DF-4060-8EFF-61F49EE67BD3}" type="slidenum">
              <a:rPr lang="en-GB" smtClean="0"/>
              <a:t>7</a:t>
            </a:fld>
            <a:endParaRPr lang="en-GB"/>
          </a:p>
        </p:txBody>
      </p:sp>
    </p:spTree>
    <p:extLst>
      <p:ext uri="{BB962C8B-B14F-4D97-AF65-F5344CB8AC3E}">
        <p14:creationId xmlns:p14="http://schemas.microsoft.com/office/powerpoint/2010/main" val="735391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5F782-BA2B-1F89-C96F-DB8B79FAF6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FFF30C-6F48-BC0E-41DB-C7D661851C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E8434C-0D01-1230-D1FB-B83BE898AE27}"/>
              </a:ext>
            </a:extLst>
          </p:cNvPr>
          <p:cNvSpPr>
            <a:spLocks noGrp="1"/>
          </p:cNvSpPr>
          <p:nvPr>
            <p:ph type="body" idx="1"/>
          </p:nvPr>
        </p:nvSpPr>
        <p:spPr/>
        <p:txBody>
          <a:bodyPr/>
          <a:lstStyle/>
          <a:p>
            <a:pPr>
              <a:lnSpc>
                <a:spcPct val="114999"/>
              </a:lnSpc>
              <a:spcAft>
                <a:spcPts val="800"/>
              </a:spcAft>
            </a:pPr>
            <a:endParaRPr lang="en-GB" kern="100" dirty="0">
              <a:solidFill>
                <a:srgbClr val="000000"/>
              </a:solidFill>
              <a:latin typeface="Calibri"/>
              <a:ea typeface="Calibri"/>
              <a:cs typeface="Calibri"/>
            </a:endParaRPr>
          </a:p>
        </p:txBody>
      </p:sp>
      <p:sp>
        <p:nvSpPr>
          <p:cNvPr id="4" name="Slide Number Placeholder 3">
            <a:extLst>
              <a:ext uri="{FF2B5EF4-FFF2-40B4-BE49-F238E27FC236}">
                <a16:creationId xmlns:a16="http://schemas.microsoft.com/office/drawing/2014/main" id="{CB09D71E-C2EB-5452-334D-D474AC255DE2}"/>
              </a:ext>
            </a:extLst>
          </p:cNvPr>
          <p:cNvSpPr>
            <a:spLocks noGrp="1"/>
          </p:cNvSpPr>
          <p:nvPr>
            <p:ph type="sldNum" sz="quarter" idx="5"/>
          </p:nvPr>
        </p:nvSpPr>
        <p:spPr/>
        <p:txBody>
          <a:bodyPr/>
          <a:lstStyle/>
          <a:p>
            <a:fld id="{5EB52946-85DF-4060-8EFF-61F49EE67BD3}" type="slidenum">
              <a:rPr lang="en-GB" smtClean="0"/>
              <a:t>8</a:t>
            </a:fld>
            <a:endParaRPr lang="en-GB"/>
          </a:p>
        </p:txBody>
      </p:sp>
    </p:spTree>
    <p:extLst>
      <p:ext uri="{BB962C8B-B14F-4D97-AF65-F5344CB8AC3E}">
        <p14:creationId xmlns:p14="http://schemas.microsoft.com/office/powerpoint/2010/main" val="3599647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EE85C-1B13-C47E-4287-36959B46AA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DE3DF5-A73A-8998-C7A3-6F1A711F67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ABBBB9-9222-5178-56E4-6687A0A6505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a typeface="Calibri"/>
              <a:cs typeface="Calibri"/>
            </a:endParaRPr>
          </a:p>
        </p:txBody>
      </p:sp>
      <p:sp>
        <p:nvSpPr>
          <p:cNvPr id="4" name="Slide Number Placeholder 3">
            <a:extLst>
              <a:ext uri="{FF2B5EF4-FFF2-40B4-BE49-F238E27FC236}">
                <a16:creationId xmlns:a16="http://schemas.microsoft.com/office/drawing/2014/main" id="{F756E5FA-6216-7FE2-72A4-7AB9C6292E93}"/>
              </a:ext>
            </a:extLst>
          </p:cNvPr>
          <p:cNvSpPr>
            <a:spLocks noGrp="1"/>
          </p:cNvSpPr>
          <p:nvPr>
            <p:ph type="sldNum" sz="quarter" idx="5"/>
          </p:nvPr>
        </p:nvSpPr>
        <p:spPr/>
        <p:txBody>
          <a:bodyPr/>
          <a:lstStyle/>
          <a:p>
            <a:fld id="{5EB52946-85DF-4060-8EFF-61F49EE67BD3}" type="slidenum">
              <a:rPr lang="en-GB" smtClean="0"/>
              <a:t>9</a:t>
            </a:fld>
            <a:endParaRPr lang="en-GB"/>
          </a:p>
        </p:txBody>
      </p:sp>
    </p:spTree>
    <p:extLst>
      <p:ext uri="{BB962C8B-B14F-4D97-AF65-F5344CB8AC3E}">
        <p14:creationId xmlns:p14="http://schemas.microsoft.com/office/powerpoint/2010/main" val="2499347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FEC52B3-7FC0-4299-9A81-72A253B6E8FF}" type="datetimeFigureOut">
              <a:rPr lang="en-GB" smtClean="0"/>
              <a:t>18/02/2026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C68F4F-3DE7-4414-AE84-FF3984EABA5A}" type="slidenum">
              <a:rPr lang="en-GB" smtClean="0"/>
              <a:t>‹#›</a:t>
            </a:fld>
            <a:endParaRPr lang="en-GB"/>
          </a:p>
        </p:txBody>
      </p:sp>
    </p:spTree>
    <p:extLst>
      <p:ext uri="{BB962C8B-B14F-4D97-AF65-F5344CB8AC3E}">
        <p14:creationId xmlns:p14="http://schemas.microsoft.com/office/powerpoint/2010/main" val="2966053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EC52B3-7FC0-4299-9A81-72A253B6E8FF}" type="datetimeFigureOut">
              <a:rPr lang="en-GB" smtClean="0"/>
              <a:t>18/02/2026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C68F4F-3DE7-4414-AE84-FF3984EABA5A}" type="slidenum">
              <a:rPr lang="en-GB" smtClean="0"/>
              <a:t>‹#›</a:t>
            </a:fld>
            <a:endParaRPr lang="en-GB"/>
          </a:p>
        </p:txBody>
      </p:sp>
    </p:spTree>
    <p:extLst>
      <p:ext uri="{BB962C8B-B14F-4D97-AF65-F5344CB8AC3E}">
        <p14:creationId xmlns:p14="http://schemas.microsoft.com/office/powerpoint/2010/main" val="2884287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EC52B3-7FC0-4299-9A81-72A253B6E8FF}" type="datetimeFigureOut">
              <a:rPr lang="en-GB" smtClean="0"/>
              <a:t>18/02/2026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C68F4F-3DE7-4414-AE84-FF3984EABA5A}" type="slidenum">
              <a:rPr lang="en-GB" smtClean="0"/>
              <a:t>‹#›</a:t>
            </a:fld>
            <a:endParaRPr lang="en-GB"/>
          </a:p>
        </p:txBody>
      </p:sp>
    </p:spTree>
    <p:extLst>
      <p:ext uri="{BB962C8B-B14F-4D97-AF65-F5344CB8AC3E}">
        <p14:creationId xmlns:p14="http://schemas.microsoft.com/office/powerpoint/2010/main" val="1891097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EC52B3-7FC0-4299-9A81-72A253B6E8FF}" type="datetimeFigureOut">
              <a:rPr lang="en-GB" smtClean="0"/>
              <a:t>18/02/2026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C68F4F-3DE7-4414-AE84-FF3984EABA5A}" type="slidenum">
              <a:rPr lang="en-GB" smtClean="0"/>
              <a:t>‹#›</a:t>
            </a:fld>
            <a:endParaRPr lang="en-GB"/>
          </a:p>
        </p:txBody>
      </p:sp>
    </p:spTree>
    <p:extLst>
      <p:ext uri="{BB962C8B-B14F-4D97-AF65-F5344CB8AC3E}">
        <p14:creationId xmlns:p14="http://schemas.microsoft.com/office/powerpoint/2010/main" val="1188597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EC52B3-7FC0-4299-9A81-72A253B6E8FF}" type="datetimeFigureOut">
              <a:rPr lang="en-GB" smtClean="0"/>
              <a:t>18/02/2026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C68F4F-3DE7-4414-AE84-FF3984EABA5A}" type="slidenum">
              <a:rPr lang="en-GB" smtClean="0"/>
              <a:t>‹#›</a:t>
            </a:fld>
            <a:endParaRPr lang="en-GB"/>
          </a:p>
        </p:txBody>
      </p:sp>
    </p:spTree>
    <p:extLst>
      <p:ext uri="{BB962C8B-B14F-4D97-AF65-F5344CB8AC3E}">
        <p14:creationId xmlns:p14="http://schemas.microsoft.com/office/powerpoint/2010/main" val="714344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EC52B3-7FC0-4299-9A81-72A253B6E8FF}" type="datetimeFigureOut">
              <a:rPr lang="en-GB" smtClean="0"/>
              <a:t>18/02/2026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C68F4F-3DE7-4414-AE84-FF3984EABA5A}" type="slidenum">
              <a:rPr lang="en-GB" smtClean="0"/>
              <a:t>‹#›</a:t>
            </a:fld>
            <a:endParaRPr lang="en-GB"/>
          </a:p>
        </p:txBody>
      </p:sp>
    </p:spTree>
    <p:extLst>
      <p:ext uri="{BB962C8B-B14F-4D97-AF65-F5344CB8AC3E}">
        <p14:creationId xmlns:p14="http://schemas.microsoft.com/office/powerpoint/2010/main" val="2782081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EC52B3-7FC0-4299-9A81-72A253B6E8FF}" type="datetimeFigureOut">
              <a:rPr lang="en-GB" smtClean="0"/>
              <a:t>18/02/2026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BC68F4F-3DE7-4414-AE84-FF3984EABA5A}" type="slidenum">
              <a:rPr lang="en-GB" smtClean="0"/>
              <a:t>‹#›</a:t>
            </a:fld>
            <a:endParaRPr lang="en-GB"/>
          </a:p>
        </p:txBody>
      </p:sp>
    </p:spTree>
    <p:extLst>
      <p:ext uri="{BB962C8B-B14F-4D97-AF65-F5344CB8AC3E}">
        <p14:creationId xmlns:p14="http://schemas.microsoft.com/office/powerpoint/2010/main" val="740453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EC52B3-7FC0-4299-9A81-72A253B6E8FF}" type="datetimeFigureOut">
              <a:rPr lang="en-GB" smtClean="0"/>
              <a:t>18/02/2026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BC68F4F-3DE7-4414-AE84-FF3984EABA5A}" type="slidenum">
              <a:rPr lang="en-GB" smtClean="0"/>
              <a:t>‹#›</a:t>
            </a:fld>
            <a:endParaRPr lang="en-GB"/>
          </a:p>
        </p:txBody>
      </p:sp>
    </p:spTree>
    <p:extLst>
      <p:ext uri="{BB962C8B-B14F-4D97-AF65-F5344CB8AC3E}">
        <p14:creationId xmlns:p14="http://schemas.microsoft.com/office/powerpoint/2010/main" val="1465503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EC52B3-7FC0-4299-9A81-72A253B6E8FF}" type="datetimeFigureOut">
              <a:rPr lang="en-GB" smtClean="0"/>
              <a:t>18/02/2026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BC68F4F-3DE7-4414-AE84-FF3984EABA5A}" type="slidenum">
              <a:rPr lang="en-GB" smtClean="0"/>
              <a:t>‹#›</a:t>
            </a:fld>
            <a:endParaRPr lang="en-GB"/>
          </a:p>
        </p:txBody>
      </p:sp>
    </p:spTree>
    <p:extLst>
      <p:ext uri="{BB962C8B-B14F-4D97-AF65-F5344CB8AC3E}">
        <p14:creationId xmlns:p14="http://schemas.microsoft.com/office/powerpoint/2010/main" val="741289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EC52B3-7FC0-4299-9A81-72A253B6E8FF}" type="datetimeFigureOut">
              <a:rPr lang="en-GB" smtClean="0"/>
              <a:t>18/02/2026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C68F4F-3DE7-4414-AE84-FF3984EABA5A}" type="slidenum">
              <a:rPr lang="en-GB" smtClean="0"/>
              <a:t>‹#›</a:t>
            </a:fld>
            <a:endParaRPr lang="en-GB"/>
          </a:p>
        </p:txBody>
      </p:sp>
    </p:spTree>
    <p:extLst>
      <p:ext uri="{BB962C8B-B14F-4D97-AF65-F5344CB8AC3E}">
        <p14:creationId xmlns:p14="http://schemas.microsoft.com/office/powerpoint/2010/main" val="2086534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EC52B3-7FC0-4299-9A81-72A253B6E8FF}" type="datetimeFigureOut">
              <a:rPr lang="en-GB" smtClean="0"/>
              <a:t>18/02/2026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C68F4F-3DE7-4414-AE84-FF3984EABA5A}" type="slidenum">
              <a:rPr lang="en-GB" smtClean="0"/>
              <a:t>‹#›</a:t>
            </a:fld>
            <a:endParaRPr lang="en-GB"/>
          </a:p>
        </p:txBody>
      </p:sp>
    </p:spTree>
    <p:extLst>
      <p:ext uri="{BB962C8B-B14F-4D97-AF65-F5344CB8AC3E}">
        <p14:creationId xmlns:p14="http://schemas.microsoft.com/office/powerpoint/2010/main" val="3053462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EC52B3-7FC0-4299-9A81-72A253B6E8FF}" type="datetimeFigureOut">
              <a:rPr lang="en-GB" smtClean="0"/>
              <a:t>18/02/2026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68F4F-3DE7-4414-AE84-FF3984EABA5A}" type="slidenum">
              <a:rPr lang="en-GB" smtClean="0"/>
              <a:t>‹#›</a:t>
            </a:fld>
            <a:endParaRPr lang="en-GB"/>
          </a:p>
        </p:txBody>
      </p:sp>
    </p:spTree>
    <p:extLst>
      <p:ext uri="{BB962C8B-B14F-4D97-AF65-F5344CB8AC3E}">
        <p14:creationId xmlns:p14="http://schemas.microsoft.com/office/powerpoint/2010/main" val="23968221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disability-support@shu.ac.uk"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9.jpeg"/><Relationship Id="rId7" Type="http://schemas.openxmlformats.org/officeDocument/2006/relationships/image" Target="../media/image11.png"/><Relationship Id="rId12" Type="http://schemas.openxmlformats.org/officeDocument/2006/relationships/image" Target="../media/image16.jpg"/><Relationship Id="rId2" Type="http://schemas.openxmlformats.org/officeDocument/2006/relationships/notesSlide" Target="../notesSlides/notesSlide10.xml"/><Relationship Id="rId16" Type="http://schemas.openxmlformats.org/officeDocument/2006/relationships/image" Target="../media/image20.svg"/><Relationship Id="rId1" Type="http://schemas.openxmlformats.org/officeDocument/2006/relationships/slideLayout" Target="../slideLayouts/slideLayout2.xml"/><Relationship Id="rId6" Type="http://schemas.openxmlformats.org/officeDocument/2006/relationships/image" Target="../media/image4.svg"/><Relationship Id="rId11" Type="http://schemas.openxmlformats.org/officeDocument/2006/relationships/image" Target="../media/image15.jpg"/><Relationship Id="rId5" Type="http://schemas.openxmlformats.org/officeDocument/2006/relationships/image" Target="../media/image3.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10.jpeg"/><Relationship Id="rId9" Type="http://schemas.openxmlformats.org/officeDocument/2006/relationships/image" Target="../media/image13.png"/><Relationship Id="rId14" Type="http://schemas.openxmlformats.org/officeDocument/2006/relationships/image" Target="../media/image18.sv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shu.ac.uk/digital-skills/study/assistive-technology/mindview" TargetMode="External"/><Relationship Id="rId7" Type="http://schemas.openxmlformats.org/officeDocument/2006/relationships/hyperlink" Target="https://libguides.shu.ac.uk/skills/topic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libguides.shu.ac.uk/skills/writing" TargetMode="External"/><Relationship Id="rId5" Type="http://schemas.openxmlformats.org/officeDocument/2006/relationships/hyperlink" Target="https://www.studiosity.com/assignment-calculator" TargetMode="External"/><Relationship Id="rId4" Type="http://schemas.openxmlformats.org/officeDocument/2006/relationships/hyperlink" Target="https://libguides.leedsbeckett.ac.uk/skills-for-learning/assignment-calculato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eekplan.net/academy/glossary/schedule-buffer-time/" TargetMode="External"/><Relationship Id="rId5" Type="http://schemas.openxmlformats.org/officeDocument/2006/relationships/image" Target="../media/image4.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hyperlink" Target="https://create.microsoft.com/en-us/templates/calendar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s://www.shu.ac.uk/-/media/home/disabled-student-support/peer-support-resources/student-excel-overview-planner-24-25.xls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llustration of two people talking sitting on a mat">
            <a:extLst>
              <a:ext uri="{FF2B5EF4-FFF2-40B4-BE49-F238E27FC236}">
                <a16:creationId xmlns:a16="http://schemas.microsoft.com/office/drawing/2014/main" id="{032E6C7A-938D-4D57-6CF2-66F923CF429B}"/>
              </a:ext>
            </a:extLst>
          </p:cNvPr>
          <p:cNvPicPr>
            <a:picLocks noChangeAspect="1"/>
          </p:cNvPicPr>
          <p:nvPr/>
        </p:nvPicPr>
        <p:blipFill>
          <a:blip r:embed="rId3">
            <a:extLst>
              <a:ext uri="{28A0092B-C50C-407E-A947-70E740481C1C}">
                <a14:useLocalDpi xmlns:a14="http://schemas.microsoft.com/office/drawing/2010/main" val="0"/>
              </a:ext>
            </a:extLst>
          </a:blip>
          <a:srcRect t="9009"/>
          <a:stretch/>
        </p:blipFill>
        <p:spPr>
          <a:xfrm>
            <a:off x="-79458" y="-1330"/>
            <a:ext cx="9305615" cy="4858978"/>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
        <p:nvSpPr>
          <p:cNvPr id="2" name="Title 1">
            <a:extLst>
              <a:ext uri="{FF2B5EF4-FFF2-40B4-BE49-F238E27FC236}">
                <a16:creationId xmlns:a16="http://schemas.microsoft.com/office/drawing/2014/main" id="{65873A65-D010-4E1B-80A4-537BC31994B2}"/>
              </a:ext>
            </a:extLst>
          </p:cNvPr>
          <p:cNvSpPr>
            <a:spLocks noGrp="1"/>
          </p:cNvSpPr>
          <p:nvPr>
            <p:ph type="title"/>
          </p:nvPr>
        </p:nvSpPr>
        <p:spPr>
          <a:xfrm>
            <a:off x="941294" y="4491008"/>
            <a:ext cx="7261411" cy="739880"/>
          </a:xfrm>
        </p:spPr>
        <p:txBody>
          <a:bodyPr vert="horz" lIns="91440" tIns="45720" rIns="91440" bIns="45720" rtlCol="0" anchor="b">
            <a:noAutofit/>
          </a:bodyPr>
          <a:lstStyle/>
          <a:p>
            <a:pPr algn="ctr"/>
            <a:r>
              <a:rPr lang="en-US" sz="4800" b="1" dirty="0">
                <a:solidFill>
                  <a:schemeClr val="tx1">
                    <a:lumMod val="85000"/>
                    <a:lumOff val="15000"/>
                  </a:schemeClr>
                </a:solidFill>
                <a:latin typeface="Aharoni" panose="02010803020104030203" pitchFamily="2" charset="-79"/>
                <a:cs typeface="Aharoni" panose="02010803020104030203" pitchFamily="2" charset="-79"/>
              </a:rPr>
              <a:t>Practical Peer Support</a:t>
            </a:r>
          </a:p>
        </p:txBody>
      </p:sp>
      <p:sp>
        <p:nvSpPr>
          <p:cNvPr id="3" name="TextBox 2">
            <a:extLst>
              <a:ext uri="{FF2B5EF4-FFF2-40B4-BE49-F238E27FC236}">
                <a16:creationId xmlns:a16="http://schemas.microsoft.com/office/drawing/2014/main" id="{68526397-265A-9DCB-AB31-32E7E8E67D71}"/>
              </a:ext>
            </a:extLst>
          </p:cNvPr>
          <p:cNvSpPr txBox="1"/>
          <p:nvPr/>
        </p:nvSpPr>
        <p:spPr>
          <a:xfrm>
            <a:off x="311728" y="5287819"/>
            <a:ext cx="862445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lvl="0" indent="-228600" rtl="0">
              <a:buFont typeface=""/>
              <a:buChar char="•"/>
            </a:pPr>
            <a:r>
              <a:rPr lang="en-GB" sz="1800" baseline="0">
                <a:latin typeface="Century Gothic"/>
                <a:ea typeface="Arial"/>
                <a:cs typeface="Arial"/>
              </a:rPr>
              <a:t>Please note: We might use your anonymised comments and confidence ratings for service promotion and evaluation. </a:t>
            </a:r>
            <a:r>
              <a:rPr lang="en-GB" sz="1800">
                <a:latin typeface="Century Gothic"/>
                <a:ea typeface="Arial"/>
                <a:cs typeface="Arial"/>
              </a:rPr>
              <a:t>​</a:t>
            </a:r>
          </a:p>
          <a:p>
            <a:pPr marL="228600" indent="-228600">
              <a:buFont typeface=""/>
              <a:buChar char="•"/>
            </a:pPr>
            <a:r>
              <a:rPr lang="en-GB" sz="1800" baseline="0" dirty="0">
                <a:latin typeface="Century Gothic"/>
                <a:ea typeface="Arial"/>
                <a:cs typeface="Arial"/>
              </a:rPr>
              <a:t>If you would prefer that we don't </a:t>
            </a:r>
            <a:r>
              <a:rPr lang="en-GB" dirty="0">
                <a:latin typeface="Century Gothic"/>
                <a:ea typeface="Arial"/>
                <a:cs typeface="Arial"/>
              </a:rPr>
              <a:t>do this</a:t>
            </a:r>
            <a:r>
              <a:rPr lang="en-GB" sz="1800" baseline="0" dirty="0">
                <a:latin typeface="Century Gothic"/>
                <a:ea typeface="Arial"/>
                <a:cs typeface="Arial"/>
              </a:rPr>
              <a:t>, please let us know at any time</a:t>
            </a:r>
            <a:r>
              <a:rPr lang="en-GB" dirty="0">
                <a:latin typeface="Century Gothic"/>
                <a:ea typeface="Arial"/>
                <a:cs typeface="Arial"/>
              </a:rPr>
              <a:t> at</a:t>
            </a:r>
            <a:r>
              <a:rPr lang="en-GB" sz="1800" baseline="0" dirty="0">
                <a:latin typeface="Century Gothic"/>
                <a:ea typeface="Arial"/>
                <a:cs typeface="Arial"/>
              </a:rPr>
              <a:t> </a:t>
            </a:r>
            <a:r>
              <a:rPr lang="en-GB" sz="1800" u="sng" strike="noStrike" baseline="0" dirty="0">
                <a:solidFill>
                  <a:srgbClr val="0563C1"/>
                </a:solidFill>
                <a:latin typeface="Century Gothic"/>
                <a:ea typeface="Arial"/>
                <a:cs typeface="Arial"/>
                <a:hlinkClick r:id="rId4"/>
              </a:rPr>
              <a:t>disability-support@shu.ac.uk</a:t>
            </a:r>
            <a:r>
              <a:rPr lang="en-GB" sz="1800" baseline="0" dirty="0">
                <a:latin typeface="Century Gothic"/>
                <a:ea typeface="Arial"/>
                <a:cs typeface="Arial"/>
              </a:rPr>
              <a:t>  </a:t>
            </a:r>
          </a:p>
          <a:p>
            <a:pPr algn="ctr"/>
            <a:endParaRPr lang="en-GB"/>
          </a:p>
        </p:txBody>
      </p:sp>
    </p:spTree>
    <p:extLst>
      <p:ext uri="{BB962C8B-B14F-4D97-AF65-F5344CB8AC3E}">
        <p14:creationId xmlns:p14="http://schemas.microsoft.com/office/powerpoint/2010/main" val="34385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1AF0E-A379-F0AE-E57C-084BB795293E}"/>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0DF07702-502E-2B45-8BA2-74834C404FBA}"/>
              </a:ext>
            </a:extLst>
          </p:cNvPr>
          <p:cNvSpPr>
            <a:spLocks noGrp="1"/>
          </p:cNvSpPr>
          <p:nvPr>
            <p:ph type="title"/>
          </p:nvPr>
        </p:nvSpPr>
        <p:spPr>
          <a:xfrm>
            <a:off x="843433" y="300399"/>
            <a:ext cx="7087993" cy="1110492"/>
          </a:xfrm>
        </p:spPr>
        <p:txBody>
          <a:bodyPr>
            <a:normAutofit/>
          </a:bodyPr>
          <a:lstStyle/>
          <a:p>
            <a:r>
              <a:rPr lang="en-GB" sz="4800" dirty="0">
                <a:latin typeface="Aharoni" panose="02010803020104030203" pitchFamily="2" charset="-79"/>
                <a:cs typeface="Aharoni" panose="02010803020104030203" pitchFamily="2" charset="-79"/>
              </a:rPr>
              <a:t>Prepare / Get Support</a:t>
            </a:r>
          </a:p>
        </p:txBody>
      </p:sp>
      <p:sp>
        <p:nvSpPr>
          <p:cNvPr id="10" name="Content Placeholder 2">
            <a:extLst>
              <a:ext uri="{FF2B5EF4-FFF2-40B4-BE49-F238E27FC236}">
                <a16:creationId xmlns:a16="http://schemas.microsoft.com/office/drawing/2014/main" id="{61BBDC7E-6EC1-8A06-00BB-833C3678BC1D}"/>
              </a:ext>
            </a:extLst>
          </p:cNvPr>
          <p:cNvSpPr>
            <a:spLocks noGrp="1"/>
          </p:cNvSpPr>
          <p:nvPr>
            <p:ph idx="1"/>
          </p:nvPr>
        </p:nvSpPr>
        <p:spPr>
          <a:xfrm>
            <a:off x="633041" y="1664959"/>
            <a:ext cx="2941946" cy="600600"/>
          </a:xfrm>
        </p:spPr>
        <p:txBody>
          <a:bodyPr vert="horz" lIns="91440" tIns="45720" rIns="91440" bIns="45720" rtlCol="0">
            <a:noAutofit/>
          </a:bodyPr>
          <a:lstStyle/>
          <a:p>
            <a:pPr marL="0" indent="0" rtl="0" fontAlgn="base">
              <a:spcAft>
                <a:spcPts val="1000"/>
              </a:spcAft>
              <a:buNone/>
            </a:pPr>
            <a:r>
              <a:rPr lang="en-GB" sz="1600" kern="100" dirty="0">
                <a:latin typeface="Century Gothic" panose="020B0502020202020204" pitchFamily="34" charset="0"/>
                <a:cs typeface="Times New Roman"/>
              </a:rPr>
              <a:t>Which mountain would you rather climb? Why?</a:t>
            </a:r>
          </a:p>
        </p:txBody>
      </p:sp>
      <p:pic>
        <p:nvPicPr>
          <p:cNvPr id="11" name="Picture 10" descr="The North Face of Ben Nevis - A steep incline">
            <a:extLst>
              <a:ext uri="{FF2B5EF4-FFF2-40B4-BE49-F238E27FC236}">
                <a16:creationId xmlns:a16="http://schemas.microsoft.com/office/drawing/2014/main" id="{E0994D9C-518F-70C8-E064-CF5FC064DDD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6401" y="2619244"/>
            <a:ext cx="2277253" cy="1707555"/>
          </a:xfrm>
          <a:prstGeom prst="rect">
            <a:avLst/>
          </a:prstGeom>
          <a:noFill/>
          <a:ln>
            <a:noFill/>
          </a:ln>
        </p:spPr>
      </p:pic>
      <p:pic>
        <p:nvPicPr>
          <p:cNvPr id="12" name="Picture 11" descr="A view of Ben Nevis - steps carved into the mountain side">
            <a:extLst>
              <a:ext uri="{FF2B5EF4-FFF2-40B4-BE49-F238E27FC236}">
                <a16:creationId xmlns:a16="http://schemas.microsoft.com/office/drawing/2014/main" id="{C5A6AC79-5632-BE2A-14FA-1AF90F01BCA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8086" y="4892741"/>
            <a:ext cx="2275568" cy="1707556"/>
          </a:xfrm>
          <a:prstGeom prst="rect">
            <a:avLst/>
          </a:prstGeom>
          <a:noFill/>
          <a:ln>
            <a:noFill/>
          </a:ln>
        </p:spPr>
      </p:pic>
      <p:pic>
        <p:nvPicPr>
          <p:cNvPr id="15" name="Graphic 14" descr="Chat / speech bubbles">
            <a:extLst>
              <a:ext uri="{FF2B5EF4-FFF2-40B4-BE49-F238E27FC236}">
                <a16:creationId xmlns:a16="http://schemas.microsoft.com/office/drawing/2014/main" id="{9E7F375B-C95C-6985-C03C-1F00A7CAA6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46600" y="235231"/>
            <a:ext cx="778743" cy="778743"/>
          </a:xfrm>
          <a:prstGeom prst="rect">
            <a:avLst/>
          </a:prstGeom>
        </p:spPr>
      </p:pic>
      <p:pic>
        <p:nvPicPr>
          <p:cNvPr id="3" name="Graphic 2" descr="Badge with solid fill">
            <a:extLst>
              <a:ext uri="{FF2B5EF4-FFF2-40B4-BE49-F238E27FC236}">
                <a16:creationId xmlns:a16="http://schemas.microsoft.com/office/drawing/2014/main" id="{FB3D82BC-5BCC-6323-C189-E2A4D0E5754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3041" y="5230922"/>
            <a:ext cx="914400" cy="914400"/>
          </a:xfrm>
          <a:prstGeom prst="rect">
            <a:avLst/>
          </a:prstGeom>
        </p:spPr>
      </p:pic>
      <p:pic>
        <p:nvPicPr>
          <p:cNvPr id="5" name="Graphic 4" descr="Badge 1 with solid fill">
            <a:extLst>
              <a:ext uri="{FF2B5EF4-FFF2-40B4-BE49-F238E27FC236}">
                <a16:creationId xmlns:a16="http://schemas.microsoft.com/office/drawing/2014/main" id="{4CDCE710-8638-FEAE-5CC1-E6B3A157D92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3041" y="3015822"/>
            <a:ext cx="914400" cy="914400"/>
          </a:xfrm>
          <a:prstGeom prst="rect">
            <a:avLst/>
          </a:prstGeom>
        </p:spPr>
      </p:pic>
      <p:sp>
        <p:nvSpPr>
          <p:cNvPr id="4" name="TextBox 3">
            <a:extLst>
              <a:ext uri="{FF2B5EF4-FFF2-40B4-BE49-F238E27FC236}">
                <a16:creationId xmlns:a16="http://schemas.microsoft.com/office/drawing/2014/main" id="{F1AF2516-AC02-15EC-97EA-5C422BFF27A0}"/>
              </a:ext>
            </a:extLst>
          </p:cNvPr>
          <p:cNvSpPr txBox="1"/>
          <p:nvPr/>
        </p:nvSpPr>
        <p:spPr>
          <a:xfrm>
            <a:off x="4558534" y="1572298"/>
            <a:ext cx="3254796" cy="584775"/>
          </a:xfrm>
          <a:prstGeom prst="rect">
            <a:avLst/>
          </a:prstGeom>
          <a:noFill/>
        </p:spPr>
        <p:txBody>
          <a:bodyPr wrap="square">
            <a:spAutoFit/>
          </a:bodyPr>
          <a:lstStyle/>
          <a:p>
            <a:pPr marL="0" indent="0" fontAlgn="base">
              <a:spcBef>
                <a:spcPts val="1000"/>
              </a:spcBef>
              <a:spcAft>
                <a:spcPts val="1000"/>
              </a:spcAft>
              <a:buNone/>
            </a:pPr>
            <a:r>
              <a:rPr lang="en-GB" sz="1600" kern="100" dirty="0">
                <a:latin typeface="Century Gothic" panose="020B0502020202020204" pitchFamily="34" charset="0"/>
                <a:cs typeface="Times New Roman"/>
              </a:rPr>
              <a:t>Who is more likely to get to the top of the mountain? Why?</a:t>
            </a:r>
          </a:p>
        </p:txBody>
      </p:sp>
      <p:pic>
        <p:nvPicPr>
          <p:cNvPr id="17" name="Picture 16" descr="A person standing on a rock near a lake wearing jeans, boots and a shirt.">
            <a:extLst>
              <a:ext uri="{FF2B5EF4-FFF2-40B4-BE49-F238E27FC236}">
                <a16:creationId xmlns:a16="http://schemas.microsoft.com/office/drawing/2014/main" id="{26B99B75-D875-E6D3-87BA-B396FE405CD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41894" y="2481012"/>
            <a:ext cx="1984020" cy="1984020"/>
          </a:xfrm>
          <a:prstGeom prst="rect">
            <a:avLst/>
          </a:prstGeom>
        </p:spPr>
      </p:pic>
      <p:pic>
        <p:nvPicPr>
          <p:cNvPr id="16" name="Picture 15" descr="Two people wearing hiking gear and carrying climbing and hiking equipment and backpacks.">
            <a:extLst>
              <a:ext uri="{FF2B5EF4-FFF2-40B4-BE49-F238E27FC236}">
                <a16:creationId xmlns:a16="http://schemas.microsoft.com/office/drawing/2014/main" id="{89372648-4B16-85A2-45E7-905B89FAE12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41894" y="4696112"/>
            <a:ext cx="1984020" cy="1984020"/>
          </a:xfrm>
          <a:prstGeom prst="rect">
            <a:avLst/>
          </a:prstGeom>
        </p:spPr>
      </p:pic>
      <p:pic>
        <p:nvPicPr>
          <p:cNvPr id="8" name="Graphic 7" descr="Badge 3 with solid fill">
            <a:extLst>
              <a:ext uri="{FF2B5EF4-FFF2-40B4-BE49-F238E27FC236}">
                <a16:creationId xmlns:a16="http://schemas.microsoft.com/office/drawing/2014/main" id="{55D90EBA-6025-F1C1-6E3D-56B71EA95691}"/>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4558534" y="3015822"/>
            <a:ext cx="914400" cy="914400"/>
          </a:xfrm>
          <a:prstGeom prst="rect">
            <a:avLst/>
          </a:prstGeom>
        </p:spPr>
      </p:pic>
      <p:pic>
        <p:nvPicPr>
          <p:cNvPr id="13" name="Graphic 12" descr="Badge 4 with solid fill">
            <a:extLst>
              <a:ext uri="{FF2B5EF4-FFF2-40B4-BE49-F238E27FC236}">
                <a16:creationId xmlns:a16="http://schemas.microsoft.com/office/drawing/2014/main" id="{22C4B187-E28B-D32D-F239-565F545820B0}"/>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4558534" y="5230922"/>
            <a:ext cx="914400" cy="914400"/>
          </a:xfrm>
          <a:prstGeom prst="rect">
            <a:avLst/>
          </a:prstGeom>
        </p:spPr>
      </p:pic>
    </p:spTree>
    <p:extLst>
      <p:ext uri="{BB962C8B-B14F-4D97-AF65-F5344CB8AC3E}">
        <p14:creationId xmlns:p14="http://schemas.microsoft.com/office/powerpoint/2010/main" val="225848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8824632"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5873A65-D010-4E1B-80A4-537BC31994B2}"/>
              </a:ext>
            </a:extLst>
          </p:cNvPr>
          <p:cNvSpPr>
            <a:spLocks noGrp="1"/>
          </p:cNvSpPr>
          <p:nvPr>
            <p:ph type="title"/>
          </p:nvPr>
        </p:nvSpPr>
        <p:spPr>
          <a:xfrm>
            <a:off x="410304" y="403797"/>
            <a:ext cx="6288670" cy="1330841"/>
          </a:xfrm>
        </p:spPr>
        <p:txBody>
          <a:bodyPr>
            <a:noAutofit/>
          </a:bodyPr>
          <a:lstStyle/>
          <a:p>
            <a:r>
              <a:rPr lang="en-GB" kern="100">
                <a:effectLst/>
                <a:latin typeface="Aharoni" panose="02010803020104030203" pitchFamily="2" charset="-79"/>
                <a:ea typeface="Aptos" panose="020B0004020202020204" pitchFamily="34" charset="0"/>
                <a:cs typeface="Aharoni" panose="02010803020104030203" pitchFamily="2" charset="-79"/>
              </a:rPr>
              <a:t>Breaking down time and tasks</a:t>
            </a:r>
            <a:endParaRPr lang="en-GB">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54DE389A-F0D4-4DEC-8F90-8420F8F75749}"/>
              </a:ext>
            </a:extLst>
          </p:cNvPr>
          <p:cNvSpPr>
            <a:spLocks noGrp="1"/>
          </p:cNvSpPr>
          <p:nvPr>
            <p:ph idx="1"/>
          </p:nvPr>
        </p:nvSpPr>
        <p:spPr>
          <a:xfrm>
            <a:off x="595900" y="2176795"/>
            <a:ext cx="5370001" cy="4277407"/>
          </a:xfrm>
        </p:spPr>
        <p:txBody>
          <a:bodyPr vert="horz" lIns="91440" tIns="45720" rIns="91440" bIns="45720" rtlCol="0" anchor="t">
            <a:noAutofit/>
          </a:bodyPr>
          <a:lstStyle/>
          <a:p>
            <a:pPr algn="l">
              <a:buFontTx/>
              <a:buChar char="-"/>
            </a:pPr>
            <a:r>
              <a:rPr lang="en-GB" sz="1600" b="0" i="0">
                <a:effectLst/>
                <a:latin typeface="Century Gothic"/>
              </a:rPr>
              <a:t>Task Breakdown</a:t>
            </a:r>
            <a:endParaRPr lang="en-GB" sz="1600">
              <a:latin typeface="Century Gothic"/>
            </a:endParaRPr>
          </a:p>
          <a:p>
            <a:pPr algn="l">
              <a:buFontTx/>
              <a:buChar char="-"/>
            </a:pPr>
            <a:r>
              <a:rPr lang="en-GB" sz="1600" b="0" i="0" u="sng">
                <a:solidFill>
                  <a:srgbClr val="BA0046"/>
                </a:solidFill>
                <a:effectLst/>
                <a:latin typeface="Century Gothic"/>
                <a:hlinkClick r:id="rId3"/>
              </a:rPr>
              <a:t>MindView</a:t>
            </a:r>
            <a:endParaRPr lang="en-GB" sz="1600" b="0" i="0">
              <a:solidFill>
                <a:srgbClr val="333333"/>
              </a:solidFill>
              <a:effectLst/>
              <a:latin typeface="Century Gothic"/>
            </a:endParaRPr>
          </a:p>
          <a:p>
            <a:pPr algn="l" rtl="0" fontAlgn="base">
              <a:buFontTx/>
              <a:buChar char="-"/>
            </a:pPr>
            <a:r>
              <a:rPr lang="en-GB" sz="1600" b="0" i="0">
                <a:solidFill>
                  <a:srgbClr val="000000"/>
                </a:solidFill>
                <a:effectLst/>
                <a:latin typeface="Century Gothic"/>
                <a:cs typeface="Aharoni"/>
              </a:rPr>
              <a:t>Word document  </a:t>
            </a:r>
          </a:p>
          <a:p>
            <a:pPr algn="l" rtl="0" fontAlgn="base">
              <a:buFontTx/>
              <a:buChar char="-"/>
            </a:pPr>
            <a:r>
              <a:rPr lang="en-GB" sz="1600">
                <a:solidFill>
                  <a:srgbClr val="000000"/>
                </a:solidFill>
                <a:latin typeface="Century Gothic"/>
                <a:cs typeface="Aharoni"/>
              </a:rPr>
              <a:t>t</a:t>
            </a:r>
            <a:r>
              <a:rPr lang="en-GB" sz="1600" b="0" i="0">
                <a:solidFill>
                  <a:srgbClr val="000000"/>
                </a:solidFill>
                <a:effectLst/>
                <a:latin typeface="Century Gothic"/>
                <a:cs typeface="Aharoni"/>
              </a:rPr>
              <a:t>o-do lists </a:t>
            </a:r>
            <a:endParaRPr lang="en-GB" sz="1600" kern="100">
              <a:effectLst/>
              <a:latin typeface="Century Gothic"/>
              <a:ea typeface="Aptos" panose="020B0004020202020204" pitchFamily="34" charset="0"/>
              <a:cs typeface="Aharoni"/>
            </a:endParaRPr>
          </a:p>
          <a:p>
            <a:pPr>
              <a:buFontTx/>
              <a:buChar char="-"/>
            </a:pPr>
            <a:r>
              <a:rPr lang="en-GB" sz="1600" u="sng">
                <a:solidFill>
                  <a:srgbClr val="BA0046"/>
                </a:solidFill>
                <a:latin typeface="Century Gothic"/>
                <a:hlinkClick r:id="rId4"/>
              </a:rPr>
              <a:t>Leeds Beckett Assignment Calculator</a:t>
            </a:r>
            <a:endParaRPr lang="en-GB" sz="1600">
              <a:solidFill>
                <a:srgbClr val="333333"/>
              </a:solidFill>
              <a:latin typeface="Century Gothic"/>
            </a:endParaRPr>
          </a:p>
          <a:p>
            <a:pPr>
              <a:buFontTx/>
              <a:buChar char="-"/>
            </a:pPr>
            <a:r>
              <a:rPr lang="en-GB" sz="1600" u="sng">
                <a:solidFill>
                  <a:srgbClr val="BA0046"/>
                </a:solidFill>
                <a:latin typeface="Century Gothic"/>
                <a:hlinkClick r:id="rId5"/>
              </a:rPr>
              <a:t>Studiosity's Assignment Calculator</a:t>
            </a:r>
            <a:endParaRPr lang="en-GB" sz="1600">
              <a:solidFill>
                <a:srgbClr val="333333"/>
              </a:solidFill>
              <a:latin typeface="Century Gothic"/>
            </a:endParaRPr>
          </a:p>
          <a:p>
            <a:pPr marL="0" indent="0" rtl="0" fontAlgn="base">
              <a:buNone/>
            </a:pPr>
            <a:endParaRPr lang="en-GB" sz="1600" b="1" kern="100">
              <a:latin typeface="Century Gothic" panose="020B0502020202020204" pitchFamily="34" charset="0"/>
              <a:ea typeface="Aptos" panose="020B0004020202020204" pitchFamily="34" charset="0"/>
              <a:cs typeface="Times New Roman"/>
            </a:endParaRPr>
          </a:p>
          <a:p>
            <a:pPr marL="0" indent="0" rtl="0" fontAlgn="base">
              <a:buNone/>
            </a:pPr>
            <a:r>
              <a:rPr lang="en-GB" sz="1600" b="1" kern="100">
                <a:latin typeface="Century Gothic"/>
                <a:ea typeface="Aptos" panose="020B0004020202020204" pitchFamily="34" charset="0"/>
                <a:cs typeface="Times New Roman"/>
              </a:rPr>
              <a:t>Academic writing resources and support: </a:t>
            </a:r>
          </a:p>
          <a:p>
            <a:pPr rtl="0" fontAlgn="base">
              <a:buFontTx/>
              <a:buChar char="-"/>
            </a:pPr>
            <a:r>
              <a:rPr lang="en-GB" sz="1600">
                <a:solidFill>
                  <a:srgbClr val="000000"/>
                </a:solidFill>
                <a:latin typeface="Century Gothic"/>
                <a:cs typeface="Aharoni"/>
                <a:hlinkClick r:id="rId6"/>
              </a:rPr>
              <a:t>Academic Writing</a:t>
            </a:r>
            <a:endParaRPr lang="en-GB" sz="1600">
              <a:solidFill>
                <a:srgbClr val="000000"/>
              </a:solidFill>
              <a:latin typeface="Century Gothic"/>
              <a:cs typeface="Aharoni"/>
            </a:endParaRPr>
          </a:p>
          <a:p>
            <a:pPr rtl="0" fontAlgn="base">
              <a:buFontTx/>
              <a:buChar char="-"/>
            </a:pPr>
            <a:r>
              <a:rPr lang="en-GB" sz="1600">
                <a:solidFill>
                  <a:srgbClr val="000000"/>
                </a:solidFill>
                <a:latin typeface="Century Gothic"/>
                <a:cs typeface="Aharoni"/>
                <a:hlinkClick r:id="rId7"/>
              </a:rPr>
              <a:t>Reading, Notetaking and Revision </a:t>
            </a:r>
            <a:endParaRPr lang="en-GB" sz="1600">
              <a:solidFill>
                <a:srgbClr val="000000"/>
              </a:solidFill>
              <a:latin typeface="Century Gothic"/>
              <a:cs typeface="Aharoni"/>
            </a:endParaRPr>
          </a:p>
        </p:txBody>
      </p:sp>
      <p:sp>
        <p:nvSpPr>
          <p:cNvPr id="1035" name="Freeform: Shape 1034">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036218" y="6209414"/>
            <a:ext cx="5107781"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Illustration of a clipboard with a calendar on it, a pot of pens, note books, and post it notes&#10;">
            <a:extLst>
              <a:ext uri="{FF2B5EF4-FFF2-40B4-BE49-F238E27FC236}">
                <a16:creationId xmlns:a16="http://schemas.microsoft.com/office/drawing/2014/main" id="{18995BEB-DC6A-A033-0F59-4A83BB0FD937}"/>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59369" y="1449036"/>
            <a:ext cx="3674327" cy="3674327"/>
          </a:xfrm>
          <a:prstGeom prst="rect">
            <a:avLst/>
          </a:prstGeom>
        </p:spPr>
      </p:pic>
    </p:spTree>
    <p:extLst>
      <p:ext uri="{BB962C8B-B14F-4D97-AF65-F5344CB8AC3E}">
        <p14:creationId xmlns:p14="http://schemas.microsoft.com/office/powerpoint/2010/main" val="262954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73A65-D010-4E1B-80A4-537BC31994B2}"/>
              </a:ext>
            </a:extLst>
          </p:cNvPr>
          <p:cNvSpPr>
            <a:spLocks noGrp="1"/>
          </p:cNvSpPr>
          <p:nvPr>
            <p:ph type="title"/>
          </p:nvPr>
        </p:nvSpPr>
        <p:spPr>
          <a:xfrm>
            <a:off x="1624141" y="516723"/>
            <a:ext cx="5895718" cy="716541"/>
          </a:xfrm>
        </p:spPr>
        <p:txBody>
          <a:bodyPr>
            <a:normAutofit/>
          </a:bodyPr>
          <a:lstStyle/>
          <a:p>
            <a:pPr algn="ctr"/>
            <a:r>
              <a:rPr lang="en-GB">
                <a:latin typeface="Aharoni" panose="02010803020104030203" pitchFamily="2" charset="-79"/>
                <a:cs typeface="Aharoni" panose="02010803020104030203" pitchFamily="2" charset="-79"/>
              </a:rPr>
              <a:t>Make it Manageable</a:t>
            </a:r>
          </a:p>
        </p:txBody>
      </p:sp>
      <p:sp>
        <p:nvSpPr>
          <p:cNvPr id="3" name="Content Placeholder 2">
            <a:extLst>
              <a:ext uri="{FF2B5EF4-FFF2-40B4-BE49-F238E27FC236}">
                <a16:creationId xmlns:a16="http://schemas.microsoft.com/office/drawing/2014/main" id="{54DE389A-F0D4-4DEC-8F90-8420F8F75749}"/>
              </a:ext>
            </a:extLst>
          </p:cNvPr>
          <p:cNvSpPr>
            <a:spLocks noGrp="1"/>
          </p:cNvSpPr>
          <p:nvPr>
            <p:ph idx="1"/>
          </p:nvPr>
        </p:nvSpPr>
        <p:spPr>
          <a:xfrm>
            <a:off x="1107766" y="1977117"/>
            <a:ext cx="6283042" cy="4260838"/>
          </a:xfrm>
        </p:spPr>
        <p:txBody>
          <a:bodyPr vert="horz" lIns="91440" tIns="45720" rIns="91440" bIns="45720" rtlCol="0" anchor="t">
            <a:noAutofit/>
          </a:bodyPr>
          <a:lstStyle/>
          <a:p>
            <a:pPr fontAlgn="base">
              <a:lnSpc>
                <a:spcPct val="100000"/>
              </a:lnSpc>
              <a:spcBef>
                <a:spcPts val="600"/>
              </a:spcBef>
              <a:spcAft>
                <a:spcPts val="600"/>
              </a:spcAft>
              <a:buFont typeface="Calibri" panose="020B0604020202020204" pitchFamily="34" charset="0"/>
              <a:buChar char="-"/>
            </a:pPr>
            <a:r>
              <a:rPr lang="en-GB" sz="1600">
                <a:solidFill>
                  <a:srgbClr val="000000"/>
                </a:solidFill>
                <a:latin typeface="Century Gothic"/>
                <a:cs typeface="Aharoni"/>
              </a:rPr>
              <a:t>Break it down</a:t>
            </a:r>
            <a:endParaRPr lang="en-US" sz="1600">
              <a:latin typeface="Century Gothic"/>
            </a:endParaRPr>
          </a:p>
          <a:p>
            <a:pPr fontAlgn="base">
              <a:lnSpc>
                <a:spcPct val="100000"/>
              </a:lnSpc>
              <a:spcBef>
                <a:spcPts val="600"/>
              </a:spcBef>
              <a:spcAft>
                <a:spcPts val="600"/>
              </a:spcAft>
              <a:buFont typeface="Calibri" panose="020B0604020202020204" pitchFamily="34" charset="0"/>
              <a:buChar char="-"/>
            </a:pPr>
            <a:r>
              <a:rPr lang="en-GB" sz="1600" i="0">
                <a:solidFill>
                  <a:srgbClr val="000000"/>
                </a:solidFill>
                <a:effectLst/>
                <a:latin typeface="Century Gothic"/>
                <a:cs typeface="Aharoni"/>
              </a:rPr>
              <a:t>Keep it simple</a:t>
            </a:r>
            <a:endParaRPr lang="en-GB" sz="1600">
              <a:solidFill>
                <a:srgbClr val="000000"/>
              </a:solidFill>
              <a:latin typeface="Century Gothic"/>
              <a:cs typeface="Aharoni"/>
            </a:endParaRPr>
          </a:p>
          <a:p>
            <a:pPr fontAlgn="base">
              <a:lnSpc>
                <a:spcPct val="100000"/>
              </a:lnSpc>
              <a:spcBef>
                <a:spcPts val="600"/>
              </a:spcBef>
              <a:spcAft>
                <a:spcPts val="600"/>
              </a:spcAft>
              <a:buFont typeface="Calibri" panose="020B0604020202020204" pitchFamily="34" charset="0"/>
              <a:buChar char="-"/>
            </a:pPr>
            <a:r>
              <a:rPr lang="en-GB" sz="1600">
                <a:solidFill>
                  <a:srgbClr val="000000"/>
                </a:solidFill>
                <a:latin typeface="Century Gothic"/>
                <a:cs typeface="Aharoni"/>
              </a:rPr>
              <a:t>Prioritise</a:t>
            </a:r>
          </a:p>
          <a:p>
            <a:pPr fontAlgn="base">
              <a:lnSpc>
                <a:spcPct val="100000"/>
              </a:lnSpc>
              <a:spcBef>
                <a:spcPts val="600"/>
              </a:spcBef>
              <a:spcAft>
                <a:spcPts val="600"/>
              </a:spcAft>
              <a:buFont typeface="Calibri" panose="020B0604020202020204" pitchFamily="34" charset="0"/>
              <a:buChar char="-"/>
            </a:pPr>
            <a:r>
              <a:rPr lang="en-GB" sz="1600">
                <a:solidFill>
                  <a:srgbClr val="000000"/>
                </a:solidFill>
                <a:latin typeface="Century Gothic"/>
              </a:rPr>
              <a:t>Be prepared</a:t>
            </a:r>
          </a:p>
          <a:p>
            <a:pPr fontAlgn="base">
              <a:lnSpc>
                <a:spcPct val="100000"/>
              </a:lnSpc>
              <a:spcBef>
                <a:spcPts val="600"/>
              </a:spcBef>
              <a:spcAft>
                <a:spcPts val="600"/>
              </a:spcAft>
              <a:buFont typeface="Calibri" panose="020B0604020202020204" pitchFamily="34" charset="0"/>
              <a:buChar char="-"/>
            </a:pPr>
            <a:r>
              <a:rPr lang="en-GB" sz="1600" i="0">
                <a:solidFill>
                  <a:srgbClr val="000000"/>
                </a:solidFill>
                <a:effectLst/>
                <a:latin typeface="Century Gothic"/>
              </a:rPr>
              <a:t>Be realistic</a:t>
            </a:r>
            <a:endParaRPr lang="en-GB" sz="1600">
              <a:solidFill>
                <a:srgbClr val="000000"/>
              </a:solidFill>
              <a:latin typeface="Century Gothic"/>
            </a:endParaRPr>
          </a:p>
          <a:p>
            <a:pPr algn="l" rtl="0" fontAlgn="base">
              <a:lnSpc>
                <a:spcPct val="100000"/>
              </a:lnSpc>
              <a:spcBef>
                <a:spcPts val="600"/>
              </a:spcBef>
              <a:spcAft>
                <a:spcPts val="600"/>
              </a:spcAft>
              <a:buFont typeface="Calibri" panose="020B0604020202020204" pitchFamily="34" charset="0"/>
              <a:buChar char="-"/>
            </a:pPr>
            <a:r>
              <a:rPr lang="en-GB" sz="1600">
                <a:solidFill>
                  <a:srgbClr val="000000"/>
                </a:solidFill>
                <a:latin typeface="Century Gothic"/>
              </a:rPr>
              <a:t>Be kind to yourself</a:t>
            </a:r>
          </a:p>
          <a:p>
            <a:pPr fontAlgn="base">
              <a:lnSpc>
                <a:spcPct val="100000"/>
              </a:lnSpc>
              <a:spcBef>
                <a:spcPts val="600"/>
              </a:spcBef>
              <a:spcAft>
                <a:spcPts val="600"/>
              </a:spcAft>
              <a:buFont typeface="Calibri" panose="020B0604020202020204" pitchFamily="34" charset="0"/>
              <a:buChar char="-"/>
            </a:pPr>
            <a:r>
              <a:rPr lang="en-GB" sz="1600" i="0">
                <a:solidFill>
                  <a:srgbClr val="000000"/>
                </a:solidFill>
                <a:effectLst/>
                <a:latin typeface="Century Gothic"/>
              </a:rPr>
              <a:t>Be structured</a:t>
            </a:r>
            <a:endParaRPr lang="en-GB" sz="1600">
              <a:solidFill>
                <a:srgbClr val="000000"/>
              </a:solidFill>
              <a:latin typeface="Century Gothic"/>
            </a:endParaRPr>
          </a:p>
          <a:p>
            <a:pPr fontAlgn="base">
              <a:lnSpc>
                <a:spcPct val="100000"/>
              </a:lnSpc>
              <a:spcBef>
                <a:spcPts val="600"/>
              </a:spcBef>
              <a:spcAft>
                <a:spcPts val="600"/>
              </a:spcAft>
              <a:buFont typeface="Calibri" panose="020B0604020202020204" pitchFamily="34" charset="0"/>
              <a:buChar char="-"/>
            </a:pPr>
            <a:r>
              <a:rPr lang="en-GB" sz="1600" i="0">
                <a:solidFill>
                  <a:srgbClr val="000000"/>
                </a:solidFill>
                <a:effectLst/>
                <a:latin typeface="Century Gothic"/>
              </a:rPr>
              <a:t>Be flexible</a:t>
            </a:r>
            <a:endParaRPr lang="en-GB" sz="1600">
              <a:solidFill>
                <a:srgbClr val="000000"/>
              </a:solidFill>
              <a:latin typeface="Century Gothic"/>
            </a:endParaRPr>
          </a:p>
          <a:p>
            <a:pPr fontAlgn="base">
              <a:lnSpc>
                <a:spcPct val="100000"/>
              </a:lnSpc>
              <a:spcBef>
                <a:spcPts val="600"/>
              </a:spcBef>
              <a:spcAft>
                <a:spcPts val="600"/>
              </a:spcAft>
              <a:buFont typeface="Calibri" panose="020B0604020202020204" pitchFamily="34" charset="0"/>
              <a:buChar char="-"/>
            </a:pPr>
            <a:r>
              <a:rPr lang="en-GB" sz="1600" i="0">
                <a:solidFill>
                  <a:srgbClr val="000000"/>
                </a:solidFill>
                <a:effectLst/>
                <a:latin typeface="Century Gothic"/>
              </a:rPr>
              <a:t>Be SMART - Specific, Measurable, Achievable, Relevant, Time-Bound.</a:t>
            </a:r>
            <a:endParaRPr lang="en-GB" sz="1600">
              <a:solidFill>
                <a:srgbClr val="000000"/>
              </a:solidFill>
              <a:latin typeface="Century Gothic"/>
              <a:cs typeface="Aharoni"/>
            </a:endParaRPr>
          </a:p>
          <a:p>
            <a:pPr>
              <a:lnSpc>
                <a:spcPct val="100000"/>
              </a:lnSpc>
              <a:spcBef>
                <a:spcPts val="600"/>
              </a:spcBef>
              <a:spcAft>
                <a:spcPts val="600"/>
              </a:spcAft>
              <a:buFont typeface="Calibri" panose="020B0604020202020204" pitchFamily="34" charset="0"/>
              <a:buChar char="-"/>
            </a:pPr>
            <a:r>
              <a:rPr lang="en-GB" sz="1600">
                <a:solidFill>
                  <a:srgbClr val="000000"/>
                </a:solidFill>
                <a:latin typeface="Century Gothic"/>
                <a:cs typeface="Aharoni"/>
              </a:rPr>
              <a:t>Know where to find any help you may need</a:t>
            </a:r>
            <a:endParaRPr lang="en-GB" sz="1600">
              <a:latin typeface="Century Gothic"/>
            </a:endParaRPr>
          </a:p>
        </p:txBody>
      </p:sp>
      <p:pic>
        <p:nvPicPr>
          <p:cNvPr id="7" name="Picture 6" descr="An image of two ladders and stick people trying to climb them. &#10;The first ladder has more steps with smaller gaps between and the stick person is nearly at the top. &#10;The second ladder has fewer steps which are further apart and the stick person is still stood on the ground trying to reach for the first step. ">
            <a:extLst>
              <a:ext uri="{FF2B5EF4-FFF2-40B4-BE49-F238E27FC236}">
                <a16:creationId xmlns:a16="http://schemas.microsoft.com/office/drawing/2014/main" id="{96E4AE80-6C97-2C69-7CBC-2DC7040DDABA}"/>
              </a:ext>
            </a:extLst>
          </p:cNvPr>
          <p:cNvPicPr>
            <a:picLocks noChangeAspect="1"/>
          </p:cNvPicPr>
          <p:nvPr/>
        </p:nvPicPr>
        <p:blipFill>
          <a:blip r:embed="rId3"/>
          <a:stretch>
            <a:fillRect/>
          </a:stretch>
        </p:blipFill>
        <p:spPr>
          <a:xfrm>
            <a:off x="4867177" y="1974600"/>
            <a:ext cx="2307839" cy="2913542"/>
          </a:xfrm>
          <a:prstGeom prst="rect">
            <a:avLst/>
          </a:prstGeom>
        </p:spPr>
      </p:pic>
    </p:spTree>
    <p:extLst>
      <p:ext uri="{BB962C8B-B14F-4D97-AF65-F5344CB8AC3E}">
        <p14:creationId xmlns:p14="http://schemas.microsoft.com/office/powerpoint/2010/main" val="1044244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8824632"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5873A65-D010-4E1B-80A4-537BC31994B2}"/>
              </a:ext>
            </a:extLst>
          </p:cNvPr>
          <p:cNvSpPr>
            <a:spLocks noGrp="1"/>
          </p:cNvSpPr>
          <p:nvPr>
            <p:ph type="title"/>
          </p:nvPr>
        </p:nvSpPr>
        <p:spPr>
          <a:xfrm>
            <a:off x="399903" y="470642"/>
            <a:ext cx="6042295" cy="940423"/>
          </a:xfrm>
        </p:spPr>
        <p:txBody>
          <a:bodyPr>
            <a:normAutofit/>
          </a:bodyPr>
          <a:lstStyle/>
          <a:p>
            <a:r>
              <a:rPr lang="en-GB" sz="4400">
                <a:latin typeface="Aharoni" panose="02010803020104030203" pitchFamily="2" charset="-79"/>
                <a:cs typeface="Aharoni" panose="02010803020104030203" pitchFamily="2" charset="-79"/>
              </a:rPr>
              <a:t>Suggested Next Steps</a:t>
            </a:r>
            <a:endParaRPr lang="en-GB">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54DE389A-F0D4-4DEC-8F90-8420F8F75749}"/>
              </a:ext>
            </a:extLst>
          </p:cNvPr>
          <p:cNvSpPr>
            <a:spLocks noGrp="1"/>
          </p:cNvSpPr>
          <p:nvPr>
            <p:ph idx="1"/>
          </p:nvPr>
        </p:nvSpPr>
        <p:spPr>
          <a:xfrm>
            <a:off x="399903" y="2207460"/>
            <a:ext cx="4951512" cy="2830838"/>
          </a:xfrm>
        </p:spPr>
        <p:txBody>
          <a:bodyPr vert="horz" lIns="91440" tIns="45720" rIns="91440" bIns="45720" rtlCol="0" anchor="t">
            <a:noAutofit/>
          </a:bodyPr>
          <a:lstStyle/>
          <a:p>
            <a:pPr marL="0" indent="0" algn="ctr">
              <a:lnSpc>
                <a:spcPct val="115000"/>
              </a:lnSpc>
              <a:spcAft>
                <a:spcPts val="800"/>
              </a:spcAft>
              <a:buNone/>
            </a:pPr>
            <a:r>
              <a:rPr lang="en-GB" sz="1600">
                <a:solidFill>
                  <a:srgbClr val="000000"/>
                </a:solidFill>
                <a:latin typeface="Century Gothic"/>
              </a:rPr>
              <a:t>Use the </a:t>
            </a:r>
            <a:r>
              <a:rPr lang="en-GB" sz="1600" b="1">
                <a:solidFill>
                  <a:srgbClr val="000000"/>
                </a:solidFill>
                <a:latin typeface="Century Gothic"/>
              </a:rPr>
              <a:t>Student Overview Planner 2025-26 </a:t>
            </a:r>
            <a:r>
              <a:rPr lang="en-GB" sz="1600">
                <a:solidFill>
                  <a:srgbClr val="000000"/>
                </a:solidFill>
                <a:latin typeface="Century Gothic"/>
              </a:rPr>
              <a:t>to </a:t>
            </a:r>
            <a:r>
              <a:rPr lang="en-GB" sz="1600" b="1">
                <a:solidFill>
                  <a:srgbClr val="000000"/>
                </a:solidFill>
                <a:latin typeface="Century Gothic"/>
              </a:rPr>
              <a:t>plan out your time </a:t>
            </a:r>
            <a:r>
              <a:rPr lang="en-GB" sz="1600">
                <a:solidFill>
                  <a:srgbClr val="000000"/>
                </a:solidFill>
                <a:latin typeface="Century Gothic"/>
              </a:rPr>
              <a:t>for any upcoming assignment deadlines.</a:t>
            </a:r>
          </a:p>
          <a:p>
            <a:pPr marL="0" indent="0" algn="ctr">
              <a:lnSpc>
                <a:spcPct val="115000"/>
              </a:lnSpc>
              <a:spcAft>
                <a:spcPts val="800"/>
              </a:spcAft>
              <a:buNone/>
            </a:pPr>
            <a:r>
              <a:rPr lang="en-GB" sz="1600" b="1">
                <a:solidFill>
                  <a:srgbClr val="000000"/>
                </a:solidFill>
                <a:latin typeface="Century Gothic"/>
              </a:rPr>
              <a:t>OR </a:t>
            </a:r>
            <a:endParaRPr lang="en-GB" sz="1600" b="1" i="1">
              <a:solidFill>
                <a:srgbClr val="000000"/>
              </a:solidFill>
              <a:latin typeface="Century Gothic"/>
            </a:endParaRPr>
          </a:p>
          <a:p>
            <a:pPr marL="0" indent="0" algn="ctr">
              <a:lnSpc>
                <a:spcPct val="115000"/>
              </a:lnSpc>
              <a:spcAft>
                <a:spcPts val="800"/>
              </a:spcAft>
              <a:buNone/>
            </a:pPr>
            <a:r>
              <a:rPr lang="en-GB" sz="1600">
                <a:solidFill>
                  <a:srgbClr val="000000"/>
                </a:solidFill>
                <a:latin typeface="Century Gothic"/>
              </a:rPr>
              <a:t>Use </a:t>
            </a:r>
            <a:r>
              <a:rPr lang="en-GB" sz="1600" b="1">
                <a:solidFill>
                  <a:srgbClr val="000000"/>
                </a:solidFill>
                <a:latin typeface="Century Gothic"/>
              </a:rPr>
              <a:t>Task Breakdown </a:t>
            </a:r>
            <a:r>
              <a:rPr lang="en-GB" sz="1600">
                <a:solidFill>
                  <a:srgbClr val="000000"/>
                </a:solidFill>
                <a:latin typeface="Century Gothic"/>
              </a:rPr>
              <a:t>to </a:t>
            </a:r>
            <a:r>
              <a:rPr lang="en-GB" sz="1600" b="1">
                <a:solidFill>
                  <a:srgbClr val="000000"/>
                </a:solidFill>
                <a:latin typeface="Century Gothic"/>
              </a:rPr>
              <a:t>break down a task</a:t>
            </a:r>
            <a:r>
              <a:rPr lang="en-GB" sz="1600">
                <a:solidFill>
                  <a:srgbClr val="000000"/>
                </a:solidFill>
                <a:latin typeface="Century Gothic"/>
              </a:rPr>
              <a:t> (assignment / revision / presentation etc) into smaller steps.</a:t>
            </a:r>
          </a:p>
        </p:txBody>
      </p:sp>
      <p:pic>
        <p:nvPicPr>
          <p:cNvPr id="4" name="Picture 3" descr="Illustration of a desk with note pads, post it notes, a lamp, a mug, pens and a laptop">
            <a:extLst>
              <a:ext uri="{FF2B5EF4-FFF2-40B4-BE49-F238E27FC236}">
                <a16:creationId xmlns:a16="http://schemas.microsoft.com/office/drawing/2014/main" id="{C7D30D48-DD5B-4956-9EF7-A7093248D7A9}"/>
              </a:ext>
            </a:extLst>
          </p:cNvPr>
          <p:cNvPicPr>
            <a:picLocks noChangeAspect="1"/>
          </p:cNvPicPr>
          <p:nvPr/>
        </p:nvPicPr>
        <p:blipFill>
          <a:blip r:embed="rId3">
            <a:extLst>
              <a:ext uri="{28A0092B-C50C-407E-A947-70E740481C1C}">
                <a14:useLocalDpi xmlns:a14="http://schemas.microsoft.com/office/drawing/2010/main" val="0"/>
              </a:ext>
            </a:extLst>
          </a:blip>
          <a:srcRect l="13307" r="12859"/>
          <a:stretch/>
        </p:blipFill>
        <p:spPr>
          <a:xfrm>
            <a:off x="5751318" y="2061836"/>
            <a:ext cx="2890877" cy="2770134"/>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036218" y="6209414"/>
            <a:ext cx="5107781"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Chat / speech bubbles">
            <a:extLst>
              <a:ext uri="{FF2B5EF4-FFF2-40B4-BE49-F238E27FC236}">
                <a16:creationId xmlns:a16="http://schemas.microsoft.com/office/drawing/2014/main" id="{63C7160E-862D-AD22-A92C-7AF9FF88BE2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20288" y="133140"/>
            <a:ext cx="778743" cy="778743"/>
          </a:xfrm>
          <a:prstGeom prst="rect">
            <a:avLst/>
          </a:prstGeom>
        </p:spPr>
      </p:pic>
      <p:sp>
        <p:nvSpPr>
          <p:cNvPr id="7" name="TextBox 6">
            <a:extLst>
              <a:ext uri="{FF2B5EF4-FFF2-40B4-BE49-F238E27FC236}">
                <a16:creationId xmlns:a16="http://schemas.microsoft.com/office/drawing/2014/main" id="{9379894B-F17B-12C7-05FB-E5F48397FF19}"/>
              </a:ext>
            </a:extLst>
          </p:cNvPr>
          <p:cNvSpPr txBox="1"/>
          <p:nvPr/>
        </p:nvSpPr>
        <p:spPr>
          <a:xfrm>
            <a:off x="401444" y="5411540"/>
            <a:ext cx="8240751" cy="1018997"/>
          </a:xfrm>
          <a:prstGeom prst="rect">
            <a:avLst/>
          </a:prstGeom>
          <a:noFill/>
        </p:spPr>
        <p:txBody>
          <a:bodyPr wrap="square" lIns="91440" tIns="45720" rIns="91440" bIns="45720" anchor="t">
            <a:spAutoFit/>
          </a:bodyPr>
          <a:lstStyle/>
          <a:p>
            <a:pPr>
              <a:lnSpc>
                <a:spcPct val="115000"/>
              </a:lnSpc>
              <a:spcAft>
                <a:spcPts val="800"/>
              </a:spcAft>
            </a:pPr>
            <a:r>
              <a:rPr lang="en-GB" sz="1600">
                <a:solidFill>
                  <a:srgbClr val="000000"/>
                </a:solidFill>
                <a:latin typeface="Century Gothic"/>
              </a:rPr>
              <a:t>Use any of the resources to help you.</a:t>
            </a:r>
            <a:endParaRPr lang="en-GB" sz="1600" b="0" i="0">
              <a:effectLst/>
              <a:latin typeface="Century Gothic"/>
            </a:endParaRPr>
          </a:p>
          <a:p>
            <a:pPr marL="0" indent="0">
              <a:lnSpc>
                <a:spcPct val="115000"/>
              </a:lnSpc>
              <a:spcAft>
                <a:spcPts val="800"/>
              </a:spcAft>
              <a:buNone/>
            </a:pPr>
            <a:r>
              <a:rPr lang="en-GB" sz="1600" b="0" i="0">
                <a:solidFill>
                  <a:srgbClr val="000000"/>
                </a:solidFill>
                <a:effectLst/>
                <a:latin typeface="Century Gothic"/>
              </a:rPr>
              <a:t>Remember to be realistic e.g. how much time do you have? How long will that take you? Can you give yourself </a:t>
            </a:r>
            <a:r>
              <a:rPr lang="en-GB" sz="1600" b="1">
                <a:solidFill>
                  <a:srgbClr val="000000"/>
                </a:solidFill>
                <a:latin typeface="Century Gothic"/>
                <a:hlinkClick r:id="rId6"/>
              </a:rPr>
              <a:t>‘buffer time’</a:t>
            </a:r>
            <a:r>
              <a:rPr lang="en-GB" sz="1600">
                <a:solidFill>
                  <a:srgbClr val="000000"/>
                </a:solidFill>
                <a:latin typeface="Century Gothic"/>
              </a:rPr>
              <a:t>? </a:t>
            </a:r>
          </a:p>
        </p:txBody>
      </p:sp>
    </p:spTree>
    <p:extLst>
      <p:ext uri="{BB962C8B-B14F-4D97-AF65-F5344CB8AC3E}">
        <p14:creationId xmlns:p14="http://schemas.microsoft.com/office/powerpoint/2010/main" val="318189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9789EF3-A984-2F4E-BCAF-3292D25EA67F}"/>
              </a:ext>
            </a:extLst>
          </p:cNvPr>
          <p:cNvSpPr>
            <a:spLocks noGrp="1"/>
          </p:cNvSpPr>
          <p:nvPr>
            <p:ph type="title"/>
          </p:nvPr>
        </p:nvSpPr>
        <p:spPr>
          <a:xfrm>
            <a:off x="628650" y="650471"/>
            <a:ext cx="7886700" cy="1325563"/>
          </a:xfrm>
        </p:spPr>
        <p:txBody>
          <a:bodyPr vert="horz" lIns="91440" tIns="45720" rIns="91440" bIns="45720" rtlCol="0" anchor="b">
            <a:normAutofit/>
          </a:bodyPr>
          <a:lstStyle/>
          <a:p>
            <a:r>
              <a:rPr lang="en-GB">
                <a:latin typeface="Aharoni"/>
                <a:ea typeface="Calibri Light"/>
                <a:cs typeface="Calibri Light"/>
              </a:rPr>
              <a:t>Discussion and Self-reflection</a:t>
            </a:r>
          </a:p>
        </p:txBody>
      </p:sp>
      <p:pic>
        <p:nvPicPr>
          <p:cNvPr id="4" name="Graphic 3" descr="Chat / speech bubbles">
            <a:extLst>
              <a:ext uri="{FF2B5EF4-FFF2-40B4-BE49-F238E27FC236}">
                <a16:creationId xmlns:a16="http://schemas.microsoft.com/office/drawing/2014/main" id="{1465F320-7876-E327-9BC5-3F81687AF6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02361" y="262380"/>
            <a:ext cx="778743" cy="778743"/>
          </a:xfrm>
          <a:prstGeom prst="rect">
            <a:avLst/>
          </a:prstGeom>
        </p:spPr>
      </p:pic>
      <p:sp>
        <p:nvSpPr>
          <p:cNvPr id="3" name="Content Placeholder 2">
            <a:extLst>
              <a:ext uri="{FF2B5EF4-FFF2-40B4-BE49-F238E27FC236}">
                <a16:creationId xmlns:a16="http://schemas.microsoft.com/office/drawing/2014/main" id="{54DE389A-F0D4-4DEC-8F90-8420F8F75749}"/>
              </a:ext>
            </a:extLst>
          </p:cNvPr>
          <p:cNvSpPr>
            <a:spLocks noGrp="1"/>
          </p:cNvSpPr>
          <p:nvPr>
            <p:ph idx="1"/>
          </p:nvPr>
        </p:nvSpPr>
        <p:spPr>
          <a:xfrm>
            <a:off x="591304" y="2235768"/>
            <a:ext cx="7717403" cy="4176761"/>
          </a:xfrm>
        </p:spPr>
        <p:txBody>
          <a:bodyPr vert="horz" lIns="91440" tIns="45720" rIns="91440" bIns="45720" rtlCol="0" anchor="t">
            <a:noAutofit/>
          </a:bodyPr>
          <a:lstStyle/>
          <a:p>
            <a:pPr marL="0" indent="0" algn="l" rtl="0" fontAlgn="base">
              <a:buNone/>
            </a:pPr>
            <a:r>
              <a:rPr lang="en-GB" sz="2400" b="1" dirty="0">
                <a:solidFill>
                  <a:srgbClr val="000000"/>
                </a:solidFill>
                <a:latin typeface="Aharoni"/>
                <a:cs typeface="Aharoni"/>
              </a:rPr>
              <a:t>Discussion</a:t>
            </a:r>
            <a:endParaRPr lang="en-GB" sz="2400" b="1" i="0" dirty="0">
              <a:solidFill>
                <a:srgbClr val="000000"/>
              </a:solidFill>
              <a:effectLst/>
              <a:latin typeface="Aharoni"/>
              <a:cs typeface="Aharoni"/>
            </a:endParaRPr>
          </a:p>
          <a:p>
            <a:pPr marL="0" indent="0" fontAlgn="base">
              <a:buNone/>
            </a:pPr>
            <a:endParaRPr lang="en-GB" sz="1600" dirty="0">
              <a:solidFill>
                <a:srgbClr val="000000"/>
              </a:solidFill>
              <a:latin typeface="Century Gothic"/>
            </a:endParaRPr>
          </a:p>
          <a:p>
            <a:pPr algn="l">
              <a:buFont typeface="Calibri" panose="020B0604020202020204" pitchFamily="34" charset="0"/>
              <a:buChar char="-"/>
            </a:pPr>
            <a:r>
              <a:rPr lang="en-GB" sz="1600" b="0" i="0" dirty="0">
                <a:solidFill>
                  <a:srgbClr val="000000"/>
                </a:solidFill>
                <a:effectLst/>
                <a:latin typeface="Century Gothic"/>
              </a:rPr>
              <a:t>What </a:t>
            </a:r>
            <a:r>
              <a:rPr lang="en-GB" sz="1600" dirty="0">
                <a:solidFill>
                  <a:srgbClr val="000000"/>
                </a:solidFill>
                <a:latin typeface="Century Gothic"/>
              </a:rPr>
              <a:t>has been useful for you today? </a:t>
            </a:r>
            <a:endParaRPr lang="en-GB" dirty="0">
              <a:ea typeface="Calibri" panose="020F0502020204030204"/>
              <a:cs typeface="Calibri" panose="020F0502020204030204"/>
            </a:endParaRPr>
          </a:p>
          <a:p>
            <a:pPr algn="l" rtl="0" fontAlgn="base">
              <a:buFont typeface="Calibri" panose="020B0604020202020204" pitchFamily="34" charset="0"/>
              <a:buChar char="-"/>
            </a:pPr>
            <a:r>
              <a:rPr lang="en-GB" sz="1600" dirty="0">
                <a:solidFill>
                  <a:srgbClr val="000000"/>
                </a:solidFill>
                <a:latin typeface="Century Gothic"/>
              </a:rPr>
              <a:t>What will you take away?</a:t>
            </a:r>
            <a:r>
              <a:rPr lang="en-GB" sz="2400" dirty="0">
                <a:solidFill>
                  <a:srgbClr val="000000"/>
                </a:solidFill>
                <a:latin typeface="Century Gothic"/>
              </a:rPr>
              <a:t> </a:t>
            </a:r>
          </a:p>
          <a:p>
            <a:pPr marL="0" indent="0" algn="l" rtl="0" fontAlgn="base">
              <a:buNone/>
            </a:pPr>
            <a:endParaRPr lang="en-GB" sz="2400" b="1" dirty="0">
              <a:solidFill>
                <a:srgbClr val="000000"/>
              </a:solidFill>
              <a:latin typeface="Century Gothic" panose="020B0502020202020204" pitchFamily="34" charset="0"/>
            </a:endParaRPr>
          </a:p>
          <a:p>
            <a:pPr marL="0" indent="0" algn="l" rtl="0" fontAlgn="base">
              <a:buNone/>
            </a:pPr>
            <a:r>
              <a:rPr lang="en-GB" sz="2400" b="1" dirty="0">
                <a:latin typeface="Aharoni"/>
                <a:cs typeface="Aharoni"/>
              </a:rPr>
              <a:t>Self-reflection</a:t>
            </a:r>
          </a:p>
          <a:p>
            <a:pPr>
              <a:buFont typeface="Calibri" panose="020B0604020202020204" pitchFamily="34" charset="0"/>
              <a:buChar char="-"/>
            </a:pPr>
            <a:endParaRPr lang="en-GB" sz="1600" dirty="0">
              <a:solidFill>
                <a:srgbClr val="000000"/>
              </a:solidFill>
              <a:latin typeface="Century Gothic"/>
            </a:endParaRPr>
          </a:p>
          <a:p>
            <a:pPr>
              <a:buFont typeface="Calibri" panose="020B0604020202020204" pitchFamily="34" charset="0"/>
              <a:buChar char="-"/>
            </a:pPr>
            <a:r>
              <a:rPr lang="en-GB" sz="1600" i="0" dirty="0">
                <a:solidFill>
                  <a:srgbClr val="000000"/>
                </a:solidFill>
                <a:effectLst/>
                <a:latin typeface="Century Gothic"/>
              </a:rPr>
              <a:t>One thing I will try this week</a:t>
            </a:r>
            <a:r>
              <a:rPr lang="en-GB" sz="1600" dirty="0">
                <a:solidFill>
                  <a:srgbClr val="000000"/>
                </a:solidFill>
                <a:latin typeface="Century Gothic"/>
              </a:rPr>
              <a:t> - w</a:t>
            </a:r>
            <a:r>
              <a:rPr lang="en-GB" sz="1600" b="0" i="0" dirty="0">
                <a:solidFill>
                  <a:srgbClr val="000000"/>
                </a:solidFill>
                <a:effectLst/>
                <a:latin typeface="Century Gothic"/>
              </a:rPr>
              <a:t>rite it down</a:t>
            </a:r>
            <a:endParaRPr lang="en-GB" dirty="0">
              <a:ea typeface="Calibri" panose="020F0502020204030204"/>
              <a:cs typeface="Calibri" panose="020F0502020204030204"/>
            </a:endParaRPr>
          </a:p>
          <a:p>
            <a:pPr algn="l" rtl="0" fontAlgn="base">
              <a:buFont typeface="Calibri" panose="020B0604020202020204" pitchFamily="34" charset="0"/>
              <a:buChar char="-"/>
            </a:pPr>
            <a:r>
              <a:rPr lang="en-GB" sz="1600" dirty="0">
                <a:solidFill>
                  <a:srgbClr val="000000"/>
                </a:solidFill>
                <a:latin typeface="Century Gothic"/>
              </a:rPr>
              <a:t>Does anyone want to share what their one thing is?</a:t>
            </a:r>
            <a:r>
              <a:rPr lang="en-GB" sz="2400" dirty="0">
                <a:solidFill>
                  <a:srgbClr val="000000"/>
                </a:solidFill>
                <a:latin typeface="Century Gothic"/>
              </a:rPr>
              <a:t> </a:t>
            </a:r>
          </a:p>
        </p:txBody>
      </p:sp>
    </p:spTree>
    <p:extLst>
      <p:ext uri="{BB962C8B-B14F-4D97-AF65-F5344CB8AC3E}">
        <p14:creationId xmlns:p14="http://schemas.microsoft.com/office/powerpoint/2010/main" val="145010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FFAEC-1CAE-6310-40F9-1C10D8CC57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222459-55F4-385D-99C7-0174789C387C}"/>
              </a:ext>
            </a:extLst>
          </p:cNvPr>
          <p:cNvSpPr>
            <a:spLocks noGrp="1"/>
          </p:cNvSpPr>
          <p:nvPr>
            <p:ph type="title"/>
          </p:nvPr>
        </p:nvSpPr>
        <p:spPr>
          <a:xfrm>
            <a:off x="2224537" y="710183"/>
            <a:ext cx="4685109" cy="858193"/>
          </a:xfrm>
        </p:spPr>
        <p:txBody>
          <a:bodyPr>
            <a:normAutofit fontScale="90000"/>
          </a:bodyPr>
          <a:lstStyle/>
          <a:p>
            <a:pPr algn="ctr"/>
            <a:r>
              <a:rPr lang="en-GB" sz="4800" dirty="0">
                <a:latin typeface="Aharoni"/>
                <a:cs typeface="Aharoni"/>
              </a:rPr>
              <a:t>Self-evaluation (online)</a:t>
            </a:r>
            <a:endParaRPr lang="en-GB" sz="4800" dirty="0">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84DF5719-8B3D-C191-5C50-6F87F648D108}"/>
              </a:ext>
            </a:extLst>
          </p:cNvPr>
          <p:cNvSpPr>
            <a:spLocks noGrp="1"/>
          </p:cNvSpPr>
          <p:nvPr>
            <p:ph idx="1"/>
          </p:nvPr>
        </p:nvSpPr>
        <p:spPr>
          <a:xfrm>
            <a:off x="628649" y="2211922"/>
            <a:ext cx="3937486" cy="4451984"/>
          </a:xfrm>
        </p:spPr>
        <p:txBody>
          <a:bodyPr vert="horz" lIns="91440" tIns="45720" rIns="91440" bIns="45720" rtlCol="0" anchor="t">
            <a:noAutofit/>
          </a:bodyPr>
          <a:lstStyle/>
          <a:p>
            <a:pPr marL="0" indent="0">
              <a:lnSpc>
                <a:spcPct val="114999"/>
              </a:lnSpc>
              <a:spcAft>
                <a:spcPts val="800"/>
              </a:spcAft>
              <a:buNone/>
            </a:pPr>
            <a:r>
              <a:rPr lang="en-US" sz="2000" kern="100" dirty="0">
                <a:latin typeface="Century Gothic"/>
                <a:ea typeface="Calibri"/>
                <a:cs typeface="Calibri"/>
              </a:rPr>
              <a:t>What number are you now on today's topic? </a:t>
            </a:r>
            <a:endParaRPr lang="en-GB" sz="1800" b="1" kern="100" dirty="0">
              <a:latin typeface="Century Gothic"/>
              <a:ea typeface="Calibri"/>
              <a:cs typeface="Times New Roman"/>
            </a:endParaRPr>
          </a:p>
          <a:p>
            <a:pPr marL="0" indent="0">
              <a:lnSpc>
                <a:spcPct val="114999"/>
              </a:lnSpc>
              <a:spcAft>
                <a:spcPts val="800"/>
              </a:spcAft>
              <a:buNone/>
            </a:pPr>
            <a:r>
              <a:rPr lang="en-GB" sz="2000" kern="100" dirty="0">
                <a:solidFill>
                  <a:srgbClr val="242424"/>
                </a:solidFill>
                <a:latin typeface="Century Gothic"/>
                <a:ea typeface="Calibri"/>
                <a:cs typeface="Calibri"/>
              </a:rPr>
              <a:t>1 = very unconfident</a:t>
            </a:r>
            <a:endParaRPr lang="en-US" sz="2000" kern="100">
              <a:latin typeface="Century Gothic"/>
              <a:ea typeface="Calibri"/>
              <a:cs typeface="Calibri"/>
            </a:endParaRPr>
          </a:p>
          <a:p>
            <a:pPr marL="0" indent="0">
              <a:lnSpc>
                <a:spcPct val="114999"/>
              </a:lnSpc>
              <a:spcAft>
                <a:spcPts val="800"/>
              </a:spcAft>
              <a:buNone/>
            </a:pPr>
            <a:r>
              <a:rPr lang="en-GB" sz="2000" kern="100" dirty="0">
                <a:solidFill>
                  <a:srgbClr val="242424"/>
                </a:solidFill>
                <a:latin typeface="Century Gothic"/>
                <a:ea typeface="Calibri"/>
                <a:cs typeface="Calibri"/>
              </a:rPr>
              <a:t>2 = somewhat unconfident</a:t>
            </a:r>
            <a:endParaRPr lang="en-US" sz="2000" kern="100">
              <a:latin typeface="Century Gothic"/>
              <a:ea typeface="Calibri"/>
              <a:cs typeface="Calibri"/>
            </a:endParaRPr>
          </a:p>
          <a:p>
            <a:pPr marL="0" indent="0">
              <a:lnSpc>
                <a:spcPct val="114999"/>
              </a:lnSpc>
              <a:spcAft>
                <a:spcPts val="800"/>
              </a:spcAft>
              <a:buNone/>
            </a:pPr>
            <a:r>
              <a:rPr lang="en-GB" sz="2000" kern="100" dirty="0">
                <a:solidFill>
                  <a:srgbClr val="242424"/>
                </a:solidFill>
                <a:latin typeface="Century Gothic"/>
                <a:ea typeface="Calibri"/>
                <a:cs typeface="Calibri"/>
              </a:rPr>
              <a:t>3 = neutral</a:t>
            </a:r>
            <a:endParaRPr lang="en-US" sz="2000" kern="100">
              <a:latin typeface="Century Gothic"/>
              <a:ea typeface="Calibri"/>
              <a:cs typeface="Calibri"/>
            </a:endParaRPr>
          </a:p>
          <a:p>
            <a:pPr marL="0" indent="0">
              <a:lnSpc>
                <a:spcPct val="114999"/>
              </a:lnSpc>
              <a:spcAft>
                <a:spcPts val="800"/>
              </a:spcAft>
              <a:buNone/>
            </a:pPr>
            <a:r>
              <a:rPr lang="en-GB" sz="2000" kern="100" dirty="0">
                <a:solidFill>
                  <a:srgbClr val="242424"/>
                </a:solidFill>
                <a:latin typeface="Century Gothic"/>
                <a:ea typeface="Calibri"/>
                <a:cs typeface="Calibri"/>
              </a:rPr>
              <a:t>4 = somewhat confident</a:t>
            </a:r>
            <a:endParaRPr lang="en-US" sz="2000" kern="100">
              <a:latin typeface="Century Gothic"/>
              <a:ea typeface="Calibri"/>
              <a:cs typeface="Calibri"/>
            </a:endParaRPr>
          </a:p>
          <a:p>
            <a:pPr marL="0" indent="0">
              <a:lnSpc>
                <a:spcPct val="114999"/>
              </a:lnSpc>
              <a:spcAft>
                <a:spcPts val="800"/>
              </a:spcAft>
              <a:buNone/>
            </a:pPr>
            <a:r>
              <a:rPr lang="en-GB" sz="2000" kern="100" dirty="0">
                <a:solidFill>
                  <a:srgbClr val="242424"/>
                </a:solidFill>
                <a:latin typeface="Century Gothic"/>
                <a:ea typeface="Calibri"/>
                <a:cs typeface="Calibri"/>
              </a:rPr>
              <a:t>5 = very confident </a:t>
            </a:r>
            <a:endParaRPr lang="en-US" sz="2000" kern="100" dirty="0">
              <a:latin typeface="Century Gothic"/>
              <a:ea typeface="Calibri"/>
              <a:cs typeface="Calibri"/>
            </a:endParaRPr>
          </a:p>
        </p:txBody>
      </p:sp>
      <p:sp>
        <p:nvSpPr>
          <p:cNvPr id="5" name="TextBox 4">
            <a:extLst>
              <a:ext uri="{FF2B5EF4-FFF2-40B4-BE49-F238E27FC236}">
                <a16:creationId xmlns:a16="http://schemas.microsoft.com/office/drawing/2014/main" id="{AE9074CF-D8E2-88BF-1873-3135D1902658}"/>
              </a:ext>
            </a:extLst>
          </p:cNvPr>
          <p:cNvSpPr txBox="1"/>
          <p:nvPr/>
        </p:nvSpPr>
        <p:spPr>
          <a:xfrm>
            <a:off x="5032075" y="4435415"/>
            <a:ext cx="3105510"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Century Gothic"/>
                <a:cs typeface="Segoe UI"/>
              </a:rPr>
              <a:t>What would you tell others about the session?</a:t>
            </a:r>
          </a:p>
          <a:p>
            <a:pPr algn="ctr"/>
            <a:endParaRPr lang="en-GB"/>
          </a:p>
        </p:txBody>
      </p:sp>
      <p:sp>
        <p:nvSpPr>
          <p:cNvPr id="7" name="TextBox 6">
            <a:extLst>
              <a:ext uri="{FF2B5EF4-FFF2-40B4-BE49-F238E27FC236}">
                <a16:creationId xmlns:a16="http://schemas.microsoft.com/office/drawing/2014/main" id="{7846F5FE-D5A2-C802-7172-B12B3DC00237}"/>
              </a:ext>
            </a:extLst>
          </p:cNvPr>
          <p:cNvSpPr txBox="1"/>
          <p:nvPr/>
        </p:nvSpPr>
        <p:spPr>
          <a:xfrm>
            <a:off x="5032076" y="2782018"/>
            <a:ext cx="3076755"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Century Gothic"/>
                <a:cs typeface="Segoe UI"/>
              </a:rPr>
              <a:t>What have you gained / learned from the session?</a:t>
            </a:r>
          </a:p>
          <a:p>
            <a:pPr algn="ctr"/>
            <a:endParaRPr lang="en-GB"/>
          </a:p>
        </p:txBody>
      </p:sp>
    </p:spTree>
    <p:extLst>
      <p:ext uri="{BB962C8B-B14F-4D97-AF65-F5344CB8AC3E}">
        <p14:creationId xmlns:p14="http://schemas.microsoft.com/office/powerpoint/2010/main" val="2348648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FFAEC-1CAE-6310-40F9-1C10D8CC57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222459-55F4-385D-99C7-0174789C387C}"/>
              </a:ext>
            </a:extLst>
          </p:cNvPr>
          <p:cNvSpPr>
            <a:spLocks noGrp="1"/>
          </p:cNvSpPr>
          <p:nvPr>
            <p:ph type="title"/>
          </p:nvPr>
        </p:nvSpPr>
        <p:spPr>
          <a:xfrm>
            <a:off x="628650" y="1069617"/>
            <a:ext cx="4685109" cy="858193"/>
          </a:xfrm>
        </p:spPr>
        <p:txBody>
          <a:bodyPr>
            <a:normAutofit fontScale="90000"/>
          </a:bodyPr>
          <a:lstStyle/>
          <a:p>
            <a:r>
              <a:rPr lang="en-GB" sz="4800" dirty="0">
                <a:latin typeface="Aharoni"/>
                <a:cs typeface="Aharoni"/>
              </a:rPr>
              <a:t>Self-evaluation and Feedback</a:t>
            </a:r>
            <a:endParaRPr lang="en-GB" sz="4800" dirty="0">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84DF5719-8B3D-C191-5C50-6F87F648D108}"/>
              </a:ext>
            </a:extLst>
          </p:cNvPr>
          <p:cNvSpPr>
            <a:spLocks noGrp="1"/>
          </p:cNvSpPr>
          <p:nvPr>
            <p:ph idx="1"/>
          </p:nvPr>
        </p:nvSpPr>
        <p:spPr>
          <a:xfrm>
            <a:off x="628649" y="2499468"/>
            <a:ext cx="4685109" cy="2165985"/>
          </a:xfrm>
        </p:spPr>
        <p:txBody>
          <a:bodyPr vert="horz" lIns="91440" tIns="45720" rIns="91440" bIns="45720" rtlCol="0" anchor="t">
            <a:noAutofit/>
          </a:bodyPr>
          <a:lstStyle/>
          <a:p>
            <a:pPr marL="0" indent="0">
              <a:lnSpc>
                <a:spcPct val="115000"/>
              </a:lnSpc>
              <a:spcAft>
                <a:spcPts val="800"/>
              </a:spcAft>
              <a:buNone/>
            </a:pPr>
            <a:r>
              <a:rPr lang="en-GB" sz="1800" kern="100" dirty="0">
                <a:effectLst/>
                <a:latin typeface="Century Gothic"/>
                <a:ea typeface="Aptos" panose="020B0004020202020204" pitchFamily="34" charset="0"/>
                <a:cs typeface="Times New Roman"/>
              </a:rPr>
              <a:t>Please take a few </a:t>
            </a:r>
            <a:r>
              <a:rPr lang="en-GB" sz="1800" kern="100" dirty="0">
                <a:latin typeface="Century Gothic"/>
                <a:ea typeface="Aptos" panose="020B0004020202020204" pitchFamily="34" charset="0"/>
                <a:cs typeface="Times New Roman"/>
              </a:rPr>
              <a:t>minutes to </a:t>
            </a:r>
            <a:r>
              <a:rPr lang="en-GB" sz="1800" kern="100" dirty="0">
                <a:effectLst/>
                <a:latin typeface="Century Gothic"/>
                <a:ea typeface="Aptos" panose="020B0004020202020204" pitchFamily="34" charset="0"/>
                <a:cs typeface="Times New Roman"/>
              </a:rPr>
              <a:t>fill in part 2 of your self-evaluation</a:t>
            </a:r>
            <a:endParaRPr lang="en-GB" sz="1800">
              <a:ea typeface="Calibri"/>
              <a:cs typeface="Calibri"/>
            </a:endParaRPr>
          </a:p>
          <a:p>
            <a:pPr marL="0" indent="0">
              <a:lnSpc>
                <a:spcPct val="115000"/>
              </a:lnSpc>
              <a:spcAft>
                <a:spcPts val="800"/>
              </a:spcAft>
              <a:buNone/>
            </a:pPr>
            <a:r>
              <a:rPr lang="en-GB" sz="1800" kern="100" dirty="0">
                <a:latin typeface="Century Gothic"/>
                <a:ea typeface="Aptos" panose="020B0004020202020204" pitchFamily="34" charset="0"/>
                <a:cs typeface="Times New Roman"/>
              </a:rPr>
              <a:t>It asks you to rate your confidence levels in the skills now we are at the end of the session. </a:t>
            </a:r>
          </a:p>
        </p:txBody>
      </p:sp>
      <p:pic>
        <p:nvPicPr>
          <p:cNvPr id="6" name="Picture 5" descr="Checklist and pencil illustration ">
            <a:extLst>
              <a:ext uri="{FF2B5EF4-FFF2-40B4-BE49-F238E27FC236}">
                <a16:creationId xmlns:a16="http://schemas.microsoft.com/office/drawing/2014/main" id="{2B34BF65-1D5E-00A1-6A24-92800A1503B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535827" y="491255"/>
            <a:ext cx="3103091" cy="3931461"/>
          </a:xfrm>
          <a:prstGeom prst="rect">
            <a:avLst/>
          </a:prstGeom>
        </p:spPr>
      </p:pic>
      <p:sp>
        <p:nvSpPr>
          <p:cNvPr id="5" name="Content Placeholder 2">
            <a:extLst>
              <a:ext uri="{FF2B5EF4-FFF2-40B4-BE49-F238E27FC236}">
                <a16:creationId xmlns:a16="http://schemas.microsoft.com/office/drawing/2014/main" id="{6AE902A4-EAED-E826-5F5B-BBE99B3E8CD8}"/>
              </a:ext>
            </a:extLst>
          </p:cNvPr>
          <p:cNvSpPr txBox="1">
            <a:spLocks/>
          </p:cNvSpPr>
          <p:nvPr/>
        </p:nvSpPr>
        <p:spPr>
          <a:xfrm>
            <a:off x="628649" y="4661568"/>
            <a:ext cx="8035693" cy="216198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800"/>
              </a:spcAft>
              <a:buNone/>
            </a:pPr>
            <a:r>
              <a:rPr lang="en-GB" sz="1800" b="0" i="0" dirty="0">
                <a:solidFill>
                  <a:srgbClr val="000000"/>
                </a:solidFill>
                <a:effectLst/>
                <a:latin typeface="Century Gothic"/>
              </a:rPr>
              <a:t>We want to make sure that these sessions are useful to you and others. Please share some feedback to help us to do that.</a:t>
            </a:r>
          </a:p>
          <a:p>
            <a:pPr marL="0" indent="0">
              <a:lnSpc>
                <a:spcPct val="115000"/>
              </a:lnSpc>
              <a:spcAft>
                <a:spcPts val="800"/>
              </a:spcAft>
              <a:buFont typeface="Arial" panose="020B0604020202020204" pitchFamily="34" charset="0"/>
              <a:buNone/>
            </a:pPr>
            <a:r>
              <a:rPr lang="en-GB" sz="1800" kern="100" dirty="0">
                <a:latin typeface="Century Gothic"/>
                <a:ea typeface="Aptos" panose="020B0004020202020204" pitchFamily="34" charset="0"/>
                <a:cs typeface="Times New Roman"/>
              </a:rPr>
              <a:t>This should only take a few minutes and can be completed anonymously. </a:t>
            </a:r>
          </a:p>
          <a:p>
            <a:pPr marL="0" indent="0">
              <a:lnSpc>
                <a:spcPct val="114999"/>
              </a:lnSpc>
              <a:spcAft>
                <a:spcPts val="800"/>
              </a:spcAft>
              <a:buNone/>
            </a:pPr>
            <a:endParaRPr lang="en-GB" sz="1800" kern="100" dirty="0">
              <a:latin typeface="Century Gothic" panose="020B0502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67266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C28D2-0C42-5B78-37C9-1E5B9A17BF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44AD36-D33F-4D88-C886-577190798D5F}"/>
              </a:ext>
            </a:extLst>
          </p:cNvPr>
          <p:cNvSpPr>
            <a:spLocks noGrp="1"/>
          </p:cNvSpPr>
          <p:nvPr>
            <p:ph type="title"/>
          </p:nvPr>
        </p:nvSpPr>
        <p:spPr>
          <a:xfrm>
            <a:off x="887443" y="1076774"/>
            <a:ext cx="2797115" cy="817385"/>
          </a:xfrm>
        </p:spPr>
        <p:txBody>
          <a:bodyPr>
            <a:noAutofit/>
          </a:bodyPr>
          <a:lstStyle/>
          <a:p>
            <a:r>
              <a:rPr lang="en-GB" sz="4800" b="1" dirty="0">
                <a:solidFill>
                  <a:schemeClr val="bg2">
                    <a:lumMod val="25000"/>
                  </a:schemeClr>
                </a:solidFill>
                <a:latin typeface="Aharoni"/>
                <a:cs typeface="Aharoni"/>
              </a:rPr>
              <a:t>What to Expect </a:t>
            </a:r>
          </a:p>
        </p:txBody>
      </p:sp>
      <p:sp>
        <p:nvSpPr>
          <p:cNvPr id="3" name="Content Placeholder 2">
            <a:extLst>
              <a:ext uri="{FF2B5EF4-FFF2-40B4-BE49-F238E27FC236}">
                <a16:creationId xmlns:a16="http://schemas.microsoft.com/office/drawing/2014/main" id="{7D3EF293-6494-AB11-3F62-834D204FCCC1}"/>
              </a:ext>
            </a:extLst>
          </p:cNvPr>
          <p:cNvSpPr>
            <a:spLocks noGrp="1"/>
          </p:cNvSpPr>
          <p:nvPr>
            <p:ph idx="1"/>
          </p:nvPr>
        </p:nvSpPr>
        <p:spPr>
          <a:xfrm>
            <a:off x="428058" y="2380147"/>
            <a:ext cx="4362864" cy="4121528"/>
          </a:xfrm>
        </p:spPr>
        <p:txBody>
          <a:bodyPr vert="horz" lIns="91440" tIns="45720" rIns="91440" bIns="45720" rtlCol="0" anchor="t">
            <a:noAutofit/>
          </a:bodyPr>
          <a:lstStyle/>
          <a:p>
            <a:pPr marL="285750" indent="-285750">
              <a:buFont typeface="Calibri" panose="020B0604020202020204" pitchFamily="34" charset="0"/>
              <a:buChar char="-"/>
            </a:pPr>
            <a:r>
              <a:rPr lang="en-GB" sz="1600" dirty="0">
                <a:solidFill>
                  <a:schemeClr val="bg2">
                    <a:lumMod val="25000"/>
                  </a:schemeClr>
                </a:solidFill>
                <a:latin typeface="Century Gothic"/>
              </a:rPr>
              <a:t>We will share tips, strategies and resources to help with </a:t>
            </a:r>
            <a:r>
              <a:rPr lang="en-GB" sz="1600">
                <a:solidFill>
                  <a:schemeClr val="bg2">
                    <a:lumMod val="25000"/>
                  </a:schemeClr>
                </a:solidFill>
                <a:latin typeface="Century Gothic"/>
              </a:rPr>
              <a:t>managing your studies, deadlines and assignments.</a:t>
            </a:r>
          </a:p>
          <a:p>
            <a:pPr>
              <a:buFont typeface="Calibri"/>
              <a:buChar char="-"/>
            </a:pPr>
            <a:r>
              <a:rPr lang="en-GB" sz="1600" dirty="0">
                <a:solidFill>
                  <a:schemeClr val="bg2">
                    <a:lumMod val="25000"/>
                  </a:schemeClr>
                </a:solidFill>
                <a:latin typeface="Century Gothic"/>
              </a:rPr>
              <a:t>You can connect with others with shared experiences to learn from each other. </a:t>
            </a:r>
          </a:p>
          <a:p>
            <a:pPr>
              <a:buFont typeface="Calibri" panose="020B0604020202020204" pitchFamily="34" charset="0"/>
              <a:buChar char="-"/>
            </a:pPr>
            <a:r>
              <a:rPr lang="en-GB" sz="1600" dirty="0">
                <a:solidFill>
                  <a:schemeClr val="bg2">
                    <a:lumMod val="25000"/>
                  </a:schemeClr>
                </a:solidFill>
                <a:latin typeface="Century Gothic"/>
              </a:rPr>
              <a:t>Please communicate in ways you are comfortable with.</a:t>
            </a:r>
            <a:endParaRPr lang="en-GB" sz="1600">
              <a:solidFill>
                <a:schemeClr val="bg2">
                  <a:lumMod val="25000"/>
                </a:schemeClr>
              </a:solidFill>
              <a:latin typeface="Century Gothic"/>
              <a:ea typeface="Calibri"/>
              <a:cs typeface="Calibri"/>
            </a:endParaRPr>
          </a:p>
          <a:p>
            <a:pPr>
              <a:buFont typeface="Calibri" panose="020B0604020202020204" pitchFamily="34" charset="0"/>
              <a:buChar char="-"/>
            </a:pPr>
            <a:r>
              <a:rPr lang="en-GB" sz="1600" dirty="0">
                <a:solidFill>
                  <a:schemeClr val="bg2">
                    <a:lumMod val="25000"/>
                  </a:schemeClr>
                </a:solidFill>
                <a:latin typeface="Century Gothic"/>
                <a:ea typeface="Calibri"/>
                <a:cs typeface="Calibri"/>
              </a:rPr>
              <a:t>Online: we will stay in the meeting until 3.15pm for any questions. The session will then end. We will share sources of support in the chat. </a:t>
            </a:r>
            <a:endParaRPr lang="en-GB">
              <a:solidFill>
                <a:schemeClr val="bg2">
                  <a:lumMod val="25000"/>
                </a:schemeClr>
              </a:solidFill>
            </a:endParaRPr>
          </a:p>
          <a:p>
            <a:pPr>
              <a:buFont typeface="Calibri"/>
              <a:buChar char="-"/>
            </a:pPr>
            <a:r>
              <a:rPr lang="en-GB" sz="1600" dirty="0">
                <a:solidFill>
                  <a:schemeClr val="bg2">
                    <a:lumMod val="25000"/>
                  </a:schemeClr>
                </a:solidFill>
                <a:latin typeface="Century Gothic"/>
                <a:ea typeface="Calibri"/>
                <a:cs typeface="Calibri"/>
              </a:rPr>
              <a:t>In person: Come and go and move around if needed.</a:t>
            </a:r>
            <a:endParaRPr lang="en-GB" sz="1600">
              <a:solidFill>
                <a:schemeClr val="bg2">
                  <a:lumMod val="25000"/>
                </a:schemeClr>
              </a:solidFill>
              <a:ea typeface="Calibri"/>
              <a:cs typeface="Calibri"/>
            </a:endParaRPr>
          </a:p>
        </p:txBody>
      </p:sp>
      <p:sp>
        <p:nvSpPr>
          <p:cNvPr id="4" name="TextBox 3">
            <a:extLst>
              <a:ext uri="{FF2B5EF4-FFF2-40B4-BE49-F238E27FC236}">
                <a16:creationId xmlns:a16="http://schemas.microsoft.com/office/drawing/2014/main" id="{5FAABF47-1404-5B51-332A-92581E04B928}"/>
              </a:ext>
            </a:extLst>
          </p:cNvPr>
          <p:cNvSpPr txBox="1"/>
          <p:nvPr/>
        </p:nvSpPr>
        <p:spPr>
          <a:xfrm>
            <a:off x="5405887" y="970471"/>
            <a:ext cx="2487284"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800" b="1" baseline="0" dirty="0">
                <a:solidFill>
                  <a:srgbClr val="3B3838"/>
                </a:solidFill>
                <a:latin typeface="Aharoni"/>
              </a:rPr>
              <a:t>Ground</a:t>
            </a:r>
            <a:endParaRPr lang="en-GB" dirty="0">
              <a:solidFill>
                <a:srgbClr val="000000"/>
              </a:solidFill>
              <a:latin typeface="Calibri" panose="020F0502020204030204"/>
              <a:ea typeface="Calibri" panose="020F0502020204030204"/>
              <a:cs typeface="Calibri" panose="020F0502020204030204"/>
            </a:endParaRPr>
          </a:p>
          <a:p>
            <a:r>
              <a:rPr lang="en-GB" sz="4800" b="1" dirty="0">
                <a:solidFill>
                  <a:srgbClr val="3B3838"/>
                </a:solidFill>
                <a:latin typeface="Aharoni"/>
              </a:rPr>
              <a:t> </a:t>
            </a:r>
            <a:r>
              <a:rPr lang="en-GB" sz="4800" b="1" baseline="0" dirty="0">
                <a:solidFill>
                  <a:srgbClr val="3B3838"/>
                </a:solidFill>
                <a:latin typeface="Aharoni"/>
              </a:rPr>
              <a:t>Rules</a:t>
            </a:r>
            <a:r>
              <a:rPr sz="4800" dirty="0">
                <a:latin typeface="Aharoni"/>
                <a:ea typeface="Aharoni"/>
                <a:cs typeface="Aharoni"/>
              </a:rPr>
              <a:t>​</a:t>
            </a:r>
            <a:endParaRPr lang="en-GB">
              <a:ea typeface="Calibri"/>
              <a:cs typeface="Calibri"/>
            </a:endParaRPr>
          </a:p>
          <a:p>
            <a:endParaRPr lang="en-GB">
              <a:ea typeface="Calibri"/>
              <a:cs typeface="Calibri"/>
            </a:endParaRPr>
          </a:p>
        </p:txBody>
      </p:sp>
      <p:sp>
        <p:nvSpPr>
          <p:cNvPr id="5" name="TextBox 4">
            <a:extLst>
              <a:ext uri="{FF2B5EF4-FFF2-40B4-BE49-F238E27FC236}">
                <a16:creationId xmlns:a16="http://schemas.microsoft.com/office/drawing/2014/main" id="{C11D0030-DB4F-858A-5D70-8DFCEFCC654D}"/>
              </a:ext>
            </a:extLst>
          </p:cNvPr>
          <p:cNvSpPr txBox="1"/>
          <p:nvPr/>
        </p:nvSpPr>
        <p:spPr>
          <a:xfrm>
            <a:off x="5384512" y="2800009"/>
            <a:ext cx="3141262"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lvl="0" indent="-228600" rtl="0">
              <a:buFont typeface="Calibri,Sans-Serif"/>
              <a:buChar char="-"/>
            </a:pPr>
            <a:r>
              <a:rPr lang="en-GB" sz="1600" baseline="0" dirty="0">
                <a:solidFill>
                  <a:srgbClr val="3B3838"/>
                </a:solidFill>
                <a:latin typeface="Century Gothic"/>
                <a:ea typeface="Arial"/>
                <a:cs typeface="Arial"/>
              </a:rPr>
              <a:t>(Online only!) Please have your microphone off unless speaking. </a:t>
            </a:r>
            <a:r>
              <a:rPr lang="en-US" sz="1600" dirty="0">
                <a:latin typeface="Century Gothic"/>
                <a:ea typeface="Arial"/>
                <a:cs typeface="Arial"/>
              </a:rPr>
              <a:t>​</a:t>
            </a:r>
          </a:p>
          <a:p>
            <a:pPr marL="228600" indent="-228600">
              <a:buFont typeface="Calibri,Sans-Serif"/>
              <a:buChar char="-"/>
            </a:pPr>
            <a:endParaRPr lang="en-US" sz="1600" dirty="0">
              <a:solidFill>
                <a:srgbClr val="000000"/>
              </a:solidFill>
              <a:latin typeface="Century Gothic"/>
              <a:ea typeface="Arial"/>
              <a:cs typeface="Arial"/>
            </a:endParaRPr>
          </a:p>
          <a:p>
            <a:pPr marL="228600" indent="-228600">
              <a:buFont typeface="Calibri,Sans-Serif"/>
              <a:buChar char="-"/>
            </a:pPr>
            <a:r>
              <a:rPr lang="en-GB" sz="1600" baseline="0" dirty="0">
                <a:solidFill>
                  <a:srgbClr val="3B3838"/>
                </a:solidFill>
                <a:latin typeface="Century Gothic"/>
                <a:ea typeface="Arial"/>
                <a:cs typeface="Arial"/>
              </a:rPr>
              <a:t>During activity or discussions, join in if you feel able and feel free </a:t>
            </a:r>
            <a:r>
              <a:rPr lang="en-GB" sz="1600" dirty="0">
                <a:solidFill>
                  <a:srgbClr val="3B3838"/>
                </a:solidFill>
                <a:latin typeface="Century Gothic"/>
                <a:ea typeface="Arial"/>
                <a:cs typeface="Arial"/>
              </a:rPr>
              <a:t>to ask</a:t>
            </a:r>
            <a:r>
              <a:rPr lang="en-GB" sz="1600" baseline="0" dirty="0">
                <a:solidFill>
                  <a:srgbClr val="3B3838"/>
                </a:solidFill>
                <a:latin typeface="Century Gothic"/>
                <a:ea typeface="Arial"/>
                <a:cs typeface="Arial"/>
              </a:rPr>
              <a:t> questions. </a:t>
            </a:r>
            <a:r>
              <a:rPr lang="en-GB" sz="1600" dirty="0">
                <a:latin typeface="Century Gothic"/>
                <a:ea typeface="Arial"/>
                <a:cs typeface="Arial"/>
              </a:rPr>
              <a:t>​</a:t>
            </a:r>
          </a:p>
          <a:p>
            <a:pPr marL="228600" indent="-228600">
              <a:buFont typeface="Calibri,Sans-Serif"/>
              <a:buChar char="-"/>
            </a:pPr>
            <a:endParaRPr lang="en-GB" sz="1600" dirty="0">
              <a:solidFill>
                <a:srgbClr val="000000"/>
              </a:solidFill>
              <a:latin typeface="Century Gothic"/>
              <a:ea typeface="Arial"/>
              <a:cs typeface="Arial"/>
            </a:endParaRPr>
          </a:p>
          <a:p>
            <a:pPr marL="228600" indent="-228600">
              <a:buFont typeface="Calibri,Sans-Serif"/>
              <a:buChar char="-"/>
            </a:pPr>
            <a:r>
              <a:rPr lang="en-GB" sz="1600" baseline="0" dirty="0">
                <a:solidFill>
                  <a:srgbClr val="3B3838"/>
                </a:solidFill>
                <a:latin typeface="Century Gothic"/>
                <a:ea typeface="Arial"/>
                <a:cs typeface="Arial"/>
              </a:rPr>
              <a:t>Respect the opinions, privacy and information shared by others </a:t>
            </a:r>
            <a:r>
              <a:rPr lang="en-GB" sz="1600" dirty="0">
                <a:solidFill>
                  <a:srgbClr val="3B3838"/>
                </a:solidFill>
                <a:latin typeface="Century Gothic"/>
                <a:ea typeface="Arial"/>
                <a:cs typeface="Arial"/>
              </a:rPr>
              <a:t>in the</a:t>
            </a:r>
            <a:r>
              <a:rPr lang="en-GB" sz="1600" baseline="0" dirty="0">
                <a:solidFill>
                  <a:srgbClr val="3B3838"/>
                </a:solidFill>
                <a:latin typeface="Century Gothic"/>
                <a:ea typeface="Arial"/>
                <a:cs typeface="Arial"/>
              </a:rPr>
              <a:t> group. </a:t>
            </a:r>
            <a:r>
              <a:rPr lang="en-GB" sz="1600" dirty="0">
                <a:latin typeface="Century Gothic"/>
                <a:ea typeface="Arial"/>
                <a:cs typeface="Arial"/>
              </a:rPr>
              <a:t>​</a:t>
            </a:r>
          </a:p>
          <a:p>
            <a:pPr algn="ctr"/>
            <a:endParaRPr lang="en-GB" sz="1600" dirty="0">
              <a:ea typeface="Calibri"/>
              <a:cs typeface="Calibri"/>
            </a:endParaRPr>
          </a:p>
        </p:txBody>
      </p:sp>
    </p:spTree>
    <p:extLst>
      <p:ext uri="{BB962C8B-B14F-4D97-AF65-F5344CB8AC3E}">
        <p14:creationId xmlns:p14="http://schemas.microsoft.com/office/powerpoint/2010/main" val="199997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73A65-D010-4E1B-80A4-537BC31994B2}"/>
              </a:ext>
            </a:extLst>
          </p:cNvPr>
          <p:cNvSpPr>
            <a:spLocks noGrp="1"/>
          </p:cNvSpPr>
          <p:nvPr>
            <p:ph type="title"/>
          </p:nvPr>
        </p:nvSpPr>
        <p:spPr/>
        <p:txBody>
          <a:bodyPr>
            <a:normAutofit/>
          </a:bodyPr>
          <a:lstStyle/>
          <a:p>
            <a:pPr algn="ctr"/>
            <a:r>
              <a:rPr lang="en-GB" sz="4800" dirty="0">
                <a:latin typeface="Aharoni"/>
                <a:cs typeface="Aharoni"/>
              </a:rPr>
              <a:t>Self-evaluation (online)</a:t>
            </a:r>
            <a:endParaRPr lang="en-GB" sz="4800" dirty="0">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54DE389A-F0D4-4DEC-8F90-8420F8F75749}"/>
              </a:ext>
            </a:extLst>
          </p:cNvPr>
          <p:cNvSpPr>
            <a:spLocks noGrp="1"/>
          </p:cNvSpPr>
          <p:nvPr>
            <p:ph idx="1"/>
          </p:nvPr>
        </p:nvSpPr>
        <p:spPr>
          <a:xfrm>
            <a:off x="630081" y="2005791"/>
            <a:ext cx="7484364" cy="3649241"/>
          </a:xfrm>
        </p:spPr>
        <p:txBody>
          <a:bodyPr vert="horz" lIns="91440" tIns="45720" rIns="91440" bIns="45720" rtlCol="0" anchor="t">
            <a:noAutofit/>
          </a:bodyPr>
          <a:lstStyle/>
          <a:p>
            <a:pPr marL="0" indent="0">
              <a:lnSpc>
                <a:spcPct val="115000"/>
              </a:lnSpc>
              <a:spcAft>
                <a:spcPts val="800"/>
              </a:spcAft>
              <a:buNone/>
            </a:pPr>
            <a:r>
              <a:rPr lang="en-US" sz="2000" dirty="0">
                <a:latin typeface="Century Gothic"/>
                <a:ea typeface="Calibri"/>
                <a:cs typeface="Calibri"/>
              </a:rPr>
              <a:t>What number are you right now on today's topic? </a:t>
            </a:r>
            <a:endParaRPr lang="en-US" sz="2000" dirty="0">
              <a:solidFill>
                <a:srgbClr val="000000"/>
              </a:solidFill>
              <a:latin typeface="Century Gothic"/>
              <a:ea typeface="Calibri" panose="020F0502020204030204"/>
              <a:cs typeface="Calibri" panose="020F0502020204030204"/>
            </a:endParaRPr>
          </a:p>
          <a:p>
            <a:pPr marL="0" indent="0">
              <a:lnSpc>
                <a:spcPct val="114999"/>
              </a:lnSpc>
              <a:spcAft>
                <a:spcPts val="800"/>
              </a:spcAft>
              <a:buNone/>
            </a:pPr>
            <a:r>
              <a:rPr lang="en-GB" sz="2000" dirty="0">
                <a:solidFill>
                  <a:srgbClr val="242424"/>
                </a:solidFill>
                <a:latin typeface="Century Gothic"/>
                <a:ea typeface="Aptos" panose="020B0004020202020204" pitchFamily="34" charset="0"/>
                <a:cs typeface="Segoe UI"/>
              </a:rPr>
              <a:t>1 = very unconfident</a:t>
            </a:r>
            <a:endParaRPr lang="en-US" sz="2000">
              <a:solidFill>
                <a:srgbClr val="000000"/>
              </a:solidFill>
              <a:latin typeface="Century Gothic"/>
              <a:ea typeface="Calibri" panose="020F0502020204030204"/>
              <a:cs typeface="Calibri" panose="020F0502020204030204"/>
            </a:endParaRPr>
          </a:p>
          <a:p>
            <a:pPr marL="0" indent="0">
              <a:lnSpc>
                <a:spcPct val="114999"/>
              </a:lnSpc>
              <a:spcAft>
                <a:spcPts val="800"/>
              </a:spcAft>
              <a:buNone/>
            </a:pPr>
            <a:r>
              <a:rPr lang="en-GB" sz="2000" dirty="0">
                <a:solidFill>
                  <a:srgbClr val="242424"/>
                </a:solidFill>
                <a:latin typeface="Century Gothic"/>
                <a:ea typeface="Aptos" panose="020B0004020202020204" pitchFamily="34" charset="0"/>
                <a:cs typeface="Segoe UI"/>
              </a:rPr>
              <a:t>2 = somewhat unconfident</a:t>
            </a:r>
          </a:p>
          <a:p>
            <a:pPr marL="0" indent="0">
              <a:lnSpc>
                <a:spcPct val="114999"/>
              </a:lnSpc>
              <a:spcAft>
                <a:spcPts val="800"/>
              </a:spcAft>
              <a:buNone/>
            </a:pPr>
            <a:r>
              <a:rPr lang="en-GB" sz="2000" dirty="0">
                <a:solidFill>
                  <a:srgbClr val="242424"/>
                </a:solidFill>
                <a:latin typeface="Century Gothic"/>
                <a:ea typeface="Aptos" panose="020B0004020202020204" pitchFamily="34" charset="0"/>
                <a:cs typeface="Segoe UI"/>
              </a:rPr>
              <a:t>3 = neutral</a:t>
            </a:r>
            <a:endParaRPr lang="en-GB" sz="2000" dirty="0">
              <a:solidFill>
                <a:srgbClr val="242424"/>
              </a:solidFill>
              <a:effectLst/>
              <a:latin typeface="Century Gothic"/>
              <a:ea typeface="Aptos" panose="020B0004020202020204" pitchFamily="34" charset="0"/>
              <a:cs typeface="Segoe UI"/>
            </a:endParaRPr>
          </a:p>
          <a:p>
            <a:pPr marL="0" indent="0">
              <a:lnSpc>
                <a:spcPct val="114999"/>
              </a:lnSpc>
              <a:spcAft>
                <a:spcPts val="800"/>
              </a:spcAft>
              <a:buNone/>
            </a:pPr>
            <a:r>
              <a:rPr lang="en-GB" sz="2000" dirty="0">
                <a:solidFill>
                  <a:srgbClr val="242424"/>
                </a:solidFill>
                <a:latin typeface="Century Gothic"/>
                <a:cs typeface="Segoe UI"/>
              </a:rPr>
              <a:t>4 = somewhat confident</a:t>
            </a:r>
          </a:p>
          <a:p>
            <a:pPr marL="0" indent="0">
              <a:lnSpc>
                <a:spcPct val="114999"/>
              </a:lnSpc>
              <a:spcAft>
                <a:spcPts val="800"/>
              </a:spcAft>
              <a:buNone/>
            </a:pPr>
            <a:r>
              <a:rPr lang="en-GB" sz="2000" dirty="0">
                <a:solidFill>
                  <a:srgbClr val="242424"/>
                </a:solidFill>
                <a:latin typeface="Century Gothic"/>
                <a:ea typeface="Calibri"/>
                <a:cs typeface="Segoe UI"/>
              </a:rPr>
              <a:t>5 = very confident </a:t>
            </a:r>
          </a:p>
          <a:p>
            <a:pPr marL="0" indent="0">
              <a:lnSpc>
                <a:spcPct val="115000"/>
              </a:lnSpc>
              <a:spcAft>
                <a:spcPts val="800"/>
              </a:spcAft>
              <a:buNone/>
            </a:pPr>
            <a:endParaRPr lang="en-GB" sz="1600" kern="100" dirty="0">
              <a:solidFill>
                <a:srgbClr val="000000"/>
              </a:solidFill>
              <a:latin typeface="Century Gothic" panose="020B0502020202020204" pitchFamily="34" charset="0"/>
              <a:cs typeface="Times New Roman" panose="02020603050405020304" pitchFamily="18" charset="0"/>
            </a:endParaRPr>
          </a:p>
          <a:p>
            <a:pPr marL="0" indent="0">
              <a:lnSpc>
                <a:spcPct val="114999"/>
              </a:lnSpc>
              <a:spcAft>
                <a:spcPts val="800"/>
              </a:spcAft>
              <a:buNone/>
            </a:pPr>
            <a:endParaRPr lang="en-GB" sz="1600" kern="100" dirty="0">
              <a:solidFill>
                <a:srgbClr val="000000"/>
              </a:solidFill>
              <a:latin typeface="Century Gothic" panose="020B0502020202020204" pitchFamily="34" charset="0"/>
              <a:cs typeface="Times New Roman" panose="02020603050405020304" pitchFamily="18" charset="0"/>
            </a:endParaRPr>
          </a:p>
          <a:p>
            <a:pPr marL="0" indent="0">
              <a:lnSpc>
                <a:spcPct val="114999"/>
              </a:lnSpc>
              <a:spcAft>
                <a:spcPts val="800"/>
              </a:spcAft>
              <a:buNone/>
            </a:pPr>
            <a:endParaRPr lang="en-GB" sz="1600" kern="100" dirty="0">
              <a:solidFill>
                <a:srgbClr val="000000"/>
              </a:solidFill>
              <a:latin typeface="Century Gothic" panose="020B0502020202020204" pitchFamily="34" charset="0"/>
              <a:cs typeface="Times New Roman" panose="02020603050405020304" pitchFamily="18" charset="0"/>
            </a:endParaRPr>
          </a:p>
          <a:p>
            <a:pPr marL="0" indent="0">
              <a:lnSpc>
                <a:spcPct val="115000"/>
              </a:lnSpc>
              <a:spcAft>
                <a:spcPts val="800"/>
              </a:spcAft>
              <a:buNone/>
            </a:pPr>
            <a:endParaRPr lang="en-GB" sz="1600" kern="100" dirty="0">
              <a:solidFill>
                <a:srgbClr val="000000"/>
              </a:solidFill>
              <a:latin typeface="Century Gothic" panose="020B0502020202020204" pitchFamily="34" charset="0"/>
              <a:cs typeface="Times New Roman" panose="02020603050405020304" pitchFamily="18" charset="0"/>
            </a:endParaRPr>
          </a:p>
          <a:p>
            <a:pPr marL="0" indent="0">
              <a:buNone/>
            </a:pPr>
            <a:endParaRPr lang="en-GB" sz="1600" dirty="0">
              <a:solidFill>
                <a:schemeClr val="bg1"/>
              </a:solidFill>
              <a:latin typeface="Century Gothic" panose="020B0502020202020204" pitchFamily="34" charset="0"/>
              <a:cs typeface="Calibri"/>
            </a:endParaRPr>
          </a:p>
        </p:txBody>
      </p:sp>
    </p:spTree>
    <p:extLst>
      <p:ext uri="{BB962C8B-B14F-4D97-AF65-F5344CB8AC3E}">
        <p14:creationId xmlns:p14="http://schemas.microsoft.com/office/powerpoint/2010/main" val="964245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73A65-D010-4E1B-80A4-537BC31994B2}"/>
              </a:ext>
            </a:extLst>
          </p:cNvPr>
          <p:cNvSpPr>
            <a:spLocks noGrp="1"/>
          </p:cNvSpPr>
          <p:nvPr>
            <p:ph type="title"/>
          </p:nvPr>
        </p:nvSpPr>
        <p:spPr/>
        <p:txBody>
          <a:bodyPr>
            <a:normAutofit/>
          </a:bodyPr>
          <a:lstStyle/>
          <a:p>
            <a:pPr algn="ctr"/>
            <a:r>
              <a:rPr lang="en-GB" sz="4800" dirty="0">
                <a:latin typeface="Aharoni"/>
                <a:cs typeface="Aharoni"/>
              </a:rPr>
              <a:t>Self-evaluation (in person)</a:t>
            </a:r>
            <a:endParaRPr lang="en-GB" sz="4800" dirty="0">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54DE389A-F0D4-4DEC-8F90-8420F8F75749}"/>
              </a:ext>
            </a:extLst>
          </p:cNvPr>
          <p:cNvSpPr>
            <a:spLocks noGrp="1"/>
          </p:cNvSpPr>
          <p:nvPr>
            <p:ph idx="1"/>
          </p:nvPr>
        </p:nvSpPr>
        <p:spPr>
          <a:xfrm>
            <a:off x="529441" y="2005791"/>
            <a:ext cx="4685109" cy="4023052"/>
          </a:xfrm>
        </p:spPr>
        <p:txBody>
          <a:bodyPr vert="horz" lIns="91440" tIns="45720" rIns="91440" bIns="45720" rtlCol="0" anchor="t">
            <a:noAutofit/>
          </a:bodyPr>
          <a:lstStyle/>
          <a:p>
            <a:pPr marL="0" indent="0">
              <a:lnSpc>
                <a:spcPct val="115000"/>
              </a:lnSpc>
              <a:spcAft>
                <a:spcPts val="800"/>
              </a:spcAft>
              <a:buNone/>
            </a:pPr>
            <a:r>
              <a:rPr lang="en-GB" sz="2000" kern="100" dirty="0">
                <a:latin typeface="Century Gothic"/>
                <a:ea typeface="Aptos" panose="020B0004020202020204" pitchFamily="34" charset="0"/>
                <a:cs typeface="Times New Roman"/>
              </a:rPr>
              <a:t>Please</a:t>
            </a:r>
            <a:r>
              <a:rPr lang="en-GB" sz="2000" kern="100" dirty="0">
                <a:effectLst/>
                <a:latin typeface="Century Gothic"/>
                <a:ea typeface="Aptos" panose="020B0004020202020204" pitchFamily="34" charset="0"/>
                <a:cs typeface="Times New Roman"/>
              </a:rPr>
              <a:t> take a few </a:t>
            </a:r>
            <a:r>
              <a:rPr lang="en-GB" sz="2000" kern="100" dirty="0">
                <a:latin typeface="Century Gothic"/>
                <a:ea typeface="Aptos" panose="020B0004020202020204" pitchFamily="34" charset="0"/>
                <a:cs typeface="Times New Roman"/>
              </a:rPr>
              <a:t>minutes to </a:t>
            </a:r>
            <a:r>
              <a:rPr lang="en-GB" sz="2000" kern="100" dirty="0">
                <a:effectLst/>
                <a:latin typeface="Century Gothic"/>
                <a:ea typeface="Aptos" panose="020B0004020202020204" pitchFamily="34" charset="0"/>
                <a:cs typeface="Times New Roman"/>
              </a:rPr>
              <a:t>fill in part 1 of a short self-evaluation</a:t>
            </a:r>
            <a:endParaRPr lang="en-GB">
              <a:ea typeface="Calibri"/>
              <a:cs typeface="Calibri"/>
            </a:endParaRPr>
          </a:p>
          <a:p>
            <a:pPr marL="0" indent="0">
              <a:lnSpc>
                <a:spcPct val="115000"/>
              </a:lnSpc>
              <a:spcAft>
                <a:spcPts val="800"/>
              </a:spcAft>
              <a:buNone/>
            </a:pPr>
            <a:r>
              <a:rPr lang="en-GB" sz="2000" kern="100" dirty="0">
                <a:latin typeface="Century Gothic" panose="020B0502020202020204" pitchFamily="34" charset="0"/>
                <a:ea typeface="Aptos" panose="020B0004020202020204" pitchFamily="34" charset="0"/>
                <a:cs typeface="Times New Roman" panose="02020603050405020304" pitchFamily="18" charset="0"/>
              </a:rPr>
              <a:t>It asks you to rate your confidence levels in the skills we will cover today</a:t>
            </a:r>
          </a:p>
          <a:p>
            <a:pPr marL="0" indent="0">
              <a:lnSpc>
                <a:spcPct val="115000"/>
              </a:lnSpc>
              <a:spcAft>
                <a:spcPts val="800"/>
              </a:spcAft>
              <a:buNone/>
            </a:pPr>
            <a:r>
              <a:rPr lang="en-GB" sz="2000" kern="100" dirty="0">
                <a:latin typeface="Century Gothic" panose="020B0502020202020204" pitchFamily="34" charset="0"/>
                <a:ea typeface="Aptos" panose="020B0004020202020204" pitchFamily="34" charset="0"/>
                <a:cs typeface="Times New Roman" panose="02020603050405020304" pitchFamily="18" charset="0"/>
              </a:rPr>
              <a:t>We will also ask you to fill part 2 in at the end to see if you have gained confidence in your skills</a:t>
            </a:r>
          </a:p>
          <a:p>
            <a:pPr marL="0" indent="0">
              <a:buNone/>
            </a:pPr>
            <a:endParaRPr lang="en-GB" sz="2000" dirty="0">
              <a:solidFill>
                <a:schemeClr val="bg1"/>
              </a:solidFill>
              <a:latin typeface="Century Gothic" panose="020B0502020202020204" pitchFamily="34" charset="0"/>
              <a:cs typeface="Calibri"/>
            </a:endParaRPr>
          </a:p>
        </p:txBody>
      </p:sp>
      <p:pic>
        <p:nvPicPr>
          <p:cNvPr id="6" name="Picture 5" descr="Checklist and pencil illustration">
            <a:extLst>
              <a:ext uri="{FF2B5EF4-FFF2-40B4-BE49-F238E27FC236}">
                <a16:creationId xmlns:a16="http://schemas.microsoft.com/office/drawing/2014/main" id="{A668EEB7-FAD0-4D69-9692-883F72E031C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500314" y="2005791"/>
            <a:ext cx="3015036" cy="3819900"/>
          </a:xfrm>
          <a:prstGeom prst="rect">
            <a:avLst/>
          </a:prstGeom>
        </p:spPr>
      </p:pic>
    </p:spTree>
    <p:extLst>
      <p:ext uri="{BB962C8B-B14F-4D97-AF65-F5344CB8AC3E}">
        <p14:creationId xmlns:p14="http://schemas.microsoft.com/office/powerpoint/2010/main" val="1336462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Chat / speech bubbles">
            <a:extLst>
              <a:ext uri="{FF2B5EF4-FFF2-40B4-BE49-F238E27FC236}">
                <a16:creationId xmlns:a16="http://schemas.microsoft.com/office/drawing/2014/main" id="{29AC89F4-6DEA-73DF-E393-8F2E3034A2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52528" y="158922"/>
            <a:ext cx="1052193" cy="1052193"/>
          </a:xfrm>
          <a:prstGeom prst="rect">
            <a:avLst/>
          </a:prstGeom>
        </p:spPr>
      </p:pic>
      <p:sp>
        <p:nvSpPr>
          <p:cNvPr id="2" name="Title 1">
            <a:extLst>
              <a:ext uri="{FF2B5EF4-FFF2-40B4-BE49-F238E27FC236}">
                <a16:creationId xmlns:a16="http://schemas.microsoft.com/office/drawing/2014/main" id="{65873A65-D010-4E1B-80A4-537BC31994B2}"/>
              </a:ext>
            </a:extLst>
          </p:cNvPr>
          <p:cNvSpPr>
            <a:spLocks noGrp="1"/>
          </p:cNvSpPr>
          <p:nvPr>
            <p:ph type="title"/>
          </p:nvPr>
        </p:nvSpPr>
        <p:spPr/>
        <p:txBody>
          <a:bodyPr/>
          <a:lstStyle/>
          <a:p>
            <a:pPr algn="ctr"/>
            <a:r>
              <a:rPr lang="en-GB" sz="4800">
                <a:latin typeface="Aharoni" panose="02010803020104030203" pitchFamily="2" charset="-79"/>
                <a:cs typeface="Aharoni" panose="02010803020104030203" pitchFamily="2" charset="-79"/>
              </a:rPr>
              <a:t>Discussion</a:t>
            </a:r>
            <a:endParaRPr lang="en-GB">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54DE389A-F0D4-4DEC-8F90-8420F8F75749}"/>
              </a:ext>
            </a:extLst>
          </p:cNvPr>
          <p:cNvSpPr>
            <a:spLocks noGrp="1"/>
          </p:cNvSpPr>
          <p:nvPr>
            <p:ph idx="1"/>
          </p:nvPr>
        </p:nvSpPr>
        <p:spPr>
          <a:xfrm>
            <a:off x="1028019" y="1896893"/>
            <a:ext cx="7087962" cy="3676004"/>
          </a:xfrm>
        </p:spPr>
        <p:txBody>
          <a:bodyPr vert="horz" lIns="91440" tIns="45720" rIns="91440" bIns="45720" rtlCol="0" anchor="t">
            <a:noAutofit/>
          </a:bodyPr>
          <a:lstStyle/>
          <a:p>
            <a:pPr marL="0" indent="0">
              <a:lnSpc>
                <a:spcPct val="115000"/>
              </a:lnSpc>
              <a:spcAft>
                <a:spcPts val="1200"/>
              </a:spcAft>
              <a:buNone/>
            </a:pPr>
            <a:r>
              <a:rPr lang="en-GB" sz="2000" kern="100" dirty="0">
                <a:effectLst/>
                <a:latin typeface="Century Gothic"/>
                <a:ea typeface="Aptos" panose="020B0004020202020204" pitchFamily="34" charset="0"/>
                <a:cs typeface="Times New Roman"/>
              </a:rPr>
              <a:t>- What made you come here today? </a:t>
            </a:r>
            <a:endParaRPr lang="en-GB" sz="2000" kern="100" dirty="0">
              <a:latin typeface="Century Gothic"/>
              <a:ea typeface="Aptos" panose="020B0004020202020204" pitchFamily="34" charset="0"/>
              <a:cs typeface="Times New Roman"/>
            </a:endParaRPr>
          </a:p>
          <a:p>
            <a:pPr>
              <a:lnSpc>
                <a:spcPct val="115000"/>
              </a:lnSpc>
              <a:spcAft>
                <a:spcPts val="1200"/>
              </a:spcAft>
              <a:buFontTx/>
              <a:buChar char="-"/>
            </a:pPr>
            <a:r>
              <a:rPr lang="en-GB" sz="2000" kern="100" dirty="0">
                <a:latin typeface="Century Gothic"/>
                <a:cs typeface="Times New Roman"/>
              </a:rPr>
              <a:t>What do you find most difficult about managing your studies, deadlines and assignments? </a:t>
            </a:r>
          </a:p>
          <a:p>
            <a:pPr>
              <a:lnSpc>
                <a:spcPct val="115000"/>
              </a:lnSpc>
              <a:spcAft>
                <a:spcPts val="1200"/>
              </a:spcAft>
              <a:buFontTx/>
              <a:buChar char="-"/>
            </a:pPr>
            <a:r>
              <a:rPr lang="en-GB" sz="2000" kern="100" dirty="0">
                <a:effectLst/>
                <a:latin typeface="Century Gothic"/>
                <a:ea typeface="Aptos" panose="020B0004020202020204" pitchFamily="34" charset="0"/>
                <a:cs typeface="Times New Roman"/>
              </a:rPr>
              <a:t>What has helped you with these difficulties in the past? </a:t>
            </a:r>
            <a:endParaRPr lang="en-GB" sz="2000" kern="100" dirty="0">
              <a:latin typeface="Century Gothic"/>
              <a:ea typeface="Aptos" panose="020B0004020202020204" pitchFamily="34" charset="0"/>
              <a:cs typeface="Times New Roman"/>
            </a:endParaRPr>
          </a:p>
          <a:p>
            <a:pPr>
              <a:lnSpc>
                <a:spcPct val="115000"/>
              </a:lnSpc>
              <a:spcAft>
                <a:spcPts val="1200"/>
              </a:spcAft>
              <a:buFontTx/>
              <a:buChar char="-"/>
            </a:pPr>
            <a:r>
              <a:rPr lang="en-GB" sz="2000" kern="100" dirty="0">
                <a:effectLst/>
                <a:latin typeface="Century Gothic"/>
                <a:ea typeface="Aptos" panose="020B0004020202020204" pitchFamily="34" charset="0"/>
                <a:cs typeface="Times New Roman"/>
              </a:rPr>
              <a:t>Can you think of anything to share? </a:t>
            </a:r>
          </a:p>
        </p:txBody>
      </p:sp>
    </p:spTree>
    <p:extLst>
      <p:ext uri="{BB962C8B-B14F-4D97-AF65-F5344CB8AC3E}">
        <p14:creationId xmlns:p14="http://schemas.microsoft.com/office/powerpoint/2010/main" val="250340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B88D2-0A23-D469-E653-DBDD1F1E708F}"/>
            </a:ext>
          </a:extLst>
        </p:cNvPr>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5AD5563D-76A4-BB84-E89E-7C7C8DAD9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BB2FC0F0-1C0A-2E79-2527-D302EF17A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8824632"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8DE4728-AF39-C135-51B5-3277EF81D11E}"/>
              </a:ext>
            </a:extLst>
          </p:cNvPr>
          <p:cNvSpPr>
            <a:spLocks noGrp="1"/>
          </p:cNvSpPr>
          <p:nvPr>
            <p:ph type="title"/>
          </p:nvPr>
        </p:nvSpPr>
        <p:spPr>
          <a:xfrm>
            <a:off x="595901" y="656913"/>
            <a:ext cx="6288670" cy="987681"/>
          </a:xfrm>
        </p:spPr>
        <p:txBody>
          <a:bodyPr>
            <a:noAutofit/>
          </a:bodyPr>
          <a:lstStyle/>
          <a:p>
            <a:r>
              <a:rPr lang="en-GB" kern="100">
                <a:effectLst/>
                <a:latin typeface="Aharoni" panose="02010803020104030203" pitchFamily="2" charset="-79"/>
                <a:ea typeface="Aptos" panose="020B0004020202020204" pitchFamily="34" charset="0"/>
                <a:cs typeface="Aharoni" panose="02010803020104030203" pitchFamily="2" charset="-79"/>
              </a:rPr>
              <a:t>Planning</a:t>
            </a:r>
            <a:endParaRPr lang="en-GB">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1FAC60B1-27A1-EB6D-3458-584AEEFB6C47}"/>
              </a:ext>
            </a:extLst>
          </p:cNvPr>
          <p:cNvSpPr>
            <a:spLocks noGrp="1"/>
          </p:cNvSpPr>
          <p:nvPr>
            <p:ph idx="1"/>
          </p:nvPr>
        </p:nvSpPr>
        <p:spPr>
          <a:xfrm>
            <a:off x="624655" y="2090532"/>
            <a:ext cx="3955472" cy="3341734"/>
          </a:xfrm>
        </p:spPr>
        <p:txBody>
          <a:bodyPr vert="horz" lIns="91440" tIns="45720" rIns="91440" bIns="45720" rtlCol="0" anchor="t">
            <a:noAutofit/>
          </a:bodyPr>
          <a:lstStyle/>
          <a:p>
            <a:pPr marL="0" indent="0" rtl="0" fontAlgn="base">
              <a:buNone/>
            </a:pPr>
            <a:r>
              <a:rPr lang="en-GB" sz="1600" b="1" kern="100">
                <a:latin typeface="Century Gothic"/>
                <a:cs typeface="Times New Roman"/>
              </a:rPr>
              <a:t>Planning and visualising your time</a:t>
            </a:r>
          </a:p>
          <a:p>
            <a:pPr marL="0" indent="0" fontAlgn="base">
              <a:spcAft>
                <a:spcPts val="1200"/>
              </a:spcAft>
              <a:buNone/>
            </a:pPr>
            <a:r>
              <a:rPr lang="en-GB" sz="1600" kern="100">
                <a:latin typeface="Century Gothic" panose="020B0502020202020204" pitchFamily="34" charset="0"/>
                <a:ea typeface="Aptos" panose="020B0004020202020204" pitchFamily="34" charset="0"/>
                <a:cs typeface="Times New Roman"/>
              </a:rPr>
              <a:t>To </a:t>
            </a:r>
            <a:r>
              <a:rPr lang="en-GB" sz="1600" kern="100">
                <a:effectLst/>
                <a:latin typeface="Century Gothic" panose="020B0502020202020204" pitchFamily="34" charset="0"/>
                <a:ea typeface="Aptos" panose="020B0004020202020204" pitchFamily="34" charset="0"/>
                <a:cs typeface="Times New Roman"/>
              </a:rPr>
              <a:t>plan work for your deadlines / revision / any university task, you also need to consider the other things in your life. </a:t>
            </a:r>
          </a:p>
          <a:p>
            <a:pPr marL="0" indent="0" fontAlgn="base">
              <a:spcAft>
                <a:spcPts val="1200"/>
              </a:spcAft>
              <a:buNone/>
            </a:pPr>
            <a:r>
              <a:rPr lang="en-GB" sz="1600" kern="100">
                <a:effectLst/>
                <a:latin typeface="Century Gothic" panose="020B0502020202020204" pitchFamily="34" charset="0"/>
                <a:ea typeface="Aptos" panose="020B0004020202020204" pitchFamily="34" charset="0"/>
                <a:cs typeface="Times New Roman"/>
              </a:rPr>
              <a:t>This will give you a realistic picture of when / for ho</a:t>
            </a:r>
            <a:r>
              <a:rPr lang="en-GB" sz="1600" kern="100">
                <a:latin typeface="Century Gothic" panose="020B0502020202020204" pitchFamily="34" charset="0"/>
                <a:ea typeface="Aptos" panose="020B0004020202020204" pitchFamily="34" charset="0"/>
                <a:cs typeface="Times New Roman"/>
              </a:rPr>
              <a:t>w long each day </a:t>
            </a:r>
            <a:r>
              <a:rPr lang="en-GB" sz="1600" kern="100">
                <a:effectLst/>
                <a:latin typeface="Century Gothic" panose="020B0502020202020204" pitchFamily="34" charset="0"/>
                <a:ea typeface="Aptos" panose="020B0004020202020204" pitchFamily="34" charset="0"/>
                <a:cs typeface="Times New Roman"/>
              </a:rPr>
              <a:t>you can do uni</a:t>
            </a:r>
            <a:r>
              <a:rPr lang="en-GB" sz="1600" kern="100">
                <a:latin typeface="Century Gothic" panose="020B0502020202020204" pitchFamily="34" charset="0"/>
                <a:ea typeface="Aptos" panose="020B0004020202020204" pitchFamily="34" charset="0"/>
                <a:cs typeface="Times New Roman"/>
              </a:rPr>
              <a:t>versity </a:t>
            </a:r>
            <a:r>
              <a:rPr lang="en-GB" sz="1600" kern="100">
                <a:effectLst/>
                <a:latin typeface="Century Gothic" panose="020B0502020202020204" pitchFamily="34" charset="0"/>
                <a:ea typeface="Aptos" panose="020B0004020202020204" pitchFamily="34" charset="0"/>
                <a:cs typeface="Times New Roman"/>
              </a:rPr>
              <a:t>work.</a:t>
            </a:r>
          </a:p>
          <a:p>
            <a:pPr marL="0" indent="0" fontAlgn="base">
              <a:buNone/>
            </a:pPr>
            <a:endParaRPr lang="en-GB" sz="1600" kern="100">
              <a:effectLst/>
              <a:latin typeface="Century Gothic" panose="020B0502020202020204" pitchFamily="34" charset="0"/>
              <a:ea typeface="Aptos" panose="020B0004020202020204" pitchFamily="34" charset="0"/>
              <a:cs typeface="Times New Roman"/>
            </a:endParaRPr>
          </a:p>
          <a:p>
            <a:pPr marL="0" indent="0" fontAlgn="base">
              <a:buNone/>
            </a:pPr>
            <a:r>
              <a:rPr lang="en-GB" sz="1600" kern="100">
                <a:latin typeface="Century Gothic" panose="020B0502020202020204" pitchFamily="34" charset="0"/>
                <a:ea typeface="Aptos" panose="020B0004020202020204" pitchFamily="34" charset="0"/>
                <a:cs typeface="Times New Roman"/>
                <a:hlinkClick r:id="rId3"/>
              </a:rPr>
              <a:t>Office 365 planners </a:t>
            </a:r>
            <a:endParaRPr lang="en-GB" sz="1600" kern="100">
              <a:latin typeface="Century Gothic" panose="020B0502020202020204" pitchFamily="34" charset="0"/>
              <a:ea typeface="Aptos" panose="020B0004020202020204" pitchFamily="34" charset="0"/>
              <a:cs typeface="Times New Roman"/>
            </a:endParaRPr>
          </a:p>
        </p:txBody>
      </p:sp>
      <p:sp>
        <p:nvSpPr>
          <p:cNvPr id="1035" name="Freeform: Shape 1034">
            <a:extLst>
              <a:ext uri="{FF2B5EF4-FFF2-40B4-BE49-F238E27FC236}">
                <a16:creationId xmlns:a16="http://schemas.microsoft.com/office/drawing/2014/main" id="{5336A234-46BD-FA62-2D57-D70703CEE4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036218" y="6209414"/>
            <a:ext cx="5107781"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B2200A95-AD75-4E1B-20FD-EE7970C28B06}"/>
              </a:ext>
            </a:extLst>
          </p:cNvPr>
          <p:cNvSpPr txBox="1"/>
          <p:nvPr/>
        </p:nvSpPr>
        <p:spPr>
          <a:xfrm>
            <a:off x="635881" y="5684289"/>
            <a:ext cx="7872238" cy="584775"/>
          </a:xfrm>
          <a:prstGeom prst="rect">
            <a:avLst/>
          </a:prstGeom>
          <a:noFill/>
        </p:spPr>
        <p:txBody>
          <a:bodyPr wrap="square" lIns="91440" tIns="45720" rIns="91440" bIns="45720" anchor="t">
            <a:spAutoFit/>
          </a:bodyPr>
          <a:lstStyle/>
          <a:p>
            <a:pPr marL="0" indent="0" algn="l" rtl="0" fontAlgn="base">
              <a:buNone/>
            </a:pPr>
            <a:r>
              <a:rPr lang="en-GB" sz="1600" b="1" i="0">
                <a:solidFill>
                  <a:srgbClr val="000000"/>
                </a:solidFill>
                <a:effectLst/>
                <a:latin typeface="Century Gothic"/>
              </a:rPr>
              <a:t>If you have deadlines close together, how can we make this more manageable? </a:t>
            </a:r>
            <a:endParaRPr lang="en-GB" sz="1600" b="1" kern="100">
              <a:effectLst/>
              <a:latin typeface="Century Gothic"/>
              <a:ea typeface="Aptos" panose="020B0004020202020204" pitchFamily="34" charset="0"/>
              <a:cs typeface="Times New Roman"/>
            </a:endParaRPr>
          </a:p>
        </p:txBody>
      </p:sp>
      <p:pic>
        <p:nvPicPr>
          <p:cNvPr id="9" name="Graphic 8" descr="Chat / speech bubbles">
            <a:extLst>
              <a:ext uri="{FF2B5EF4-FFF2-40B4-BE49-F238E27FC236}">
                <a16:creationId xmlns:a16="http://schemas.microsoft.com/office/drawing/2014/main" id="{AD9CD728-118A-B2DC-6C40-97529B6981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45889" y="234825"/>
            <a:ext cx="778743" cy="778743"/>
          </a:xfrm>
          <a:prstGeom prst="rect">
            <a:avLst/>
          </a:prstGeom>
        </p:spPr>
      </p:pic>
      <p:grpSp>
        <p:nvGrpSpPr>
          <p:cNvPr id="4" name="Group 3" descr="A group of colourful post it notes with the following things written on: &#10;Employment / Placement / Volunteering&#10;Hobbies&#10;Rest / recharging / recovery &#10;Life admin / Appointments&#10;Exercise&#10;Self-care&#10;Shopping / Cooking / Eating&#10;Housework&#10;Emails / Self-directed study&#10;Sleep&#10;Travel&#10;Planning">
            <a:extLst>
              <a:ext uri="{FF2B5EF4-FFF2-40B4-BE49-F238E27FC236}">
                <a16:creationId xmlns:a16="http://schemas.microsoft.com/office/drawing/2014/main" id="{359A8780-7C06-1CBD-721E-E57869E6F54F}"/>
              </a:ext>
            </a:extLst>
          </p:cNvPr>
          <p:cNvGrpSpPr/>
          <p:nvPr/>
        </p:nvGrpSpPr>
        <p:grpSpPr>
          <a:xfrm>
            <a:off x="5032601" y="1939150"/>
            <a:ext cx="3792031" cy="3489087"/>
            <a:chOff x="5032601" y="1939150"/>
            <a:chExt cx="3792031" cy="3489087"/>
          </a:xfrm>
        </p:grpSpPr>
        <p:pic>
          <p:nvPicPr>
            <p:cNvPr id="7" name="Picture 6" descr="A group of colourful post it notes with the following things written on: &#10;Employment / Placement / Volunteering&#10;Hobbies&#10;Rest / recharging / recovery &#10;Life admin / Appointments&#10;Exercise&#10;Self-care&#10;Shopping / Cooking / Eating&#10;Housework&#10;Emails / Self-directed study&#10;Sleep&#10;Travel&#10;Planning&#10;">
              <a:extLst>
                <a:ext uri="{FF2B5EF4-FFF2-40B4-BE49-F238E27FC236}">
                  <a16:creationId xmlns:a16="http://schemas.microsoft.com/office/drawing/2014/main" id="{6FF5FBA3-582C-4DBC-2756-1938C620D8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32601" y="1939150"/>
              <a:ext cx="3792031" cy="3489087"/>
            </a:xfrm>
            <a:prstGeom prst="rect">
              <a:avLst/>
            </a:prstGeom>
          </p:spPr>
        </p:pic>
        <p:sp>
          <p:nvSpPr>
            <p:cNvPr id="10" name="TextBox 9">
              <a:extLst>
                <a:ext uri="{FF2B5EF4-FFF2-40B4-BE49-F238E27FC236}">
                  <a16:creationId xmlns:a16="http://schemas.microsoft.com/office/drawing/2014/main" id="{85BF98AD-872A-09C3-92FC-B07FA15F8E99}"/>
                </a:ext>
              </a:extLst>
            </p:cNvPr>
            <p:cNvSpPr txBox="1"/>
            <p:nvPr/>
          </p:nvSpPr>
          <p:spPr>
            <a:xfrm>
              <a:off x="5106028" y="2035071"/>
              <a:ext cx="1072351" cy="646331"/>
            </a:xfrm>
            <a:prstGeom prst="rect">
              <a:avLst/>
            </a:prstGeom>
            <a:noFill/>
          </p:spPr>
          <p:txBody>
            <a:bodyPr wrap="square" rtlCol="0">
              <a:spAutoFit/>
            </a:bodyPr>
            <a:lstStyle/>
            <a:p>
              <a:pPr algn="ctr"/>
              <a:r>
                <a:rPr lang="en-GB" sz="1200"/>
                <a:t>Employment / Placement / Volunteering</a:t>
              </a:r>
            </a:p>
          </p:txBody>
        </p:sp>
        <p:sp>
          <p:nvSpPr>
            <p:cNvPr id="11" name="TextBox 10">
              <a:extLst>
                <a:ext uri="{FF2B5EF4-FFF2-40B4-BE49-F238E27FC236}">
                  <a16:creationId xmlns:a16="http://schemas.microsoft.com/office/drawing/2014/main" id="{BF87464E-87CE-5F0C-136F-FA0176B1DE3B}"/>
                </a:ext>
              </a:extLst>
            </p:cNvPr>
            <p:cNvSpPr txBox="1"/>
            <p:nvPr/>
          </p:nvSpPr>
          <p:spPr>
            <a:xfrm>
              <a:off x="5106028" y="3003968"/>
              <a:ext cx="1072351" cy="461665"/>
            </a:xfrm>
            <a:prstGeom prst="rect">
              <a:avLst/>
            </a:prstGeom>
            <a:noFill/>
          </p:spPr>
          <p:txBody>
            <a:bodyPr wrap="square" rtlCol="0">
              <a:spAutoFit/>
            </a:bodyPr>
            <a:lstStyle/>
            <a:p>
              <a:pPr algn="ctr"/>
              <a:r>
                <a:rPr lang="en-GB" sz="1200"/>
                <a:t>Life admin / Appointments</a:t>
              </a:r>
            </a:p>
          </p:txBody>
        </p:sp>
        <p:sp>
          <p:nvSpPr>
            <p:cNvPr id="12" name="TextBox 11">
              <a:extLst>
                <a:ext uri="{FF2B5EF4-FFF2-40B4-BE49-F238E27FC236}">
                  <a16:creationId xmlns:a16="http://schemas.microsoft.com/office/drawing/2014/main" id="{6B72DA8F-2DC4-3A23-591E-E28A3BC45196}"/>
                </a:ext>
              </a:extLst>
            </p:cNvPr>
            <p:cNvSpPr txBox="1"/>
            <p:nvPr/>
          </p:nvSpPr>
          <p:spPr>
            <a:xfrm>
              <a:off x="6363881" y="2202297"/>
              <a:ext cx="1072351" cy="276999"/>
            </a:xfrm>
            <a:prstGeom prst="rect">
              <a:avLst/>
            </a:prstGeom>
            <a:noFill/>
          </p:spPr>
          <p:txBody>
            <a:bodyPr wrap="square" rtlCol="0">
              <a:spAutoFit/>
            </a:bodyPr>
            <a:lstStyle/>
            <a:p>
              <a:pPr algn="ctr"/>
              <a:r>
                <a:rPr lang="en-GB" sz="1200"/>
                <a:t>Hobbies</a:t>
              </a:r>
            </a:p>
          </p:txBody>
        </p:sp>
        <p:sp>
          <p:nvSpPr>
            <p:cNvPr id="13" name="TextBox 12">
              <a:extLst>
                <a:ext uri="{FF2B5EF4-FFF2-40B4-BE49-F238E27FC236}">
                  <a16:creationId xmlns:a16="http://schemas.microsoft.com/office/drawing/2014/main" id="{EED87E92-9C83-3309-0144-F453F42E1301}"/>
                </a:ext>
              </a:extLst>
            </p:cNvPr>
            <p:cNvSpPr txBox="1"/>
            <p:nvPr/>
          </p:nvSpPr>
          <p:spPr>
            <a:xfrm>
              <a:off x="7646448" y="2029964"/>
              <a:ext cx="1072351" cy="646331"/>
            </a:xfrm>
            <a:prstGeom prst="rect">
              <a:avLst/>
            </a:prstGeom>
            <a:noFill/>
          </p:spPr>
          <p:txBody>
            <a:bodyPr wrap="square" rtlCol="0">
              <a:spAutoFit/>
            </a:bodyPr>
            <a:lstStyle/>
            <a:p>
              <a:pPr algn="ctr"/>
              <a:r>
                <a:rPr lang="en-GB" sz="1200"/>
                <a:t>Rest / recharging / recovery </a:t>
              </a:r>
            </a:p>
          </p:txBody>
        </p:sp>
        <p:sp>
          <p:nvSpPr>
            <p:cNvPr id="14" name="TextBox 13">
              <a:extLst>
                <a:ext uri="{FF2B5EF4-FFF2-40B4-BE49-F238E27FC236}">
                  <a16:creationId xmlns:a16="http://schemas.microsoft.com/office/drawing/2014/main" id="{CAA96CF0-1CC5-8991-FE89-8589979395FA}"/>
                </a:ext>
              </a:extLst>
            </p:cNvPr>
            <p:cNvSpPr txBox="1"/>
            <p:nvPr/>
          </p:nvSpPr>
          <p:spPr>
            <a:xfrm>
              <a:off x="6376238" y="3089479"/>
              <a:ext cx="1072351" cy="276999"/>
            </a:xfrm>
            <a:prstGeom prst="rect">
              <a:avLst/>
            </a:prstGeom>
            <a:noFill/>
          </p:spPr>
          <p:txBody>
            <a:bodyPr wrap="square" rtlCol="0">
              <a:spAutoFit/>
            </a:bodyPr>
            <a:lstStyle/>
            <a:p>
              <a:pPr algn="ctr"/>
              <a:r>
                <a:rPr lang="en-GB" sz="1200"/>
                <a:t>Exercise</a:t>
              </a:r>
            </a:p>
          </p:txBody>
        </p:sp>
        <p:sp>
          <p:nvSpPr>
            <p:cNvPr id="15" name="TextBox 14">
              <a:extLst>
                <a:ext uri="{FF2B5EF4-FFF2-40B4-BE49-F238E27FC236}">
                  <a16:creationId xmlns:a16="http://schemas.microsoft.com/office/drawing/2014/main" id="{1532AC02-3291-5058-B4F2-03CCCC7D8276}"/>
                </a:ext>
              </a:extLst>
            </p:cNvPr>
            <p:cNvSpPr txBox="1"/>
            <p:nvPr/>
          </p:nvSpPr>
          <p:spPr>
            <a:xfrm>
              <a:off x="7646448" y="3073529"/>
              <a:ext cx="1072351" cy="276999"/>
            </a:xfrm>
            <a:prstGeom prst="rect">
              <a:avLst/>
            </a:prstGeom>
            <a:noFill/>
          </p:spPr>
          <p:txBody>
            <a:bodyPr wrap="square" rtlCol="0">
              <a:spAutoFit/>
            </a:bodyPr>
            <a:lstStyle/>
            <a:p>
              <a:pPr algn="ctr"/>
              <a:r>
                <a:rPr lang="en-GB" sz="1200"/>
                <a:t>Self-care</a:t>
              </a:r>
            </a:p>
          </p:txBody>
        </p:sp>
        <p:sp>
          <p:nvSpPr>
            <p:cNvPr id="16" name="TextBox 15">
              <a:extLst>
                <a:ext uri="{FF2B5EF4-FFF2-40B4-BE49-F238E27FC236}">
                  <a16:creationId xmlns:a16="http://schemas.microsoft.com/office/drawing/2014/main" id="{2E7946B1-0B2D-324A-5214-01E26D3002B8}"/>
                </a:ext>
              </a:extLst>
            </p:cNvPr>
            <p:cNvSpPr txBox="1"/>
            <p:nvPr/>
          </p:nvSpPr>
          <p:spPr>
            <a:xfrm>
              <a:off x="5093671" y="3776732"/>
              <a:ext cx="1072351" cy="646331"/>
            </a:xfrm>
            <a:prstGeom prst="rect">
              <a:avLst/>
            </a:prstGeom>
            <a:noFill/>
          </p:spPr>
          <p:txBody>
            <a:bodyPr wrap="square" rtlCol="0">
              <a:spAutoFit/>
            </a:bodyPr>
            <a:lstStyle/>
            <a:p>
              <a:pPr algn="ctr"/>
              <a:r>
                <a:rPr lang="en-GB" sz="1200"/>
                <a:t>Shopping / Cooking / Eating</a:t>
              </a:r>
            </a:p>
          </p:txBody>
        </p:sp>
        <p:sp>
          <p:nvSpPr>
            <p:cNvPr id="17" name="TextBox 16">
              <a:extLst>
                <a:ext uri="{FF2B5EF4-FFF2-40B4-BE49-F238E27FC236}">
                  <a16:creationId xmlns:a16="http://schemas.microsoft.com/office/drawing/2014/main" id="{4F8416F7-7859-AFC5-B62B-A35823F6C929}"/>
                </a:ext>
              </a:extLst>
            </p:cNvPr>
            <p:cNvSpPr txBox="1"/>
            <p:nvPr/>
          </p:nvSpPr>
          <p:spPr>
            <a:xfrm>
              <a:off x="6363881" y="3948742"/>
              <a:ext cx="1072351" cy="276999"/>
            </a:xfrm>
            <a:prstGeom prst="rect">
              <a:avLst/>
            </a:prstGeom>
            <a:noFill/>
          </p:spPr>
          <p:txBody>
            <a:bodyPr wrap="square" rtlCol="0">
              <a:spAutoFit/>
            </a:bodyPr>
            <a:lstStyle/>
            <a:p>
              <a:pPr algn="ctr"/>
              <a:r>
                <a:rPr lang="en-GB" sz="1200"/>
                <a:t>Housework</a:t>
              </a:r>
            </a:p>
          </p:txBody>
        </p:sp>
        <p:sp>
          <p:nvSpPr>
            <p:cNvPr id="18" name="TextBox 17">
              <a:extLst>
                <a:ext uri="{FF2B5EF4-FFF2-40B4-BE49-F238E27FC236}">
                  <a16:creationId xmlns:a16="http://schemas.microsoft.com/office/drawing/2014/main" id="{2CB19E46-F44D-A75F-B616-CBA7A705C1AF}"/>
                </a:ext>
              </a:extLst>
            </p:cNvPr>
            <p:cNvSpPr txBox="1"/>
            <p:nvPr/>
          </p:nvSpPr>
          <p:spPr>
            <a:xfrm>
              <a:off x="7634091" y="3883364"/>
              <a:ext cx="1072351" cy="461665"/>
            </a:xfrm>
            <a:prstGeom prst="rect">
              <a:avLst/>
            </a:prstGeom>
            <a:noFill/>
          </p:spPr>
          <p:txBody>
            <a:bodyPr wrap="square" rtlCol="0">
              <a:spAutoFit/>
            </a:bodyPr>
            <a:lstStyle/>
            <a:p>
              <a:pPr algn="ctr"/>
              <a:r>
                <a:rPr lang="en-GB" sz="1200"/>
                <a:t>Emails / Self-directed study</a:t>
              </a:r>
            </a:p>
          </p:txBody>
        </p:sp>
        <p:sp>
          <p:nvSpPr>
            <p:cNvPr id="19" name="TextBox 18">
              <a:extLst>
                <a:ext uri="{FF2B5EF4-FFF2-40B4-BE49-F238E27FC236}">
                  <a16:creationId xmlns:a16="http://schemas.microsoft.com/office/drawing/2014/main" id="{BA95719B-5399-4632-64FF-7091D23B5397}"/>
                </a:ext>
              </a:extLst>
            </p:cNvPr>
            <p:cNvSpPr txBox="1"/>
            <p:nvPr/>
          </p:nvSpPr>
          <p:spPr>
            <a:xfrm>
              <a:off x="5106028" y="4842752"/>
              <a:ext cx="1072351" cy="276999"/>
            </a:xfrm>
            <a:prstGeom prst="rect">
              <a:avLst/>
            </a:prstGeom>
            <a:noFill/>
          </p:spPr>
          <p:txBody>
            <a:bodyPr wrap="square" rtlCol="0">
              <a:spAutoFit/>
            </a:bodyPr>
            <a:lstStyle/>
            <a:p>
              <a:pPr algn="ctr"/>
              <a:r>
                <a:rPr lang="en-GB" sz="1200"/>
                <a:t>Sleep</a:t>
              </a:r>
            </a:p>
          </p:txBody>
        </p:sp>
        <p:sp>
          <p:nvSpPr>
            <p:cNvPr id="20" name="TextBox 19">
              <a:extLst>
                <a:ext uri="{FF2B5EF4-FFF2-40B4-BE49-F238E27FC236}">
                  <a16:creationId xmlns:a16="http://schemas.microsoft.com/office/drawing/2014/main" id="{2E956E4F-153A-8BD8-0069-7E7C6B9C36E8}"/>
                </a:ext>
              </a:extLst>
            </p:cNvPr>
            <p:cNvSpPr txBox="1"/>
            <p:nvPr/>
          </p:nvSpPr>
          <p:spPr>
            <a:xfrm>
              <a:off x="6376238" y="4854121"/>
              <a:ext cx="1072351" cy="276999"/>
            </a:xfrm>
            <a:prstGeom prst="rect">
              <a:avLst/>
            </a:prstGeom>
            <a:noFill/>
          </p:spPr>
          <p:txBody>
            <a:bodyPr wrap="square" rtlCol="0">
              <a:spAutoFit/>
            </a:bodyPr>
            <a:lstStyle/>
            <a:p>
              <a:pPr algn="ctr"/>
              <a:r>
                <a:rPr lang="en-GB" sz="1200"/>
                <a:t>Travel</a:t>
              </a:r>
            </a:p>
          </p:txBody>
        </p:sp>
        <p:sp>
          <p:nvSpPr>
            <p:cNvPr id="21" name="TextBox 20">
              <a:extLst>
                <a:ext uri="{FF2B5EF4-FFF2-40B4-BE49-F238E27FC236}">
                  <a16:creationId xmlns:a16="http://schemas.microsoft.com/office/drawing/2014/main" id="{4A9077CE-C4D7-E40A-A5D8-A06E54C0F846}"/>
                </a:ext>
              </a:extLst>
            </p:cNvPr>
            <p:cNvSpPr txBox="1"/>
            <p:nvPr/>
          </p:nvSpPr>
          <p:spPr>
            <a:xfrm>
              <a:off x="7646448" y="4838171"/>
              <a:ext cx="1072351" cy="276999"/>
            </a:xfrm>
            <a:prstGeom prst="rect">
              <a:avLst/>
            </a:prstGeom>
            <a:noFill/>
          </p:spPr>
          <p:txBody>
            <a:bodyPr wrap="square" rtlCol="0">
              <a:spAutoFit/>
            </a:bodyPr>
            <a:lstStyle/>
            <a:p>
              <a:pPr algn="ctr"/>
              <a:r>
                <a:rPr lang="en-GB" sz="1200"/>
                <a:t>Planning</a:t>
              </a:r>
            </a:p>
          </p:txBody>
        </p:sp>
      </p:grpSp>
    </p:spTree>
    <p:extLst>
      <p:ext uri="{BB962C8B-B14F-4D97-AF65-F5344CB8AC3E}">
        <p14:creationId xmlns:p14="http://schemas.microsoft.com/office/powerpoint/2010/main" val="32929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43CB5-DBF4-FF9D-3E74-A532246A766D}"/>
              </a:ext>
            </a:extLst>
          </p:cNvPr>
          <p:cNvSpPr>
            <a:spLocks noGrp="1"/>
          </p:cNvSpPr>
          <p:nvPr>
            <p:ph type="title"/>
          </p:nvPr>
        </p:nvSpPr>
        <p:spPr>
          <a:xfrm>
            <a:off x="628650" y="365126"/>
            <a:ext cx="7886700" cy="957047"/>
          </a:xfrm>
        </p:spPr>
        <p:txBody>
          <a:bodyPr/>
          <a:lstStyle/>
          <a:p>
            <a:r>
              <a:rPr lang="en-GB" kern="100">
                <a:effectLst/>
                <a:latin typeface="Aharoni" panose="02010803020104030203" pitchFamily="2" charset="-79"/>
                <a:ea typeface="Aptos" panose="020B0004020202020204" pitchFamily="34" charset="0"/>
                <a:cs typeface="Aharoni" panose="02010803020104030203" pitchFamily="2" charset="-79"/>
              </a:rPr>
              <a:t>Understand your time</a:t>
            </a:r>
            <a:endParaRPr lang="en-GB"/>
          </a:p>
        </p:txBody>
      </p:sp>
      <p:sp>
        <p:nvSpPr>
          <p:cNvPr id="3" name="Content Placeholder 2">
            <a:extLst>
              <a:ext uri="{FF2B5EF4-FFF2-40B4-BE49-F238E27FC236}">
                <a16:creationId xmlns:a16="http://schemas.microsoft.com/office/drawing/2014/main" id="{E6E3C3A2-50E5-5923-3D2A-166D9447C188}"/>
              </a:ext>
            </a:extLst>
          </p:cNvPr>
          <p:cNvSpPr>
            <a:spLocks noGrp="1"/>
          </p:cNvSpPr>
          <p:nvPr>
            <p:ph idx="1"/>
          </p:nvPr>
        </p:nvSpPr>
        <p:spPr>
          <a:xfrm>
            <a:off x="628650" y="2489083"/>
            <a:ext cx="2843599" cy="2826137"/>
          </a:xfrm>
        </p:spPr>
        <p:txBody>
          <a:bodyPr vert="horz" lIns="91440" tIns="45720" rIns="91440" bIns="45720" rtlCol="0" anchor="t">
            <a:normAutofit/>
          </a:bodyPr>
          <a:lstStyle/>
          <a:p>
            <a:pPr marL="0" indent="0">
              <a:buNone/>
            </a:pPr>
            <a:r>
              <a:rPr lang="en-GB" sz="1600" dirty="0">
                <a:latin typeface="Century Gothic"/>
              </a:rPr>
              <a:t>Use a longer-term planner of some sort to help get the ‘big picture’ of the time you have for your work.</a:t>
            </a:r>
          </a:p>
          <a:p>
            <a:pPr marL="0" indent="0">
              <a:buNone/>
            </a:pPr>
            <a:endParaRPr lang="en-GB" sz="1600">
              <a:latin typeface="Century Gothic" panose="020B0502020202020204" pitchFamily="34" charset="0"/>
            </a:endParaRPr>
          </a:p>
          <a:p>
            <a:pPr marL="0" indent="0">
              <a:buNone/>
            </a:pPr>
            <a:r>
              <a:rPr lang="en-GB" sz="1600" dirty="0">
                <a:latin typeface="Century Gothic"/>
              </a:rPr>
              <a:t>Try one of the year planners or our Overview Planner in your resource booklet.</a:t>
            </a:r>
          </a:p>
        </p:txBody>
      </p:sp>
      <p:pic>
        <p:nvPicPr>
          <p:cNvPr id="5" name="Picture 4" descr="A table of tasks with dates and deadlines highlighted for each">
            <a:hlinkClick r:id="rId3"/>
            <a:extLst>
              <a:ext uri="{FF2B5EF4-FFF2-40B4-BE49-F238E27FC236}">
                <a16:creationId xmlns:a16="http://schemas.microsoft.com/office/drawing/2014/main" id="{C0AFBEFD-FCF4-7876-6D80-6CD9721F0904}"/>
              </a:ext>
            </a:extLst>
          </p:cNvPr>
          <p:cNvPicPr>
            <a:picLocks noChangeAspect="1"/>
          </p:cNvPicPr>
          <p:nvPr/>
        </p:nvPicPr>
        <p:blipFill>
          <a:blip r:embed="rId4">
            <a:extLst>
              <a:ext uri="{28A0092B-C50C-407E-A947-70E740481C1C}">
                <a14:useLocalDpi xmlns:a14="http://schemas.microsoft.com/office/drawing/2010/main" val="0"/>
              </a:ext>
            </a:extLst>
          </a:blip>
          <a:srcRect l="8668" r="719"/>
          <a:stretch/>
        </p:blipFill>
        <p:spPr>
          <a:xfrm>
            <a:off x="3867665" y="1318446"/>
            <a:ext cx="4930346" cy="5174428"/>
          </a:xfrm>
          <a:prstGeom prst="rect">
            <a:avLst/>
          </a:prstGeom>
        </p:spPr>
      </p:pic>
    </p:spTree>
    <p:extLst>
      <p:ext uri="{BB962C8B-B14F-4D97-AF65-F5344CB8AC3E}">
        <p14:creationId xmlns:p14="http://schemas.microsoft.com/office/powerpoint/2010/main" val="2229777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F7FE6-B756-819E-F134-4E156312CAC3}"/>
            </a:ext>
          </a:extLst>
        </p:cNvPr>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3FAA65E-E35A-4A4D-E149-523F6D2484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7628FA6B-8E6A-C5CD-7B17-6C64F0427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8824632"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CCFF244-5DAB-4147-1005-DB16918DC0DC}"/>
              </a:ext>
            </a:extLst>
          </p:cNvPr>
          <p:cNvSpPr>
            <a:spLocks noGrp="1"/>
          </p:cNvSpPr>
          <p:nvPr>
            <p:ph type="title"/>
          </p:nvPr>
        </p:nvSpPr>
        <p:spPr>
          <a:xfrm>
            <a:off x="900535" y="685382"/>
            <a:ext cx="3428274" cy="909265"/>
          </a:xfrm>
        </p:spPr>
        <p:txBody>
          <a:bodyPr>
            <a:noAutofit/>
          </a:bodyPr>
          <a:lstStyle/>
          <a:p>
            <a:r>
              <a:rPr lang="en-GB" sz="4800">
                <a:latin typeface="Aharoni" panose="02010803020104030203" pitchFamily="2" charset="-79"/>
                <a:cs typeface="Aharoni" panose="02010803020104030203" pitchFamily="2" charset="-79"/>
              </a:rPr>
              <a:t>Prioritising</a:t>
            </a:r>
            <a:endParaRPr lang="en-GB">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6FAC834A-06AF-735A-BB94-85B524545F10}"/>
              </a:ext>
            </a:extLst>
          </p:cNvPr>
          <p:cNvSpPr>
            <a:spLocks noGrp="1"/>
          </p:cNvSpPr>
          <p:nvPr>
            <p:ph idx="1"/>
          </p:nvPr>
        </p:nvSpPr>
        <p:spPr>
          <a:xfrm>
            <a:off x="378322" y="2395459"/>
            <a:ext cx="4864887" cy="3480331"/>
          </a:xfrm>
        </p:spPr>
        <p:txBody>
          <a:bodyPr vert="horz" lIns="91440" tIns="45720" rIns="91440" bIns="45720" rtlCol="0" anchor="t">
            <a:noAutofit/>
          </a:bodyPr>
          <a:lstStyle/>
          <a:p>
            <a:pPr marL="0" indent="0" rtl="0" fontAlgn="base">
              <a:lnSpc>
                <a:spcPct val="100000"/>
              </a:lnSpc>
              <a:spcBef>
                <a:spcPts val="600"/>
              </a:spcBef>
              <a:buNone/>
            </a:pPr>
            <a:r>
              <a:rPr lang="en-GB" sz="1600" kern="100">
                <a:latin typeface="Century Gothic"/>
                <a:ea typeface="Aptos" panose="020B0004020202020204" pitchFamily="34" charset="0"/>
                <a:cs typeface="Times New Roman"/>
              </a:rPr>
              <a:t>Not all your tasks will fit into the time you have.</a:t>
            </a:r>
          </a:p>
          <a:p>
            <a:pPr marL="0" indent="0" rtl="0" fontAlgn="base">
              <a:lnSpc>
                <a:spcPct val="100000"/>
              </a:lnSpc>
              <a:spcBef>
                <a:spcPts val="600"/>
              </a:spcBef>
              <a:buNone/>
            </a:pPr>
            <a:endParaRPr lang="en-GB" sz="1600" kern="100">
              <a:latin typeface="Century Gothic"/>
              <a:ea typeface="Aptos" panose="020B0004020202020204" pitchFamily="34" charset="0"/>
              <a:cs typeface="Times New Roman"/>
            </a:endParaRPr>
          </a:p>
          <a:p>
            <a:pPr marL="0" indent="0" rtl="0" fontAlgn="base">
              <a:lnSpc>
                <a:spcPct val="100000"/>
              </a:lnSpc>
              <a:spcBef>
                <a:spcPts val="600"/>
              </a:spcBef>
              <a:buNone/>
            </a:pPr>
            <a:r>
              <a:rPr lang="en-GB" sz="1600" kern="100">
                <a:latin typeface="Century Gothic"/>
                <a:ea typeface="Aptos" panose="020B0004020202020204" pitchFamily="34" charset="0"/>
                <a:cs typeface="Times New Roman"/>
              </a:rPr>
              <a:t>You might not achieve everything you want to achieve.</a:t>
            </a:r>
          </a:p>
          <a:p>
            <a:pPr marL="0" indent="0" rtl="0" fontAlgn="base">
              <a:lnSpc>
                <a:spcPct val="100000"/>
              </a:lnSpc>
              <a:spcBef>
                <a:spcPts val="600"/>
              </a:spcBef>
              <a:buNone/>
            </a:pPr>
            <a:endParaRPr lang="en-GB" sz="1600" kern="100">
              <a:latin typeface="Century Gothic"/>
              <a:ea typeface="Aptos" panose="020B0004020202020204" pitchFamily="34" charset="0"/>
              <a:cs typeface="Times New Roman"/>
            </a:endParaRPr>
          </a:p>
          <a:p>
            <a:pPr marL="0" indent="0" rtl="0" fontAlgn="base">
              <a:lnSpc>
                <a:spcPct val="100000"/>
              </a:lnSpc>
              <a:spcBef>
                <a:spcPts val="600"/>
              </a:spcBef>
              <a:buNone/>
            </a:pPr>
            <a:r>
              <a:rPr lang="en-GB" sz="1600" b="1" kern="100">
                <a:latin typeface="Century Gothic"/>
                <a:ea typeface="Aptos" panose="020B0004020202020204" pitchFamily="34" charset="0"/>
                <a:cs typeface="Times New Roman"/>
              </a:rPr>
              <a:t>All of this is OK. </a:t>
            </a:r>
          </a:p>
          <a:p>
            <a:pPr marL="0" indent="0" rtl="0" fontAlgn="base">
              <a:lnSpc>
                <a:spcPct val="100000"/>
              </a:lnSpc>
              <a:spcBef>
                <a:spcPts val="600"/>
              </a:spcBef>
              <a:buNone/>
            </a:pPr>
            <a:endParaRPr lang="en-GB" sz="1600" b="1" kern="100">
              <a:latin typeface="Century Gothic"/>
              <a:ea typeface="Aptos" panose="020B0004020202020204" pitchFamily="34" charset="0"/>
              <a:cs typeface="Times New Roman"/>
            </a:endParaRPr>
          </a:p>
          <a:p>
            <a:pPr marL="0" indent="0" rtl="0" fontAlgn="base">
              <a:lnSpc>
                <a:spcPct val="100000"/>
              </a:lnSpc>
              <a:spcBef>
                <a:spcPts val="600"/>
              </a:spcBef>
              <a:buNone/>
            </a:pPr>
            <a:r>
              <a:rPr lang="en-GB" sz="1600" kern="100">
                <a:latin typeface="Century Gothic"/>
                <a:ea typeface="Aptos" panose="020B0004020202020204" pitchFamily="34" charset="0"/>
                <a:cs typeface="Times New Roman"/>
              </a:rPr>
              <a:t>We do want to try to at least achieve the most important things, and we can set ourselves up to be able to do this by taking some time to prioritise our to do list. </a:t>
            </a:r>
          </a:p>
        </p:txBody>
      </p:sp>
      <p:pic>
        <p:nvPicPr>
          <p:cNvPr id="11" name="Picture 10" descr="A cartoon of two people carrying bricks&#10;&#10;One carrying many and struggling, the other carrying a few and sitting on the rest looking happy">
            <a:extLst>
              <a:ext uri="{FF2B5EF4-FFF2-40B4-BE49-F238E27FC236}">
                <a16:creationId xmlns:a16="http://schemas.microsoft.com/office/drawing/2014/main" id="{E5CADE71-EB82-2801-7A06-35F59B05E7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531" y="481914"/>
            <a:ext cx="2955031" cy="2840576"/>
          </a:xfrm>
          <a:prstGeom prst="rect">
            <a:avLst/>
          </a:prstGeom>
        </p:spPr>
      </p:pic>
      <p:pic>
        <p:nvPicPr>
          <p:cNvPr id="8" name="Picture 7" descr="A grid used for prioritisation showing urgent and not urgent along the top and important and not important down the side. ">
            <a:extLst>
              <a:ext uri="{FF2B5EF4-FFF2-40B4-BE49-F238E27FC236}">
                <a16:creationId xmlns:a16="http://schemas.microsoft.com/office/drawing/2014/main" id="{BB20C8A1-2EBE-BCA5-2675-78EC75654984}"/>
              </a:ext>
            </a:extLst>
          </p:cNvPr>
          <p:cNvPicPr>
            <a:picLocks noChangeAspect="1"/>
          </p:cNvPicPr>
          <p:nvPr/>
        </p:nvPicPr>
        <p:blipFill>
          <a:blip r:embed="rId4">
            <a:extLst>
              <a:ext uri="{28A0092B-C50C-407E-A947-70E740481C1C}">
                <a14:useLocalDpi xmlns:a14="http://schemas.microsoft.com/office/drawing/2010/main" val="0"/>
              </a:ext>
            </a:extLst>
          </a:blip>
          <a:srcRect l="1706" t="1581" r="2750" b="2595"/>
          <a:stretch/>
        </p:blipFill>
        <p:spPr>
          <a:xfrm>
            <a:off x="5621531" y="3462117"/>
            <a:ext cx="2941499" cy="2747296"/>
          </a:xfrm>
          <a:prstGeom prst="rect">
            <a:avLst/>
          </a:prstGeom>
        </p:spPr>
      </p:pic>
      <p:sp>
        <p:nvSpPr>
          <p:cNvPr id="1035" name="Freeform: Shape 1034">
            <a:extLst>
              <a:ext uri="{FF2B5EF4-FFF2-40B4-BE49-F238E27FC236}">
                <a16:creationId xmlns:a16="http://schemas.microsoft.com/office/drawing/2014/main" id="{0CD75222-E2B2-958F-2E15-11139EB71F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036218" y="6209414"/>
            <a:ext cx="5107781"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26513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DF939-2CE5-D35A-C7F7-74C2F067221E}"/>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26B3F283-5C04-8222-C93E-4904AA3558F1}"/>
              </a:ext>
            </a:extLst>
          </p:cNvPr>
          <p:cNvSpPr>
            <a:spLocks noGrp="1"/>
          </p:cNvSpPr>
          <p:nvPr>
            <p:ph type="title"/>
          </p:nvPr>
        </p:nvSpPr>
        <p:spPr>
          <a:xfrm>
            <a:off x="843433" y="300399"/>
            <a:ext cx="3307597" cy="1110492"/>
          </a:xfrm>
        </p:spPr>
        <p:txBody>
          <a:bodyPr>
            <a:normAutofit/>
          </a:bodyPr>
          <a:lstStyle/>
          <a:p>
            <a:r>
              <a:rPr lang="en-GB" sz="4800">
                <a:latin typeface="Aharoni" panose="02010803020104030203" pitchFamily="2" charset="-79"/>
                <a:cs typeface="Aharoni" panose="02010803020104030203" pitchFamily="2" charset="-79"/>
              </a:rPr>
              <a:t>One task</a:t>
            </a:r>
            <a:r>
              <a:rPr lang="en-GB" sz="6600">
                <a:latin typeface="Aharoni" panose="02010803020104030203" pitchFamily="2" charset="-79"/>
                <a:cs typeface="Aharoni" panose="02010803020104030203" pitchFamily="2" charset="-79"/>
              </a:rPr>
              <a:t>?</a:t>
            </a:r>
            <a:endParaRPr lang="en-GB" sz="4800">
              <a:latin typeface="Aharoni" panose="02010803020104030203" pitchFamily="2" charset="-79"/>
              <a:cs typeface="Aharoni" panose="02010803020104030203" pitchFamily="2" charset="-79"/>
            </a:endParaRPr>
          </a:p>
        </p:txBody>
      </p:sp>
      <p:sp>
        <p:nvSpPr>
          <p:cNvPr id="10" name="Content Placeholder 2">
            <a:extLst>
              <a:ext uri="{FF2B5EF4-FFF2-40B4-BE49-F238E27FC236}">
                <a16:creationId xmlns:a16="http://schemas.microsoft.com/office/drawing/2014/main" id="{24A8336A-C5E6-63CB-F8DB-4CC257BFF056}"/>
              </a:ext>
            </a:extLst>
          </p:cNvPr>
          <p:cNvSpPr>
            <a:spLocks noGrp="1"/>
          </p:cNvSpPr>
          <p:nvPr>
            <p:ph idx="1"/>
          </p:nvPr>
        </p:nvSpPr>
        <p:spPr>
          <a:xfrm>
            <a:off x="444843" y="1521399"/>
            <a:ext cx="3904735" cy="486574"/>
          </a:xfrm>
        </p:spPr>
        <p:txBody>
          <a:bodyPr vert="horz" lIns="91440" tIns="45720" rIns="91440" bIns="45720" rtlCol="0">
            <a:noAutofit/>
          </a:bodyPr>
          <a:lstStyle/>
          <a:p>
            <a:pPr marL="0" indent="0" rtl="0" fontAlgn="base">
              <a:buNone/>
            </a:pPr>
            <a:r>
              <a:rPr lang="en-GB" sz="2000" b="1" kern="100">
                <a:latin typeface="Century Gothic" panose="020B0502020202020204" pitchFamily="34" charset="0"/>
                <a:cs typeface="Times New Roman"/>
              </a:rPr>
              <a:t>Cleaning the bathroom</a:t>
            </a:r>
          </a:p>
        </p:txBody>
      </p:sp>
      <p:pic>
        <p:nvPicPr>
          <p:cNvPr id="15" name="Graphic 14" descr="Chat / speech bubbles">
            <a:extLst>
              <a:ext uri="{FF2B5EF4-FFF2-40B4-BE49-F238E27FC236}">
                <a16:creationId xmlns:a16="http://schemas.microsoft.com/office/drawing/2014/main" id="{59FEB9FD-9649-1B21-5AA1-4B65C881B7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46600" y="235231"/>
            <a:ext cx="778743" cy="778743"/>
          </a:xfrm>
          <a:prstGeom prst="rect">
            <a:avLst/>
          </a:prstGeom>
        </p:spPr>
      </p:pic>
      <p:sp>
        <p:nvSpPr>
          <p:cNvPr id="2" name="Content Placeholder 2">
            <a:extLst>
              <a:ext uri="{FF2B5EF4-FFF2-40B4-BE49-F238E27FC236}">
                <a16:creationId xmlns:a16="http://schemas.microsoft.com/office/drawing/2014/main" id="{4D24078E-1D63-42DA-C8D4-778F057ADEB3}"/>
              </a:ext>
            </a:extLst>
          </p:cNvPr>
          <p:cNvSpPr txBox="1">
            <a:spLocks/>
          </p:cNvSpPr>
          <p:nvPr/>
        </p:nvSpPr>
        <p:spPr>
          <a:xfrm>
            <a:off x="4794422" y="1521398"/>
            <a:ext cx="3904735" cy="4865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GB" sz="2000" b="1" kern="100">
                <a:latin typeface="Century Gothic" panose="020B0502020202020204" pitchFamily="34" charset="0"/>
                <a:cs typeface="Times New Roman"/>
              </a:rPr>
              <a:t>Completing an assignment</a:t>
            </a:r>
          </a:p>
        </p:txBody>
      </p:sp>
      <p:sp>
        <p:nvSpPr>
          <p:cNvPr id="4" name="Content Placeholder 2">
            <a:extLst>
              <a:ext uri="{FF2B5EF4-FFF2-40B4-BE49-F238E27FC236}">
                <a16:creationId xmlns:a16="http://schemas.microsoft.com/office/drawing/2014/main" id="{50A36ACD-9450-FC57-DAA3-689362601ADF}"/>
              </a:ext>
            </a:extLst>
          </p:cNvPr>
          <p:cNvSpPr txBox="1">
            <a:spLocks/>
          </p:cNvSpPr>
          <p:nvPr/>
        </p:nvSpPr>
        <p:spPr>
          <a:xfrm>
            <a:off x="444843" y="2118482"/>
            <a:ext cx="4127157" cy="39733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Bef>
                <a:spcPts val="600"/>
              </a:spcBef>
            </a:pPr>
            <a:r>
              <a:rPr lang="en-GB" sz="1600" kern="100">
                <a:latin typeface="Century Gothic" panose="020B0502020202020204" pitchFamily="34" charset="0"/>
                <a:cs typeface="Times New Roman"/>
              </a:rPr>
              <a:t>Gather cleaning supplies.</a:t>
            </a:r>
          </a:p>
          <a:p>
            <a:pPr fontAlgn="base">
              <a:lnSpc>
                <a:spcPct val="100000"/>
              </a:lnSpc>
              <a:spcBef>
                <a:spcPts val="600"/>
              </a:spcBef>
            </a:pPr>
            <a:r>
              <a:rPr lang="en-GB" sz="1600" kern="100">
                <a:latin typeface="Century Gothic" panose="020B0502020202020204" pitchFamily="34" charset="0"/>
                <a:cs typeface="Times New Roman"/>
              </a:rPr>
              <a:t>Take cleaning supplies to bathroom.</a:t>
            </a:r>
          </a:p>
          <a:p>
            <a:pPr fontAlgn="base">
              <a:lnSpc>
                <a:spcPct val="100000"/>
              </a:lnSpc>
              <a:spcBef>
                <a:spcPts val="600"/>
              </a:spcBef>
            </a:pPr>
            <a:r>
              <a:rPr lang="en-GB" sz="1600" kern="100">
                <a:latin typeface="Century Gothic" panose="020B0502020202020204" pitchFamily="34" charset="0"/>
                <a:cs typeface="Times New Roman"/>
              </a:rPr>
              <a:t>Tidy / clear surfaces.</a:t>
            </a:r>
          </a:p>
          <a:p>
            <a:pPr fontAlgn="base">
              <a:lnSpc>
                <a:spcPct val="100000"/>
              </a:lnSpc>
              <a:spcBef>
                <a:spcPts val="600"/>
              </a:spcBef>
            </a:pPr>
            <a:r>
              <a:rPr lang="en-GB" sz="1600" kern="100">
                <a:latin typeface="Century Gothic" panose="020B0502020202020204" pitchFamily="34" charset="0"/>
                <a:cs typeface="Times New Roman"/>
              </a:rPr>
              <a:t>Dust surfaces.</a:t>
            </a:r>
          </a:p>
          <a:p>
            <a:pPr fontAlgn="base">
              <a:lnSpc>
                <a:spcPct val="100000"/>
              </a:lnSpc>
              <a:spcBef>
                <a:spcPts val="600"/>
              </a:spcBef>
            </a:pPr>
            <a:r>
              <a:rPr lang="en-GB" sz="1600" kern="100">
                <a:latin typeface="Century Gothic" panose="020B0502020202020204" pitchFamily="34" charset="0"/>
                <a:cs typeface="Times New Roman"/>
              </a:rPr>
              <a:t>Empty bins.</a:t>
            </a:r>
          </a:p>
          <a:p>
            <a:pPr fontAlgn="base">
              <a:lnSpc>
                <a:spcPct val="100000"/>
              </a:lnSpc>
              <a:spcBef>
                <a:spcPts val="600"/>
              </a:spcBef>
            </a:pPr>
            <a:r>
              <a:rPr lang="en-GB" sz="1600" kern="100">
                <a:latin typeface="Century Gothic" panose="020B0502020202020204" pitchFamily="34" charset="0"/>
                <a:cs typeface="Times New Roman"/>
              </a:rPr>
              <a:t>Wash towels and mats.</a:t>
            </a:r>
          </a:p>
          <a:p>
            <a:pPr fontAlgn="base">
              <a:lnSpc>
                <a:spcPct val="100000"/>
              </a:lnSpc>
              <a:spcBef>
                <a:spcPts val="600"/>
              </a:spcBef>
            </a:pPr>
            <a:r>
              <a:rPr lang="en-GB" sz="1600" kern="100">
                <a:latin typeface="Century Gothic" panose="020B0502020202020204" pitchFamily="34" charset="0"/>
                <a:cs typeface="Times New Roman"/>
              </a:rPr>
              <a:t>Clean the shower/bath.</a:t>
            </a:r>
          </a:p>
          <a:p>
            <a:pPr fontAlgn="base">
              <a:lnSpc>
                <a:spcPct val="100000"/>
              </a:lnSpc>
              <a:spcBef>
                <a:spcPts val="600"/>
              </a:spcBef>
            </a:pPr>
            <a:r>
              <a:rPr lang="en-GB" sz="1600" kern="100">
                <a:latin typeface="Century Gothic" panose="020B0502020202020204" pitchFamily="34" charset="0"/>
                <a:cs typeface="Times New Roman"/>
              </a:rPr>
              <a:t>Clean the sink and countertops.</a:t>
            </a:r>
          </a:p>
          <a:p>
            <a:pPr fontAlgn="base">
              <a:lnSpc>
                <a:spcPct val="100000"/>
              </a:lnSpc>
              <a:spcBef>
                <a:spcPts val="600"/>
              </a:spcBef>
            </a:pPr>
            <a:r>
              <a:rPr lang="en-GB" sz="1600" kern="100">
                <a:latin typeface="Century Gothic" panose="020B0502020202020204" pitchFamily="34" charset="0"/>
                <a:cs typeface="Times New Roman"/>
              </a:rPr>
              <a:t>Clean the toilet.</a:t>
            </a:r>
          </a:p>
          <a:p>
            <a:pPr fontAlgn="base">
              <a:lnSpc>
                <a:spcPct val="100000"/>
              </a:lnSpc>
              <a:spcBef>
                <a:spcPts val="600"/>
              </a:spcBef>
            </a:pPr>
            <a:r>
              <a:rPr lang="en-GB" sz="1600" kern="100">
                <a:latin typeface="Century Gothic" panose="020B0502020202020204" pitchFamily="34" charset="0"/>
                <a:cs typeface="Times New Roman"/>
              </a:rPr>
              <a:t>Vacuum / sweep / mop floors.</a:t>
            </a:r>
          </a:p>
          <a:p>
            <a:pPr fontAlgn="base">
              <a:lnSpc>
                <a:spcPct val="100000"/>
              </a:lnSpc>
              <a:spcBef>
                <a:spcPts val="600"/>
              </a:spcBef>
            </a:pPr>
            <a:r>
              <a:rPr lang="en-GB" sz="1600" kern="100">
                <a:latin typeface="Century Gothic" panose="020B0502020202020204" pitchFamily="34" charset="0"/>
                <a:cs typeface="Times New Roman"/>
              </a:rPr>
              <a:t>Empty mop bucket.</a:t>
            </a:r>
          </a:p>
          <a:p>
            <a:pPr fontAlgn="base">
              <a:lnSpc>
                <a:spcPct val="100000"/>
              </a:lnSpc>
              <a:spcBef>
                <a:spcPts val="600"/>
              </a:spcBef>
            </a:pPr>
            <a:r>
              <a:rPr lang="en-GB" sz="1600" kern="100">
                <a:latin typeface="Century Gothic" panose="020B0502020202020204" pitchFamily="34" charset="0"/>
                <a:cs typeface="Times New Roman"/>
              </a:rPr>
              <a:t>Return cleaning supplies.</a:t>
            </a:r>
          </a:p>
        </p:txBody>
      </p:sp>
      <p:sp>
        <p:nvSpPr>
          <p:cNvPr id="8" name="Content Placeholder 2">
            <a:extLst>
              <a:ext uri="{FF2B5EF4-FFF2-40B4-BE49-F238E27FC236}">
                <a16:creationId xmlns:a16="http://schemas.microsoft.com/office/drawing/2014/main" id="{B739DF0C-5800-EEAB-769A-31DF3765141B}"/>
              </a:ext>
            </a:extLst>
          </p:cNvPr>
          <p:cNvSpPr txBox="1">
            <a:spLocks/>
          </p:cNvSpPr>
          <p:nvPr/>
        </p:nvSpPr>
        <p:spPr>
          <a:xfrm>
            <a:off x="4794422" y="2118482"/>
            <a:ext cx="4127157" cy="43193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Bef>
                <a:spcPts val="600"/>
              </a:spcBef>
            </a:pPr>
            <a:r>
              <a:rPr lang="en-GB" sz="1600" kern="100">
                <a:latin typeface="Century Gothic" panose="020B0502020202020204" pitchFamily="34" charset="0"/>
                <a:cs typeface="Times New Roman"/>
              </a:rPr>
              <a:t>Understand the question / brief.</a:t>
            </a:r>
          </a:p>
          <a:p>
            <a:pPr>
              <a:lnSpc>
                <a:spcPct val="115000"/>
              </a:lnSpc>
              <a:spcBef>
                <a:spcPts val="600"/>
              </a:spcBef>
            </a:pPr>
            <a:r>
              <a:rPr lang="en-GB" sz="1600" kern="100">
                <a:latin typeface="Century Gothic" panose="020B0502020202020204" pitchFamily="34" charset="0"/>
                <a:cs typeface="Times New Roman"/>
              </a:rPr>
              <a:t>Research:</a:t>
            </a:r>
          </a:p>
          <a:p>
            <a:pPr lvl="1">
              <a:lnSpc>
                <a:spcPct val="115000"/>
              </a:lnSpc>
              <a:spcBef>
                <a:spcPts val="600"/>
              </a:spcBef>
            </a:pPr>
            <a:r>
              <a:rPr lang="en-GB" sz="1600" u="sng" kern="100">
                <a:latin typeface="Century Gothic" panose="020B0502020202020204" pitchFamily="34" charset="0"/>
                <a:cs typeface="Times New Roman"/>
              </a:rPr>
              <a:t>Library trips / searches.</a:t>
            </a:r>
          </a:p>
          <a:p>
            <a:pPr lvl="1">
              <a:lnSpc>
                <a:spcPct val="115000"/>
              </a:lnSpc>
              <a:spcBef>
                <a:spcPts val="600"/>
              </a:spcBef>
            </a:pPr>
            <a:r>
              <a:rPr lang="en-GB" sz="1600" u="sng" kern="100">
                <a:latin typeface="Century Gothic" panose="020B0502020202020204" pitchFamily="34" charset="0"/>
                <a:cs typeface="Times New Roman"/>
              </a:rPr>
              <a:t>Reading and making notes.</a:t>
            </a:r>
          </a:p>
          <a:p>
            <a:pPr>
              <a:lnSpc>
                <a:spcPct val="115000"/>
              </a:lnSpc>
              <a:spcBef>
                <a:spcPts val="600"/>
              </a:spcBef>
            </a:pPr>
            <a:r>
              <a:rPr lang="en-GB" sz="1600" kern="100">
                <a:latin typeface="Century Gothic" panose="020B0502020202020204" pitchFamily="34" charset="0"/>
                <a:cs typeface="Times New Roman"/>
              </a:rPr>
              <a:t>Plan structure / content.</a:t>
            </a:r>
          </a:p>
          <a:p>
            <a:pPr>
              <a:lnSpc>
                <a:spcPct val="115000"/>
              </a:lnSpc>
              <a:spcBef>
                <a:spcPts val="600"/>
              </a:spcBef>
            </a:pPr>
            <a:r>
              <a:rPr lang="en-GB" sz="1600" u="sng" kern="100">
                <a:latin typeface="Century Gothic" panose="020B0502020202020204" pitchFamily="34" charset="0"/>
                <a:cs typeface="Times New Roman"/>
              </a:rPr>
              <a:t>Write draft.</a:t>
            </a:r>
          </a:p>
          <a:p>
            <a:pPr>
              <a:lnSpc>
                <a:spcPct val="115000"/>
              </a:lnSpc>
              <a:spcBef>
                <a:spcPts val="600"/>
              </a:spcBef>
            </a:pPr>
            <a:r>
              <a:rPr lang="en-GB" sz="1600" u="sng" kern="100">
                <a:latin typeface="Century Gothic" panose="020B0502020202020204" pitchFamily="34" charset="0"/>
                <a:cs typeface="Times New Roman"/>
              </a:rPr>
              <a:t>Final draft.</a:t>
            </a:r>
          </a:p>
          <a:p>
            <a:pPr>
              <a:lnSpc>
                <a:spcPct val="115000"/>
              </a:lnSpc>
              <a:spcBef>
                <a:spcPts val="600"/>
              </a:spcBef>
            </a:pPr>
            <a:r>
              <a:rPr lang="en-GB" sz="1600" kern="100">
                <a:latin typeface="Century Gothic" panose="020B0502020202020204" pitchFamily="34" charset="0"/>
                <a:cs typeface="Times New Roman"/>
              </a:rPr>
              <a:t>Proofread.</a:t>
            </a:r>
          </a:p>
          <a:p>
            <a:pPr>
              <a:lnSpc>
                <a:spcPct val="115000"/>
              </a:lnSpc>
              <a:spcBef>
                <a:spcPts val="600"/>
              </a:spcBef>
            </a:pPr>
            <a:r>
              <a:rPr lang="en-GB" sz="1600" kern="100">
                <a:latin typeface="Century Gothic" panose="020B0502020202020204" pitchFamily="34" charset="0"/>
                <a:cs typeface="Times New Roman"/>
              </a:rPr>
              <a:t>Submit.</a:t>
            </a:r>
          </a:p>
          <a:p>
            <a:pPr>
              <a:lnSpc>
                <a:spcPct val="115000"/>
              </a:lnSpc>
              <a:spcBef>
                <a:spcPts val="600"/>
              </a:spcBef>
            </a:pPr>
            <a:endParaRPr lang="en-GB" sz="1600" kern="100">
              <a:latin typeface="Century Gothic" panose="020B0502020202020204" pitchFamily="34" charset="0"/>
              <a:cs typeface="Times New Roman"/>
            </a:endParaRPr>
          </a:p>
          <a:p>
            <a:pPr marL="0" indent="0">
              <a:lnSpc>
                <a:spcPct val="115000"/>
              </a:lnSpc>
              <a:spcBef>
                <a:spcPts val="600"/>
              </a:spcBef>
              <a:buNone/>
            </a:pPr>
            <a:r>
              <a:rPr lang="en-GB" sz="1600" b="1" kern="100">
                <a:latin typeface="Century Gothic" panose="020B0502020202020204" pitchFamily="34" charset="0"/>
                <a:cs typeface="Times New Roman"/>
              </a:rPr>
              <a:t>Ask yourself – “What do I need to do to get to the next step?”</a:t>
            </a:r>
          </a:p>
        </p:txBody>
      </p:sp>
    </p:spTree>
    <p:extLst>
      <p:ext uri="{BB962C8B-B14F-4D97-AF65-F5344CB8AC3E}">
        <p14:creationId xmlns:p14="http://schemas.microsoft.com/office/powerpoint/2010/main" val="34001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2" grpId="0"/>
      <p:bldP spid="4" grpId="0"/>
      <p:bldP spid="8"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281DD03-B952-4CCD-88CF-55172D832A5D}">
  <we:reference id="4567b711-9f2d-454d-b0d0-74708a29b461" version="1.0.0.0" store="EXCatalog" storeType="EXCatalog"/>
  <we:alternateReferences>
    <we:reference id="WA200001313" version="1.0.0.0" store="en-GB"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338e70c-3ca3-40b1-ba30-6ea23096f1ba" xsi:nil="true"/>
    <lcf76f155ced4ddcb4097134ff3c332f xmlns="e5dc7cd7-ca08-4e11-b371-89cc7425e745">
      <Terms xmlns="http://schemas.microsoft.com/office/infopath/2007/PartnerControls"/>
    </lcf76f155ced4ddcb4097134ff3c332f>
    <SharedWithUsers xmlns="2338e70c-3ca3-40b1-ba30-6ea23096f1ba">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32F216341C8D640840FC141B818DF13" ma:contentTypeVersion="19" ma:contentTypeDescription="Create a new document." ma:contentTypeScope="" ma:versionID="80a084dbd7b6df138abaf0fd51d2f4fd">
  <xsd:schema xmlns:xsd="http://www.w3.org/2001/XMLSchema" xmlns:xs="http://www.w3.org/2001/XMLSchema" xmlns:p="http://schemas.microsoft.com/office/2006/metadata/properties" xmlns:ns2="e5dc7cd7-ca08-4e11-b371-89cc7425e745" xmlns:ns3="2338e70c-3ca3-40b1-ba30-6ea23096f1ba" targetNamespace="http://schemas.microsoft.com/office/2006/metadata/properties" ma:root="true" ma:fieldsID="8ad28e1db76cf2af1b6477587631c5c4" ns2:_="" ns3:_="">
    <xsd:import namespace="e5dc7cd7-ca08-4e11-b371-89cc7425e745"/>
    <xsd:import namespace="2338e70c-3ca3-40b1-ba30-6ea23096f1b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dc7cd7-ca08-4e11-b371-89cc7425e7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8c43db7-d5b9-4501-acd0-29785274dc3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38e70c-3ca3-40b1-ba30-6ea23096f1b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0061e7a-2249-4615-a468-6e18d5f7b0da}" ma:internalName="TaxCatchAll" ma:showField="CatchAllData" ma:web="2338e70c-3ca3-40b1-ba30-6ea23096f1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6ACE03-9AD1-466C-8CDE-72EBD328508C}">
  <ds:schemaRefs>
    <ds:schemaRef ds:uri="http://schemas.microsoft.com/sharepoint/v3/contenttype/forms"/>
  </ds:schemaRefs>
</ds:datastoreItem>
</file>

<file path=customXml/itemProps2.xml><?xml version="1.0" encoding="utf-8"?>
<ds:datastoreItem xmlns:ds="http://schemas.openxmlformats.org/officeDocument/2006/customXml" ds:itemID="{A11CE964-CE72-4CE7-90AA-A9A372BA13B0}">
  <ds:schemaRefs>
    <ds:schemaRef ds:uri="http://purl.org/dc/dcmitype/"/>
    <ds:schemaRef ds:uri="http://schemas.microsoft.com/office/2006/documentManagement/types"/>
    <ds:schemaRef ds:uri="http://schemas.microsoft.com/office/infopath/2007/PartnerControls"/>
    <ds:schemaRef ds:uri="http://purl.org/dc/elements/1.1/"/>
    <ds:schemaRef ds:uri="2338e70c-3ca3-40b1-ba30-6ea23096f1ba"/>
    <ds:schemaRef ds:uri="http://schemas.microsoft.com/office/2006/metadata/properties"/>
    <ds:schemaRef ds:uri="e5dc7cd7-ca08-4e11-b371-89cc7425e745"/>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454B8BC-B999-4F8C-B502-E3F9547E0B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dc7cd7-ca08-4e11-b371-89cc7425e745"/>
    <ds:schemaRef ds:uri="2338e70c-3ca3-40b1-ba30-6ea23096f1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2035</Words>
  <Application>Microsoft Office PowerPoint</Application>
  <PresentationFormat>On-screen Show (4:3)</PresentationFormat>
  <Paragraphs>233</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Practical Peer Support</vt:lpstr>
      <vt:lpstr>What to Expect </vt:lpstr>
      <vt:lpstr>Self-evaluation (online)</vt:lpstr>
      <vt:lpstr>Self-evaluation (in person)</vt:lpstr>
      <vt:lpstr>Discussion</vt:lpstr>
      <vt:lpstr>Planning</vt:lpstr>
      <vt:lpstr>Understand your time</vt:lpstr>
      <vt:lpstr>Prioritising</vt:lpstr>
      <vt:lpstr>One task?</vt:lpstr>
      <vt:lpstr>Prepare / Get Support</vt:lpstr>
      <vt:lpstr>Breaking down time and tasks</vt:lpstr>
      <vt:lpstr>Make it Manageable</vt:lpstr>
      <vt:lpstr>Suggested Next Steps</vt:lpstr>
      <vt:lpstr>Discussion and Self-reflection</vt:lpstr>
      <vt:lpstr>Self-evaluation (online)</vt:lpstr>
      <vt:lpstr>Self-evaluation and 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Davies, Lucy A</dc:creator>
  <cp:lastModifiedBy>Chappell, Rebecca</cp:lastModifiedBy>
  <cp:revision>112</cp:revision>
  <dcterms:created xsi:type="dcterms:W3CDTF">2022-05-16T14:23:25Z</dcterms:created>
  <dcterms:modified xsi:type="dcterms:W3CDTF">2026-02-18T22:39:57Z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0x010100532F216341C8D640840FC141B818DF13</vt:lpwstr>
  </property>
  <property fmtid="{D5CDD505-2E9C-101B-9397-08002B2CF9AE}" pid="4" name="ChangesMade">
    <vt:bool>true</vt:bool>
  </property>
  <property fmtid="{D5CDD505-2E9C-101B-9397-08002B2CF9AE}" pid="5" name="Order">
    <vt:r8>967600</vt:r8>
  </property>
  <property fmtid="{D5CDD505-2E9C-101B-9397-08002B2CF9AE}" pid="6" name="Checked">
    <vt:bool>false</vt:bool>
  </property>
  <property fmtid="{D5CDD505-2E9C-101B-9397-08002B2CF9AE}" pid="7" name="xd_Signature">
    <vt:bool>false</vt:bool>
  </property>
  <property fmtid="{D5CDD505-2E9C-101B-9397-08002B2CF9AE}" pid="8" name="xd_ProgID">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