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322" r:id="rId5"/>
    <p:sldId id="306" r:id="rId6"/>
    <p:sldId id="323" r:id="rId7"/>
    <p:sldId id="315" r:id="rId8"/>
    <p:sldId id="279" r:id="rId9"/>
    <p:sldId id="307" r:id="rId10"/>
    <p:sldId id="308" r:id="rId11"/>
    <p:sldId id="309" r:id="rId12"/>
    <p:sldId id="310" r:id="rId13"/>
    <p:sldId id="318" r:id="rId14"/>
    <p:sldId id="296" r:id="rId15"/>
    <p:sldId id="321" r:id="rId16"/>
    <p:sldId id="320" r:id="rId17"/>
    <p:sldId id="312" r:id="rId18"/>
    <p:sldId id="324" r:id="rId19"/>
    <p:sldId id="305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8FE266-EAE7-36C2-700D-CC9DEE8575D6}" name="Davies-Nind, Lucy" initials="LD" userId="S::saslad@hallam.shu.ac.uk::c05b8415-8f0e-43d5-971f-a55b447c30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A8AEA"/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31203-498A-3C62-B9EF-0D56AA63275E}" v="2" dt="2026-02-18T22:25:38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2647-2CA6-4286-A194-D0FD92F411DB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52946-85DF-4060-8EFF-61F49EE67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5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18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A1E13-907C-E809-066B-FFFF5EE52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8F82D-66D5-D2A3-D7B7-16FF74770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E407FF-26E0-6240-9E50-47E1B65C8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latin typeface="Aptos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63A36-5AE9-3BF7-C30A-63B51E14F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88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5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97AC3-5050-0B6F-BBD6-12FE69172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1D1A8F-734F-79EB-B2F6-E6354B43E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3C550-BC32-B0CA-6650-B297B021F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876D-546A-CF15-0719-92917BBF3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857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84834-2452-424F-7DF5-E32D04CA7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FCDF3F-E19F-7099-7172-E546AAC5F4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4414FE-A6E1-04D6-0CB3-B76C4080F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Font typeface="Symbol" panose="05050102010706020507" pitchFamily="18" charset="2"/>
              <a:buNone/>
            </a:pPr>
            <a:endParaRPr lang="en-GB" sz="1800" b="1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C55CF-9EEB-B8C3-BDB5-8634A3534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09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02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Aft>
                <a:spcPts val="800"/>
              </a:spcAft>
            </a:pP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683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5BB0-FA77-79EB-FF4B-16CFDB333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A5E8DD-81F9-81DF-499F-C24E243AF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2C786-AEC6-FA01-1866-238014121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u="sng" kern="100">
              <a:latin typeface="Aptos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D498E-ABE8-661C-ECBF-3BEE20D96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71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5BB0-FA77-79EB-FF4B-16CFDB333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A5E8DD-81F9-81DF-499F-C24E243AF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2C786-AEC6-FA01-1866-238014121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D498E-ABE8-661C-ECBF-3BEE20D96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7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A0B6C-5464-4E48-1785-63D63B24A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BFF118-FE3D-CCC3-A10C-4A20DB14AF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C8EA4-765B-AA69-6297-2F6990393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defRPr/>
            </a:pP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79BC5-E6CF-EC66-8FBD-6BF28BFC7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5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u="sng" kern="10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9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92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28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endParaRPr lang="en-GB" sz="1800" b="1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9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AD86A-CE42-3E5C-6DDC-D9F7AA7D1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541E27-6059-167F-79DA-CC8DF64453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EB665-B5EE-3AA8-F517-22176067C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01FBE-4534-71CB-730F-C358D788A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422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22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0EECB-A952-FA1F-5401-0BAE3BDBC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824E12-BC06-4BB0-F345-F2106B7ABB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21B61F-DD8C-43B5-CB96-2F2A31577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kern="10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9B570-D6CA-1E50-6BA1-53E232D2E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81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05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8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9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9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34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8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5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50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8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3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6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82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sability-support@shu.ac.uk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6.jpe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u.ac.uk/disabled-student-support/practical-peer-support/motivation-and-focus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llustration of two people talking sitting on a mat">
            <a:extLst>
              <a:ext uri="{FF2B5EF4-FFF2-40B4-BE49-F238E27FC236}">
                <a16:creationId xmlns:a16="http://schemas.microsoft.com/office/drawing/2014/main" id="{032E6C7A-938D-4D57-6CF2-66F923CF4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/>
          <a:stretch/>
        </p:blipFill>
        <p:spPr>
          <a:xfrm>
            <a:off x="-79458" y="-1330"/>
            <a:ext cx="9305615" cy="4858978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4491008"/>
            <a:ext cx="7261411" cy="73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Practical Peer Support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26397-265A-9DCB-AB31-32E7E8E67D71}"/>
              </a:ext>
            </a:extLst>
          </p:cNvPr>
          <p:cNvSpPr txBox="1"/>
          <p:nvPr/>
        </p:nvSpPr>
        <p:spPr>
          <a:xfrm>
            <a:off x="311728" y="5287819"/>
            <a:ext cx="862445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rtl="0">
              <a:buFont typeface=""/>
              <a:buChar char="•"/>
            </a:pPr>
            <a:r>
              <a:rPr lang="en-GB" sz="1800" baseline="0">
                <a:latin typeface="Century Gothic"/>
                <a:ea typeface="Arial"/>
                <a:cs typeface="Arial"/>
              </a:rPr>
              <a:t>Please note: We might use your anonymised comments and confidence ratings for service promotion and evaluation. </a:t>
            </a:r>
            <a:r>
              <a:rPr lang="en-GB" sz="1800">
                <a:latin typeface="Century Gothic"/>
                <a:ea typeface="Arial"/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GB" sz="1800" baseline="0">
                <a:latin typeface="Century Gothic"/>
                <a:ea typeface="Arial"/>
                <a:cs typeface="Arial"/>
              </a:rPr>
              <a:t>If you would prefer that we don't </a:t>
            </a:r>
            <a:r>
              <a:rPr lang="en-GB">
                <a:latin typeface="Century Gothic"/>
                <a:ea typeface="Arial"/>
                <a:cs typeface="Arial"/>
              </a:rPr>
              <a:t>do this</a:t>
            </a:r>
            <a:r>
              <a:rPr lang="en-GB" sz="1800" baseline="0">
                <a:latin typeface="Century Gothic"/>
                <a:ea typeface="Arial"/>
                <a:cs typeface="Arial"/>
              </a:rPr>
              <a:t>, please let us know at any time</a:t>
            </a:r>
            <a:r>
              <a:rPr lang="en-GB">
                <a:latin typeface="Century Gothic"/>
                <a:ea typeface="Arial"/>
                <a:cs typeface="Arial"/>
              </a:rPr>
              <a:t> at</a:t>
            </a:r>
            <a:r>
              <a:rPr lang="en-GB" sz="1800" baseline="0">
                <a:latin typeface="Century Gothic"/>
                <a:ea typeface="Arial"/>
                <a:cs typeface="Arial"/>
              </a:rPr>
              <a:t> </a:t>
            </a:r>
            <a:r>
              <a:rPr lang="en-GB" sz="1800" u="sng" strike="noStrike" baseline="0">
                <a:solidFill>
                  <a:srgbClr val="0563C1"/>
                </a:solidFill>
                <a:latin typeface="Century Gothic"/>
                <a:ea typeface="Arial"/>
                <a:cs typeface="Arial"/>
                <a:hlinkClick r:id="rId4"/>
              </a:rPr>
              <a:t>disability-support@shu.ac.uk</a:t>
            </a:r>
            <a:r>
              <a:rPr lang="en-GB" sz="1800" baseline="0">
                <a:latin typeface="Century Gothic"/>
                <a:ea typeface="Arial"/>
                <a:cs typeface="Arial"/>
              </a:rPr>
              <a:t>  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5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1AF0E-A379-F0AE-E57C-084BB7952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F07702-502E-2B45-8BA2-74834C404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33" y="300399"/>
            <a:ext cx="7087993" cy="1110492"/>
          </a:xfrm>
        </p:spPr>
        <p:txBody>
          <a:bodyPr>
            <a:normAutofit/>
          </a:bodyPr>
          <a:lstStyle/>
          <a:p>
            <a:r>
              <a:rPr lang="en-GB" sz="4800">
                <a:latin typeface="Aharoni" panose="02010803020104030203" pitchFamily="2" charset="-79"/>
                <a:cs typeface="Aharoni" panose="02010803020104030203" pitchFamily="2" charset="-79"/>
              </a:rPr>
              <a:t>Prepare / Get Support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BBDC7E-6EC1-8A06-00BB-833C3678B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1" y="1664959"/>
            <a:ext cx="2941946" cy="6006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rtl="0" fontAlgn="base">
              <a:spcAft>
                <a:spcPts val="1000"/>
              </a:spcAft>
              <a:buNone/>
            </a:pPr>
            <a:r>
              <a:rPr lang="en-GB" sz="1600" kern="100">
                <a:latin typeface="Century Gothic" panose="020B0502020202020204" pitchFamily="34" charset="0"/>
                <a:cs typeface="Times New Roman"/>
              </a:rPr>
              <a:t>Which mountain would you rather climb? Why?</a:t>
            </a:r>
          </a:p>
        </p:txBody>
      </p:sp>
      <p:pic>
        <p:nvPicPr>
          <p:cNvPr id="11" name="Picture 10" descr="The North Face of Ben Nevis - A steep incline">
            <a:extLst>
              <a:ext uri="{FF2B5EF4-FFF2-40B4-BE49-F238E27FC236}">
                <a16:creationId xmlns:a16="http://schemas.microsoft.com/office/drawing/2014/main" id="{E0994D9C-518F-70C8-E064-CF5FC064D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01" y="2619244"/>
            <a:ext cx="2277253" cy="170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view of Ben Nevis - steps carved into the mountain side">
            <a:extLst>
              <a:ext uri="{FF2B5EF4-FFF2-40B4-BE49-F238E27FC236}">
                <a16:creationId xmlns:a16="http://schemas.microsoft.com/office/drawing/2014/main" id="{C5A6AC79-5632-BE2A-14FA-1AF90F01BC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86" y="4892741"/>
            <a:ext cx="2275568" cy="1707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phic 14" descr="Chat / speech bubbles">
            <a:extLst>
              <a:ext uri="{FF2B5EF4-FFF2-40B4-BE49-F238E27FC236}">
                <a16:creationId xmlns:a16="http://schemas.microsoft.com/office/drawing/2014/main" id="{9E7F375B-C95C-6985-C03C-1F00A7CAA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6600" y="235231"/>
            <a:ext cx="778743" cy="778743"/>
          </a:xfrm>
          <a:prstGeom prst="rect">
            <a:avLst/>
          </a:prstGeom>
        </p:spPr>
      </p:pic>
      <p:pic>
        <p:nvPicPr>
          <p:cNvPr id="3" name="Graphic 2" descr="Badge with solid fill">
            <a:extLst>
              <a:ext uri="{FF2B5EF4-FFF2-40B4-BE49-F238E27FC236}">
                <a16:creationId xmlns:a16="http://schemas.microsoft.com/office/drawing/2014/main" id="{FB3D82BC-5BCC-6323-C189-E2A4D0E575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041" y="5230922"/>
            <a:ext cx="914400" cy="914400"/>
          </a:xfrm>
          <a:prstGeom prst="rect">
            <a:avLst/>
          </a:prstGeom>
        </p:spPr>
      </p:pic>
      <p:pic>
        <p:nvPicPr>
          <p:cNvPr id="5" name="Graphic 4" descr="Badge 1 with solid fill">
            <a:extLst>
              <a:ext uri="{FF2B5EF4-FFF2-40B4-BE49-F238E27FC236}">
                <a16:creationId xmlns:a16="http://schemas.microsoft.com/office/drawing/2014/main" id="{4CDCE710-8638-FEAE-5CC1-E6B3A157D9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041" y="3015822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AF2516-AC02-15EC-97EA-5C422BFF27A0}"/>
              </a:ext>
            </a:extLst>
          </p:cNvPr>
          <p:cNvSpPr txBox="1"/>
          <p:nvPr/>
        </p:nvSpPr>
        <p:spPr>
          <a:xfrm>
            <a:off x="4558534" y="1572298"/>
            <a:ext cx="32547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600" kern="100">
                <a:latin typeface="Century Gothic" panose="020B0502020202020204" pitchFamily="34" charset="0"/>
                <a:cs typeface="Times New Roman"/>
              </a:rPr>
              <a:t>Who is more likely to get to the top of the mountain? Why?</a:t>
            </a:r>
          </a:p>
        </p:txBody>
      </p:sp>
      <p:pic>
        <p:nvPicPr>
          <p:cNvPr id="17" name="Picture 16" descr="A person standing on a rock near a lake wearing jeans, boots and a shirt.">
            <a:extLst>
              <a:ext uri="{FF2B5EF4-FFF2-40B4-BE49-F238E27FC236}">
                <a16:creationId xmlns:a16="http://schemas.microsoft.com/office/drawing/2014/main" id="{26B99B75-D875-E6D3-87BA-B396FE405C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94" y="2481012"/>
            <a:ext cx="1984020" cy="1984020"/>
          </a:xfrm>
          <a:prstGeom prst="rect">
            <a:avLst/>
          </a:prstGeom>
        </p:spPr>
      </p:pic>
      <p:pic>
        <p:nvPicPr>
          <p:cNvPr id="16" name="Picture 15" descr="Two people wearing hiking gear and carrying climbing and hiking equipment and backpacks.">
            <a:extLst>
              <a:ext uri="{FF2B5EF4-FFF2-40B4-BE49-F238E27FC236}">
                <a16:creationId xmlns:a16="http://schemas.microsoft.com/office/drawing/2014/main" id="{89372648-4B16-85A2-45E7-905B89FAE1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94" y="4696112"/>
            <a:ext cx="1984020" cy="1984020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55D90EBA-6025-F1C1-6E3D-56B71EA956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558534" y="3015822"/>
            <a:ext cx="914400" cy="914400"/>
          </a:xfrm>
          <a:prstGeom prst="rect">
            <a:avLst/>
          </a:prstGeom>
        </p:spPr>
      </p:pic>
      <p:pic>
        <p:nvPicPr>
          <p:cNvPr id="13" name="Graphic 12" descr="Badge 4 with solid fill">
            <a:extLst>
              <a:ext uri="{FF2B5EF4-FFF2-40B4-BE49-F238E27FC236}">
                <a16:creationId xmlns:a16="http://schemas.microsoft.com/office/drawing/2014/main" id="{22C4B187-E28B-D32D-F239-565F545820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558534" y="52309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8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00" y="265547"/>
            <a:ext cx="4486514" cy="1626959"/>
          </a:xfrm>
        </p:spPr>
        <p:txBody>
          <a:bodyPr>
            <a:normAutofit/>
          </a:bodyPr>
          <a:lstStyle/>
          <a:p>
            <a:r>
              <a:rPr lang="en-GB" sz="4800">
                <a:latin typeface="Aharoni" panose="02010803020104030203" pitchFamily="2" charset="-79"/>
                <a:cs typeface="Aharoni" panose="02010803020104030203" pitchFamily="2" charset="-79"/>
              </a:rPr>
              <a:t>Reframe your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7" y="2263807"/>
            <a:ext cx="4190999" cy="3012043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>
              <a:buFontTx/>
              <a:buChar char="-"/>
            </a:pPr>
            <a:r>
              <a:rPr lang="en-GB" sz="1800">
                <a:latin typeface="Century Gothic"/>
              </a:rPr>
              <a:t>Struggling doesn’t = failing.</a:t>
            </a:r>
          </a:p>
          <a:p>
            <a:pPr fontAlgn="base">
              <a:buFontTx/>
              <a:buChar char="-"/>
            </a:pPr>
            <a:r>
              <a:rPr lang="en-GB" sz="1800">
                <a:latin typeface="Century Gothic"/>
              </a:rPr>
              <a:t>Progress is progress, no matter how small.</a:t>
            </a:r>
          </a:p>
          <a:p>
            <a:pPr fontAlgn="base">
              <a:buFontTx/>
              <a:buChar char="-"/>
            </a:pPr>
            <a:r>
              <a:rPr lang="en-GB" sz="1800">
                <a:latin typeface="Century Gothic"/>
              </a:rPr>
              <a:t>Good enough is sometimes good enough.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000">
              <a:latin typeface="Century Gothic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>
                <a:latin typeface="Century Gothic"/>
              </a:rPr>
              <a:t>“</a:t>
            </a:r>
            <a:r>
              <a:rPr lang="en-GB" sz="1800" i="1">
                <a:latin typeface="Century Gothic"/>
              </a:rPr>
              <a:t>Just one small positive thought in the morning can change your whole day</a:t>
            </a:r>
            <a:r>
              <a:rPr lang="en-GB" sz="1800">
                <a:latin typeface="Century Gothic"/>
              </a:rPr>
              <a:t>” </a:t>
            </a:r>
            <a:r>
              <a:rPr lang="en-GB" sz="1800" i="1">
                <a:latin typeface="Century Gothic"/>
              </a:rPr>
              <a:t>~ Dalai Lama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blue sky with black text with the words  I did not accomplish everything on my to do list crossed out and the words I got one thing done written underneath. ">
            <a:extLst>
              <a:ext uri="{FF2B5EF4-FFF2-40B4-BE49-F238E27FC236}">
                <a16:creationId xmlns:a16="http://schemas.microsoft.com/office/drawing/2014/main" id="{C3204DAA-06EC-AA43-9BFF-9025FCD7D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8"/>
          <a:stretch/>
        </p:blipFill>
        <p:spPr>
          <a:xfrm>
            <a:off x="5234010" y="4193492"/>
            <a:ext cx="3590622" cy="2400047"/>
          </a:xfrm>
          <a:prstGeom prst="rect">
            <a:avLst/>
          </a:prstGeom>
        </p:spPr>
      </p:pic>
      <p:pic>
        <p:nvPicPr>
          <p:cNvPr id="9" name="Picture 8" descr="A blue sky with black text saying I did not accomplish everything on my to do list.">
            <a:extLst>
              <a:ext uri="{FF2B5EF4-FFF2-40B4-BE49-F238E27FC236}">
                <a16:creationId xmlns:a16="http://schemas.microsoft.com/office/drawing/2014/main" id="{7B460D17-954E-55B9-89B0-9B9F68A54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9"/>
          <a:stretch/>
        </p:blipFill>
        <p:spPr>
          <a:xfrm>
            <a:off x="5234009" y="4207804"/>
            <a:ext cx="3590622" cy="2400047"/>
          </a:xfrm>
          <a:prstGeom prst="rect">
            <a:avLst/>
          </a:prstGeom>
        </p:spPr>
      </p:pic>
      <p:pic>
        <p:nvPicPr>
          <p:cNvPr id="11" name="Picture 10" descr="A drawing of two ladders, one with a few wide steps and a person at the bottom reaching up, the other with lots of close together ones with a person near the top. ">
            <a:extLst>
              <a:ext uri="{FF2B5EF4-FFF2-40B4-BE49-F238E27FC236}">
                <a16:creationId xmlns:a16="http://schemas.microsoft.com/office/drawing/2014/main" id="{4CA207DD-8D1F-B0BE-A6F2-5C7C7FD16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373" y="1065137"/>
            <a:ext cx="2863894" cy="2863894"/>
          </a:xfrm>
          <a:prstGeom prst="rect">
            <a:avLst/>
          </a:prstGeom>
        </p:spPr>
      </p:pic>
      <p:pic>
        <p:nvPicPr>
          <p:cNvPr id="4" name="Graphic 3" descr="Chat / speech bubbles">
            <a:extLst>
              <a:ext uri="{FF2B5EF4-FFF2-40B4-BE49-F238E27FC236}">
                <a16:creationId xmlns:a16="http://schemas.microsoft.com/office/drawing/2014/main" id="{7E4E8056-35A6-E277-3F5D-C019C6CE6D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9368" y="5393515"/>
            <a:ext cx="930440" cy="930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483903-3243-2600-10A1-23DD3F8E3F50}"/>
              </a:ext>
            </a:extLst>
          </p:cNvPr>
          <p:cNvSpPr txBox="1"/>
          <p:nvPr/>
        </p:nvSpPr>
        <p:spPr>
          <a:xfrm>
            <a:off x="1404256" y="5397070"/>
            <a:ext cx="3436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>
                <a:latin typeface="Century Gothic"/>
              </a:rPr>
              <a:t>What is the thought that’s stopping you?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>
                <a:latin typeface="Century Gothic"/>
              </a:rPr>
              <a:t>How can we challenge it?</a:t>
            </a:r>
          </a:p>
        </p:txBody>
      </p:sp>
    </p:spTree>
    <p:extLst>
      <p:ext uri="{BB962C8B-B14F-4D97-AF65-F5344CB8AC3E}">
        <p14:creationId xmlns:p14="http://schemas.microsoft.com/office/powerpoint/2010/main" val="37047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F0144-C399-E65B-2156-83D61483A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6ADB90-0117-1219-88FE-5D5DCAF60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6DA06-0045-E9AD-3CE8-806D57A80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EB687-C818-383E-AD0E-ADC49265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99" y="265547"/>
            <a:ext cx="7860139" cy="1424909"/>
          </a:xfrm>
        </p:spPr>
        <p:txBody>
          <a:bodyPr>
            <a:normAutofit/>
          </a:bodyPr>
          <a:lstStyle/>
          <a:p>
            <a:r>
              <a:rPr lang="en-GB" sz="4800">
                <a:latin typeface="Aharoni" panose="02010803020104030203" pitchFamily="2" charset="-79"/>
                <a:cs typeface="Aharoni" panose="02010803020104030203" pitchFamily="2" charset="-79"/>
              </a:rPr>
              <a:t>Self-compassion and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4C552-43B6-145F-D76C-0474698E7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40" y="4036439"/>
            <a:ext cx="3825120" cy="2497268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>
              <a:buFontTx/>
              <a:buChar char="-"/>
            </a:pPr>
            <a:r>
              <a:rPr lang="en-GB" sz="1600" kern="100">
                <a:latin typeface="Century Gothic" panose="020B0502020202020204" pitchFamily="34" charset="0"/>
                <a:ea typeface="Aptos" panose="020B0004020202020204" pitchFamily="34" charset="0"/>
                <a:cs typeface="Times New Roman"/>
              </a:rPr>
              <a:t>Be kind to yourself.</a:t>
            </a:r>
          </a:p>
          <a:p>
            <a:pPr fontAlgn="base">
              <a:buFontTx/>
              <a:buChar char="-"/>
            </a:pPr>
            <a:r>
              <a:rPr lang="en-GB" sz="1600" kern="100">
                <a:latin typeface="Century Gothic" panose="020B0502020202020204" pitchFamily="34" charset="0"/>
                <a:cs typeface="Times New Roman"/>
              </a:rPr>
              <a:t>There is no ‘normal’ way to work</a:t>
            </a:r>
            <a:endParaRPr lang="en-GB" sz="1600" kern="100">
              <a:latin typeface="Century Gothic" panose="020B0502020202020204" pitchFamily="34" charset="0"/>
              <a:ea typeface="Aptos" panose="020B0004020202020204" pitchFamily="34" charset="0"/>
              <a:cs typeface="Times New Roman"/>
            </a:endParaRPr>
          </a:p>
          <a:p>
            <a:pPr fontAlgn="base">
              <a:buFontTx/>
              <a:buChar char="-"/>
            </a:pPr>
            <a:r>
              <a:rPr lang="en-GB" sz="1600" kern="100">
                <a:latin typeface="Century Gothic" panose="020B0502020202020204" pitchFamily="34" charset="0"/>
                <a:ea typeface="Aptos" panose="020B0004020202020204" pitchFamily="34" charset="0"/>
                <a:cs typeface="Times New Roman"/>
              </a:rPr>
              <a:t>What would you say to a friend?</a:t>
            </a:r>
          </a:p>
          <a:p>
            <a:pPr fontAlgn="base">
              <a:buFontTx/>
              <a:buChar char="-"/>
            </a:pPr>
            <a:r>
              <a:rPr lang="en-GB" sz="1600" kern="100">
                <a:latin typeface="Century Gothic" panose="020B0502020202020204" pitchFamily="34" charset="0"/>
                <a:ea typeface="Aptos" panose="020B0004020202020204" pitchFamily="34" charset="0"/>
                <a:cs typeface="Times New Roman"/>
              </a:rPr>
              <a:t>Quiet the harsh inner critic.</a:t>
            </a:r>
          </a:p>
          <a:p>
            <a:pPr fontAlgn="base">
              <a:buFontTx/>
              <a:buChar char="-"/>
            </a:pPr>
            <a:r>
              <a:rPr lang="en-GB" sz="1600" kern="100">
                <a:latin typeface="Century Gothic" panose="020B0502020202020204" pitchFamily="34" charset="0"/>
                <a:cs typeface="Times New Roman"/>
              </a:rPr>
              <a:t>Balance is important.</a:t>
            </a:r>
            <a:endParaRPr lang="en-GB" sz="1600" kern="100">
              <a:latin typeface="Century Gothic" panose="020B0502020202020204" pitchFamily="34" charset="0"/>
              <a:ea typeface="Aptos" panose="020B0004020202020204" pitchFamily="34" charset="0"/>
              <a:cs typeface="Times New Roman"/>
            </a:endParaRPr>
          </a:p>
          <a:p>
            <a:pPr fontAlgn="base">
              <a:buFontTx/>
              <a:buChar char="-"/>
            </a:pPr>
            <a:r>
              <a:rPr lang="en-GB" sz="1600" kern="100">
                <a:latin typeface="Century Gothic" panose="020B0502020202020204" pitchFamily="34" charset="0"/>
                <a:cs typeface="Times New Roman"/>
              </a:rPr>
              <a:t>Consider what you need from the day, not just what the day needs from you.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C984B5-CFEE-E7D6-7A3C-C952465EC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n infographic titled 'It's OKAY to' with:&#10;An illustration of hands holding up a heart and the text 'ask for help'&#10;An illustration of a mug with steam and the text 'take a break'&#10;An illustration of a rain cloud and the text 'have bad days'&#10;An illustration of arms hugging a heart and the text 'be yourself'&#10;An illustration of zzz's and the text 'rest'&#10;An illustration of a hand with the thumb pointing down and the text 'say no'&#10;An illustration of a clock and a battery to symbolise time and energy and the text 'respect'">
            <a:extLst>
              <a:ext uri="{FF2B5EF4-FFF2-40B4-BE49-F238E27FC236}">
                <a16:creationId xmlns:a16="http://schemas.microsoft.com/office/drawing/2014/main" id="{CEE03137-0582-45DB-AF08-5AEC543EE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057" y="3211790"/>
            <a:ext cx="2921651" cy="2921651"/>
          </a:xfrm>
          <a:prstGeom prst="rect">
            <a:avLst/>
          </a:prstGeom>
        </p:spPr>
      </p:pic>
      <p:pic>
        <p:nvPicPr>
          <p:cNvPr id="7" name="Picture 6" descr="A dramatic sky background and a torn strip of paper over with the words 'One small thing I can do for myself today is...' ">
            <a:extLst>
              <a:ext uri="{FF2B5EF4-FFF2-40B4-BE49-F238E27FC236}">
                <a16:creationId xmlns:a16="http://schemas.microsoft.com/office/drawing/2014/main" id="{3BA962C8-4AC6-A7CB-23B4-C01559197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0" b="50290"/>
          <a:stretch/>
        </p:blipFill>
        <p:spPr>
          <a:xfrm>
            <a:off x="854644" y="2281815"/>
            <a:ext cx="3519111" cy="1534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FC8C28-3D86-75D7-E6BC-31AA55393699}"/>
              </a:ext>
            </a:extLst>
          </p:cNvPr>
          <p:cNvSpPr txBox="1"/>
          <p:nvPr/>
        </p:nvSpPr>
        <p:spPr>
          <a:xfrm>
            <a:off x="5553400" y="1951186"/>
            <a:ext cx="1448909" cy="1153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Tx/>
              <a:buChar char="-"/>
            </a:pPr>
            <a:r>
              <a:rPr lang="en-GB" sz="1600" kern="100">
                <a:latin typeface="Century Gothic" panose="020B0502020202020204" pitchFamily="34" charset="0"/>
                <a:cs typeface="Times New Roman"/>
              </a:rPr>
              <a:t>  Sleep</a:t>
            </a: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en-GB" sz="1600" kern="100">
                <a:latin typeface="Century Gothic" panose="020B0502020202020204" pitchFamily="34" charset="0"/>
                <a:cs typeface="Times New Roman"/>
              </a:rPr>
              <a:t>  Nutrition</a:t>
            </a: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en-GB" sz="1600" kern="100">
                <a:latin typeface="Century Gothic" panose="020B0502020202020204" pitchFamily="34" charset="0"/>
                <a:cs typeface="Times New Roman"/>
              </a:rPr>
              <a:t>  Hydration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B0A57-0CB2-9D45-C4B7-A7B8E8E0C801}"/>
              </a:ext>
            </a:extLst>
          </p:cNvPr>
          <p:cNvSpPr txBox="1"/>
          <p:nvPr/>
        </p:nvSpPr>
        <p:spPr>
          <a:xfrm>
            <a:off x="7002309" y="1975499"/>
            <a:ext cx="1448908" cy="116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Tx/>
              <a:buChar char="-"/>
            </a:pPr>
            <a:r>
              <a:rPr lang="en-GB" sz="1600" kern="100">
                <a:latin typeface="Century Gothic" panose="020B0502020202020204" pitchFamily="34" charset="0"/>
                <a:cs typeface="Times New Roman"/>
              </a:rPr>
              <a:t> Exercise</a:t>
            </a: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en-GB" sz="1600" kern="100">
                <a:latin typeface="Century Gothic" panose="020B0502020202020204" pitchFamily="34" charset="0"/>
                <a:cs typeface="Times New Roman"/>
              </a:rPr>
              <a:t>  Health</a:t>
            </a: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en-GB" sz="1600" kern="100">
                <a:latin typeface="Century Gothic" panose="020B0502020202020204" pitchFamily="34" charset="0"/>
                <a:cs typeface="Times New Roman"/>
              </a:rPr>
              <a:t> ‘Me’ time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41636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B5564-70E0-C50F-A143-22E74F836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392CA25-0140-4E73-16EA-251964B8F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C9296D3-A96B-BA6D-5950-9CA416517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E655C-7110-CF9B-48C5-41E94416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00" y="265547"/>
            <a:ext cx="4746054" cy="1626959"/>
          </a:xfrm>
        </p:spPr>
        <p:txBody>
          <a:bodyPr>
            <a:normAutofit/>
          </a:bodyPr>
          <a:lstStyle/>
          <a:p>
            <a:r>
              <a:rPr lang="en-GB" sz="4800">
                <a:latin typeface="Aharoni" panose="02010803020104030203" pitchFamily="2" charset="-79"/>
                <a:cs typeface="Aharoni" panose="02010803020104030203" pitchFamily="2" charset="-79"/>
              </a:rPr>
              <a:t>Celebrate wins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3AD8A-B4E6-551A-7F05-6600C5840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34" y="2626857"/>
            <a:ext cx="3783742" cy="3017536"/>
          </a:xfrm>
        </p:spPr>
        <p:txBody>
          <a:bodyPr vert="horz" lIns="91440" tIns="45720" rIns="91440" bIns="45720" rtlCol="0">
            <a:noAutofit/>
          </a:bodyPr>
          <a:lstStyle/>
          <a:p>
            <a:pPr rtl="0" fontAlgn="base">
              <a:buFontTx/>
              <a:buChar char="-"/>
            </a:pPr>
            <a:r>
              <a:rPr lang="en-GB" sz="2400" kern="100">
                <a:latin typeface="Century Gothic" panose="020B0502020202020204" pitchFamily="34" charset="0"/>
                <a:cs typeface="Times New Roman"/>
              </a:rPr>
              <a:t>Rewards!</a:t>
            </a:r>
          </a:p>
          <a:p>
            <a:pPr marL="0" indent="0" rtl="0" fontAlgn="base">
              <a:buNone/>
            </a:pPr>
            <a:endParaRPr lang="en-GB" sz="1600" kern="100">
              <a:latin typeface="Century Gothic" panose="020B0502020202020204" pitchFamily="34" charset="0"/>
              <a:cs typeface="Times New Roman"/>
            </a:endParaRPr>
          </a:p>
          <a:p>
            <a:pPr rtl="0" fontAlgn="base">
              <a:buFontTx/>
              <a:buChar char="-"/>
            </a:pPr>
            <a:r>
              <a:rPr lang="en-GB" sz="2400" kern="100">
                <a:latin typeface="Century Gothic" panose="020B0502020202020204" pitchFamily="34" charset="0"/>
                <a:cs typeface="Times New Roman"/>
              </a:rPr>
              <a:t>Acknowledge achievements and progress.</a:t>
            </a:r>
          </a:p>
          <a:p>
            <a:pPr rtl="0" fontAlgn="base">
              <a:buFontTx/>
              <a:buChar char="-"/>
            </a:pPr>
            <a:endParaRPr lang="en-GB" sz="1600" kern="100">
              <a:latin typeface="Century Gothic" panose="020B0502020202020204" pitchFamily="34" charset="0"/>
              <a:cs typeface="Times New Roman"/>
            </a:endParaRPr>
          </a:p>
          <a:p>
            <a:pPr rtl="0" fontAlgn="base">
              <a:buFontTx/>
              <a:buChar char="-"/>
            </a:pPr>
            <a:r>
              <a:rPr lang="en-GB" sz="2400" kern="100">
                <a:latin typeface="Century Gothic" panose="020B0502020202020204" pitchFamily="34" charset="0"/>
                <a:cs typeface="Times New Roman"/>
              </a:rPr>
              <a:t>Praise and positive talk go a long way.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651453-A534-6814-97CB-586965C5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rainbow coloured paint splatter with the words 'You're a human being doing your human being best and that's enough.'">
            <a:extLst>
              <a:ext uri="{FF2B5EF4-FFF2-40B4-BE49-F238E27FC236}">
                <a16:creationId xmlns:a16="http://schemas.microsoft.com/office/drawing/2014/main" id="{98CAC4ED-AA98-5CB1-19DD-436419842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18" y="2158053"/>
            <a:ext cx="3486340" cy="3486340"/>
          </a:xfrm>
          <a:prstGeom prst="rect">
            <a:avLst/>
          </a:prstGeom>
        </p:spPr>
      </p:pic>
      <p:pic>
        <p:nvPicPr>
          <p:cNvPr id="7" name="Graphic 6" descr="Chat / speech bubbles">
            <a:extLst>
              <a:ext uri="{FF2B5EF4-FFF2-40B4-BE49-F238E27FC236}">
                <a16:creationId xmlns:a16="http://schemas.microsoft.com/office/drawing/2014/main" id="{DAC07AB1-3852-558B-964E-91F434E77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6628" y="434864"/>
            <a:ext cx="778743" cy="77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5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527653"/>
            <a:ext cx="3112938" cy="940423"/>
          </a:xfrm>
        </p:spPr>
        <p:txBody>
          <a:bodyPr>
            <a:normAutofit/>
          </a:bodyPr>
          <a:lstStyle/>
          <a:p>
            <a:r>
              <a:rPr lang="en-GB" sz="4800">
                <a:latin typeface="Aharoni" panose="02010803020104030203" pitchFamily="2" charset="-79"/>
                <a:cs typeface="Aharoni" panose="02010803020104030203" pitchFamily="2" charset="-79"/>
              </a:rPr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16" y="2364644"/>
            <a:ext cx="5048685" cy="30726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b="1">
                <a:solidFill>
                  <a:srgbClr val="000000"/>
                </a:solidFill>
                <a:latin typeface="Century Gothic" panose="020B0502020202020204" pitchFamily="34" charset="0"/>
              </a:rPr>
              <a:t>Create a Motivation Plan / Action Plan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GB" sz="2000">
                <a:solidFill>
                  <a:srgbClr val="000000"/>
                </a:solidFill>
                <a:latin typeface="Century Gothic" panose="020B0502020202020204" pitchFamily="34" charset="0"/>
              </a:rPr>
              <a:t>This is to refer to as a prompt / reminder</a:t>
            </a:r>
            <a:r>
              <a:rPr lang="en-GB" sz="2000" b="1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000">
                <a:solidFill>
                  <a:srgbClr val="000000"/>
                </a:solidFill>
                <a:latin typeface="Century Gothic" panose="020B0502020202020204" pitchFamily="34" charset="0"/>
              </a:rPr>
              <a:t>for when you are struggling to focus / struggling to motivate yourself / feeling overwhelmed.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GB" sz="2000">
                <a:solidFill>
                  <a:srgbClr val="000000"/>
                </a:solidFill>
                <a:latin typeface="Century Gothic" panose="020B0502020202020204" pitchFamily="34" charset="0"/>
              </a:rPr>
              <a:t>Include suggestions that you think might work for you. </a:t>
            </a:r>
            <a:endParaRPr lang="en-GB" sz="2000">
              <a:latin typeface="Century Gothic" panose="020B0502020202020204" pitchFamily="34" charset="0"/>
            </a:endParaRPr>
          </a:p>
        </p:txBody>
      </p:sp>
      <p:pic>
        <p:nvPicPr>
          <p:cNvPr id="4" name="Picture 3" descr="Illustration of a desk with note pads, post it notes, a lamp, a mug, pens and a laptop">
            <a:extLst>
              <a:ext uri="{FF2B5EF4-FFF2-40B4-BE49-F238E27FC236}">
                <a16:creationId xmlns:a16="http://schemas.microsoft.com/office/drawing/2014/main" id="{C7D30D48-DD5B-4956-9EF7-A7093248D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r="12859"/>
          <a:stretch/>
        </p:blipFill>
        <p:spPr>
          <a:xfrm>
            <a:off x="5711696" y="2667162"/>
            <a:ext cx="2890877" cy="277013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Chat / speech bubbles">
            <a:extLst>
              <a:ext uri="{FF2B5EF4-FFF2-40B4-BE49-F238E27FC236}">
                <a16:creationId xmlns:a16="http://schemas.microsoft.com/office/drawing/2014/main" id="{63C7160E-862D-AD22-A92C-7AF9FF88B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4592" y="133140"/>
            <a:ext cx="954439" cy="954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79894B-F17B-12C7-05FB-E5F48397FF19}"/>
              </a:ext>
            </a:extLst>
          </p:cNvPr>
          <p:cNvSpPr txBox="1"/>
          <p:nvPr/>
        </p:nvSpPr>
        <p:spPr>
          <a:xfrm>
            <a:off x="485216" y="5740104"/>
            <a:ext cx="5469270" cy="70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t>Use any of the </a:t>
            </a:r>
            <a:r>
              <a:rPr lang="en-GB" b="1">
                <a:solidFill>
                  <a:srgbClr val="000000"/>
                </a:solidFill>
                <a:latin typeface="Century Gothic" panose="020B0502020202020204" pitchFamily="34" charset="0"/>
                <a:hlinkClick r:id="rId6"/>
              </a:rPr>
              <a:t>Motivation and Focus resources </a:t>
            </a:r>
            <a:r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t>to help you.</a:t>
            </a:r>
            <a:endParaRPr lang="en-GB" b="0" i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0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789EF3-A984-2F4E-BCAF-3292D25E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41" y="651751"/>
            <a:ext cx="4885737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>
                <a:latin typeface="Aharoni"/>
                <a:ea typeface="Calibri Light"/>
                <a:cs typeface="Aharoni"/>
              </a:rPr>
              <a:t>Discussion and </a:t>
            </a:r>
            <a:br>
              <a:rPr lang="en-GB">
                <a:latin typeface="Aharoni" panose="02010803020104030203" pitchFamily="2" charset="-79"/>
                <a:ea typeface="Calibri Light"/>
                <a:cs typeface="Aharoni" panose="02010803020104030203" pitchFamily="2" charset="-79"/>
              </a:rPr>
            </a:br>
            <a:r>
              <a:rPr lang="en-GB">
                <a:latin typeface="Aharoni"/>
                <a:ea typeface="Calibri Light"/>
                <a:cs typeface="Aharoni"/>
              </a:rPr>
              <a:t>Self-reflection</a:t>
            </a:r>
            <a:endParaRPr lang="en-GB">
              <a:latin typeface="Aharoni" panose="02010803020104030203" pitchFamily="2" charset="-79"/>
              <a:ea typeface="Calibri Light"/>
              <a:cs typeface="Aharoni" panose="02010803020104030203" pitchFamily="2" charset="-79"/>
            </a:endParaRPr>
          </a:p>
        </p:txBody>
      </p:sp>
      <p:pic>
        <p:nvPicPr>
          <p:cNvPr id="4" name="Graphic 3" descr="Chat / speech bubbles">
            <a:extLst>
              <a:ext uri="{FF2B5EF4-FFF2-40B4-BE49-F238E27FC236}">
                <a16:creationId xmlns:a16="http://schemas.microsoft.com/office/drawing/2014/main" id="{1465F320-7876-E327-9BC5-3F81687AF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5574" y="262380"/>
            <a:ext cx="1375530" cy="13350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41" y="2565070"/>
            <a:ext cx="7807809" cy="35762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 rtl="0" fontAlgn="base">
              <a:buNone/>
            </a:pPr>
            <a:r>
              <a:rPr lang="en-GB" sz="24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marL="0" indent="0" algn="l" rtl="0" fontAlgn="base">
              <a:buNone/>
            </a:pPr>
            <a:r>
              <a:rPr lang="en-GB" sz="24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What </a:t>
            </a:r>
            <a:r>
              <a:rPr lang="en-GB" sz="2400">
                <a:solidFill>
                  <a:srgbClr val="000000"/>
                </a:solidFill>
                <a:latin typeface="Century Gothic" panose="020B0502020202020204" pitchFamily="34" charset="0"/>
              </a:rPr>
              <a:t>has been useful for you today? </a:t>
            </a:r>
          </a:p>
          <a:p>
            <a:pPr marL="0" indent="0" algn="l" rtl="0" fontAlgn="base">
              <a:buNone/>
            </a:pPr>
            <a:endParaRPr lang="en-GB" sz="11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2400">
                <a:solidFill>
                  <a:srgbClr val="000000"/>
                </a:solidFill>
                <a:latin typeface="Century Gothic" panose="020B0502020202020204" pitchFamily="34" charset="0"/>
              </a:rPr>
              <a:t>What will you take away? </a:t>
            </a:r>
          </a:p>
          <a:p>
            <a:pPr marL="0" indent="0" algn="l" rtl="0" fontAlgn="base">
              <a:buNone/>
            </a:pPr>
            <a:endParaRPr lang="en-GB" sz="24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240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One thing I will try this week</a:t>
            </a:r>
            <a:r>
              <a:rPr lang="en-GB" sz="2400">
                <a:solidFill>
                  <a:srgbClr val="000000"/>
                </a:solidFill>
                <a:latin typeface="Century Gothic" panose="020B0502020202020204" pitchFamily="34" charset="0"/>
              </a:rPr>
              <a:t> - w</a:t>
            </a:r>
            <a:r>
              <a:rPr lang="en-GB" sz="24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rite it down</a:t>
            </a:r>
          </a:p>
          <a:p>
            <a:pPr marL="0" indent="0" algn="l" rtl="0" fontAlgn="base">
              <a:buNone/>
            </a:pPr>
            <a:endParaRPr lang="en-GB" sz="11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2400">
                <a:solidFill>
                  <a:srgbClr val="000000"/>
                </a:solidFill>
                <a:latin typeface="Century Gothic" panose="020B0502020202020204" pitchFamily="34" charset="0"/>
              </a:rPr>
              <a:t>Does anyone want to share what their one thing is? </a:t>
            </a:r>
          </a:p>
          <a:p>
            <a:pPr marL="0" indent="0" algn="l" rtl="0" fontAlgn="base">
              <a:buNone/>
            </a:pPr>
            <a:endParaRPr lang="en-GB" sz="18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FFAEC-1CAE-6310-40F9-1C10D8CC5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2459-55F4-385D-99C7-0174789C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537" y="710183"/>
            <a:ext cx="4685109" cy="85819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>
                <a:latin typeface="Aharoni"/>
                <a:cs typeface="Aharoni"/>
              </a:rPr>
              <a:t>Self-evaluation (online)</a:t>
            </a:r>
            <a:endParaRPr lang="en-GB" sz="48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F5719-8B3D-C191-5C50-6F87F648D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211922"/>
            <a:ext cx="3937486" cy="44519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US" sz="2000" kern="100">
                <a:latin typeface="Century Gothic"/>
                <a:ea typeface="Calibri"/>
                <a:cs typeface="Calibri"/>
              </a:rPr>
              <a:t>What number are you now on today's topic? </a:t>
            </a:r>
            <a:endParaRPr lang="en-GB" sz="1800" b="1" kern="100">
              <a:latin typeface="Century Gothic"/>
              <a:ea typeface="Calibri"/>
              <a:cs typeface="Times New Roman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kern="100">
                <a:solidFill>
                  <a:srgbClr val="242424"/>
                </a:solidFill>
                <a:latin typeface="Century Gothic"/>
                <a:ea typeface="Calibri"/>
                <a:cs typeface="Calibri"/>
              </a:rPr>
              <a:t>1 = very unconfident</a:t>
            </a:r>
            <a:endParaRPr lang="en-US" sz="2000" kern="100">
              <a:latin typeface="Century Gothic"/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kern="100">
                <a:solidFill>
                  <a:srgbClr val="242424"/>
                </a:solidFill>
                <a:latin typeface="Century Gothic"/>
                <a:ea typeface="Calibri"/>
                <a:cs typeface="Calibri"/>
              </a:rPr>
              <a:t>2 = somewhat unconfident</a:t>
            </a:r>
            <a:endParaRPr lang="en-US" sz="2000" kern="100">
              <a:latin typeface="Century Gothic"/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kern="100">
                <a:solidFill>
                  <a:srgbClr val="242424"/>
                </a:solidFill>
                <a:latin typeface="Century Gothic"/>
                <a:ea typeface="Calibri"/>
                <a:cs typeface="Calibri"/>
              </a:rPr>
              <a:t>3 = neutral</a:t>
            </a:r>
            <a:endParaRPr lang="en-US" sz="2000" kern="100">
              <a:latin typeface="Century Gothic"/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kern="100">
                <a:solidFill>
                  <a:srgbClr val="242424"/>
                </a:solidFill>
                <a:latin typeface="Century Gothic"/>
                <a:ea typeface="Calibri"/>
                <a:cs typeface="Calibri"/>
              </a:rPr>
              <a:t>4 = somewhat confident</a:t>
            </a:r>
            <a:endParaRPr lang="en-US" sz="2000" kern="100">
              <a:latin typeface="Century Gothic"/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kern="100">
                <a:solidFill>
                  <a:srgbClr val="242424"/>
                </a:solidFill>
                <a:latin typeface="Century Gothic"/>
                <a:ea typeface="Calibri"/>
                <a:cs typeface="Calibri"/>
              </a:rPr>
              <a:t>5 = very confident </a:t>
            </a:r>
            <a:endParaRPr lang="en-US" sz="2000" kern="100">
              <a:latin typeface="Century Gothic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074CF-D8E2-88BF-1873-3135D1902658}"/>
              </a:ext>
            </a:extLst>
          </p:cNvPr>
          <p:cNvSpPr txBox="1"/>
          <p:nvPr/>
        </p:nvSpPr>
        <p:spPr>
          <a:xfrm>
            <a:off x="5032075" y="4435415"/>
            <a:ext cx="310551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entury Gothic"/>
                <a:cs typeface="Segoe UI"/>
              </a:rPr>
              <a:t>What would you tell others about the session?</a:t>
            </a:r>
          </a:p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F5FE-D5A2-C802-7172-B12B3DC00237}"/>
              </a:ext>
            </a:extLst>
          </p:cNvPr>
          <p:cNvSpPr txBox="1"/>
          <p:nvPr/>
        </p:nvSpPr>
        <p:spPr>
          <a:xfrm>
            <a:off x="5032076" y="2782018"/>
            <a:ext cx="3076755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entury Gothic"/>
                <a:cs typeface="Segoe UI"/>
              </a:rPr>
              <a:t>What have you gained / learned from the session?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48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FFAEC-1CAE-6310-40F9-1C10D8CC5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2459-55F4-385D-99C7-0174789C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9617"/>
            <a:ext cx="4685109" cy="858193"/>
          </a:xfrm>
        </p:spPr>
        <p:txBody>
          <a:bodyPr>
            <a:normAutofit fontScale="90000"/>
          </a:bodyPr>
          <a:lstStyle/>
          <a:p>
            <a:r>
              <a:rPr lang="en-GB" sz="4800">
                <a:latin typeface="Aharoni"/>
                <a:cs typeface="Aharoni"/>
              </a:rPr>
              <a:t>Self-evaluation and Feedback (in person)</a:t>
            </a:r>
            <a:endParaRPr lang="en-GB" sz="48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F5719-8B3D-C191-5C50-6F87F648D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499468"/>
            <a:ext cx="4685109" cy="21659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kern="10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Please take a few </a:t>
            </a:r>
            <a:r>
              <a:rPr lang="en-GB" sz="1800" kern="100">
                <a:latin typeface="Century Gothic"/>
                <a:ea typeface="Aptos" panose="020B0004020202020204" pitchFamily="34" charset="0"/>
                <a:cs typeface="Times New Roman"/>
              </a:rPr>
              <a:t>minutes to </a:t>
            </a:r>
            <a:r>
              <a:rPr lang="en-GB" sz="1800" kern="10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fill in part 2 of your self-evaluation</a:t>
            </a:r>
            <a:endParaRPr lang="en-GB" sz="1800">
              <a:ea typeface="Calibri"/>
              <a:cs typeface="Calibri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kern="100">
                <a:latin typeface="Century Gothic"/>
                <a:ea typeface="Aptos" panose="020B0004020202020204" pitchFamily="34" charset="0"/>
                <a:cs typeface="Times New Roman"/>
              </a:rPr>
              <a:t>It asks you to rate your confidence levels in the skills now we are at the end of the session. </a:t>
            </a:r>
          </a:p>
        </p:txBody>
      </p:sp>
      <p:pic>
        <p:nvPicPr>
          <p:cNvPr id="6" name="Picture 5" descr="Checklist and pencil illustration ">
            <a:extLst>
              <a:ext uri="{FF2B5EF4-FFF2-40B4-BE49-F238E27FC236}">
                <a16:creationId xmlns:a16="http://schemas.microsoft.com/office/drawing/2014/main" id="{2B34BF65-1D5E-00A1-6A24-92800A150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5827" y="491255"/>
            <a:ext cx="3103091" cy="393146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E902A4-EAED-E826-5F5B-BBE99B3E8CD8}"/>
              </a:ext>
            </a:extLst>
          </p:cNvPr>
          <p:cNvSpPr txBox="1">
            <a:spLocks/>
          </p:cNvSpPr>
          <p:nvPr/>
        </p:nvSpPr>
        <p:spPr>
          <a:xfrm>
            <a:off x="628649" y="4661568"/>
            <a:ext cx="8107579" cy="183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0" i="0">
                <a:solidFill>
                  <a:srgbClr val="000000"/>
                </a:solidFill>
                <a:effectLst/>
                <a:latin typeface="Century Gothic"/>
              </a:rPr>
              <a:t>We want to make sure that these sessions are useful to you and others. Please share some feedback to help us to do that.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1800" kern="100">
                <a:latin typeface="Century Gothic"/>
                <a:ea typeface="Aptos" panose="020B0004020202020204" pitchFamily="34" charset="0"/>
                <a:cs typeface="Times New Roman"/>
              </a:rPr>
              <a:t>This should only take a few minutes and can be completed anonymously. </a:t>
            </a:r>
            <a:endParaRPr lang="en-GB" sz="1800" b="1" kern="10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6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C28D2-0C42-5B78-37C9-1E5B9A17B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4AD36-D33F-4D88-C886-57719079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43" y="810487"/>
            <a:ext cx="2797115" cy="1569660"/>
          </a:xfrm>
        </p:spPr>
        <p:txBody>
          <a:bodyPr>
            <a:noAutofit/>
          </a:bodyPr>
          <a:lstStyle/>
          <a:p>
            <a:r>
              <a:rPr lang="en-GB" sz="4800" b="1">
                <a:solidFill>
                  <a:schemeClr val="bg2">
                    <a:lumMod val="25000"/>
                  </a:schemeClr>
                </a:solidFill>
                <a:latin typeface="Aharoni"/>
                <a:cs typeface="Aharoni"/>
              </a:rPr>
              <a:t>What to Expect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EF293-6494-AB11-3F62-834D204F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58" y="2380147"/>
            <a:ext cx="4362864" cy="41215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Calibri" panose="020B0604020202020204" pitchFamily="34" charset="0"/>
              <a:buChar char="-"/>
            </a:pPr>
            <a:r>
              <a:rPr lang="en-GB" sz="1600">
                <a:solidFill>
                  <a:schemeClr val="bg2">
                    <a:lumMod val="25000"/>
                  </a:schemeClr>
                </a:solidFill>
                <a:latin typeface="Century Gothic"/>
              </a:rPr>
              <a:t>We will share tips, strategies and resources to help with motivation and procrastination.</a:t>
            </a:r>
            <a:endParaRPr lang="en-GB" sz="1600">
              <a:solidFill>
                <a:schemeClr val="bg2">
                  <a:lumMod val="2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>
              <a:buFont typeface="Calibri"/>
              <a:buChar char="-"/>
            </a:pPr>
            <a:r>
              <a:rPr lang="en-GB" sz="1600">
                <a:solidFill>
                  <a:schemeClr val="bg2">
                    <a:lumMod val="25000"/>
                  </a:schemeClr>
                </a:solidFill>
                <a:latin typeface="Century Gothic"/>
              </a:rPr>
              <a:t>You can connect with others with shared experiences to learn from each other. 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GB" sz="1600">
                <a:solidFill>
                  <a:schemeClr val="bg2">
                    <a:lumMod val="25000"/>
                  </a:schemeClr>
                </a:solidFill>
                <a:latin typeface="Century Gothic"/>
              </a:rPr>
              <a:t>Please communicate in ways you are comfortable with.</a:t>
            </a:r>
            <a:endParaRPr lang="en-GB" sz="1600">
              <a:solidFill>
                <a:schemeClr val="bg2">
                  <a:lumMod val="25000"/>
                </a:schemeClr>
              </a:solidFill>
              <a:latin typeface="Century Gothic"/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GB" sz="1600">
                <a:solidFill>
                  <a:schemeClr val="bg2">
                    <a:lumMod val="25000"/>
                  </a:schemeClr>
                </a:solidFill>
                <a:latin typeface="Century Gothic"/>
                <a:ea typeface="Calibri"/>
                <a:cs typeface="Calibri"/>
              </a:rPr>
              <a:t>Online: we will stay in the meeting until 3.15pm for any questions. The session will then end. We will share sources of support in the chat. </a:t>
            </a:r>
            <a:endParaRPr lang="en-GB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Calibri"/>
              <a:buChar char="-"/>
            </a:pPr>
            <a:r>
              <a:rPr lang="en-GB" sz="1600">
                <a:solidFill>
                  <a:schemeClr val="bg2">
                    <a:lumMod val="25000"/>
                  </a:schemeClr>
                </a:solidFill>
                <a:latin typeface="Century Gothic"/>
                <a:ea typeface="Calibri"/>
                <a:cs typeface="Calibri"/>
              </a:rPr>
              <a:t>In person: Come and go and move around if needed.</a:t>
            </a:r>
            <a:endParaRPr lang="en-GB" sz="160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ABF47-1404-5B51-332A-92581E04B928}"/>
              </a:ext>
            </a:extLst>
          </p:cNvPr>
          <p:cNvSpPr txBox="1"/>
          <p:nvPr/>
        </p:nvSpPr>
        <p:spPr>
          <a:xfrm>
            <a:off x="5573744" y="1230349"/>
            <a:ext cx="248728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 b="1">
                <a:solidFill>
                  <a:schemeClr val="bg2">
                    <a:lumMod val="25000"/>
                  </a:schemeClr>
                </a:solidFill>
                <a:latin typeface="Aharoni"/>
                <a:cs typeface="Aharoni"/>
              </a:rPr>
              <a:t>Ground Rules 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D0030-DB4F-858A-5D70-8DFCEFCC654D}"/>
              </a:ext>
            </a:extLst>
          </p:cNvPr>
          <p:cNvSpPr txBox="1"/>
          <p:nvPr/>
        </p:nvSpPr>
        <p:spPr>
          <a:xfrm>
            <a:off x="5384512" y="2800009"/>
            <a:ext cx="3141262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rtl="0">
              <a:buFont typeface="Calibri,Sans-Serif"/>
              <a:buChar char="-"/>
            </a:pPr>
            <a:r>
              <a:rPr lang="en-GB" sz="1600" baseline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(Online only!) Please have your microphone off unless speaking. </a:t>
            </a:r>
            <a:r>
              <a:rPr lang="en-US" sz="1600">
                <a:latin typeface="Century Gothic"/>
                <a:ea typeface="Arial"/>
                <a:cs typeface="Arial"/>
              </a:rPr>
              <a:t>​</a:t>
            </a:r>
          </a:p>
          <a:p>
            <a:pPr marL="228600" indent="-228600">
              <a:buFont typeface="Calibri,Sans-Serif"/>
              <a:buChar char="-"/>
            </a:pPr>
            <a:endParaRPr lang="en-US" sz="1600">
              <a:solidFill>
                <a:srgbClr val="000000"/>
              </a:solidFill>
              <a:latin typeface="Century Gothic"/>
              <a:ea typeface="Arial"/>
              <a:cs typeface="Arial"/>
            </a:endParaRPr>
          </a:p>
          <a:p>
            <a:pPr marL="228600" indent="-228600">
              <a:buFont typeface="Calibri,Sans-Serif"/>
              <a:buChar char="-"/>
            </a:pPr>
            <a:r>
              <a:rPr lang="en-GB" sz="1600" baseline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During activity or discussions, join in if you feel able and feel free </a:t>
            </a:r>
            <a:r>
              <a:rPr lang="en-GB" sz="160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to ask</a:t>
            </a:r>
            <a:r>
              <a:rPr lang="en-GB" sz="1600" baseline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 questions. </a:t>
            </a:r>
            <a:r>
              <a:rPr lang="en-GB" sz="1600">
                <a:latin typeface="Century Gothic"/>
                <a:ea typeface="Arial"/>
                <a:cs typeface="Arial"/>
              </a:rPr>
              <a:t>​</a:t>
            </a:r>
          </a:p>
          <a:p>
            <a:pPr marL="228600" indent="-228600">
              <a:buFont typeface="Calibri,Sans-Serif"/>
              <a:buChar char="-"/>
            </a:pPr>
            <a:endParaRPr lang="en-GB" sz="1600">
              <a:solidFill>
                <a:srgbClr val="000000"/>
              </a:solidFill>
              <a:latin typeface="Century Gothic"/>
              <a:ea typeface="Arial"/>
              <a:cs typeface="Arial"/>
            </a:endParaRPr>
          </a:p>
          <a:p>
            <a:pPr marL="228600" indent="-228600">
              <a:buFont typeface="Calibri,Sans-Serif"/>
              <a:buChar char="-"/>
            </a:pPr>
            <a:r>
              <a:rPr lang="en-GB" sz="1600" baseline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Respect the opinions, privacy and information shared by others </a:t>
            </a:r>
            <a:r>
              <a:rPr lang="en-GB" sz="160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in the</a:t>
            </a:r>
            <a:r>
              <a:rPr lang="en-GB" sz="1600" baseline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 group. </a:t>
            </a:r>
            <a:r>
              <a:rPr lang="en-GB" sz="1600">
                <a:latin typeface="Century Gothic"/>
                <a:ea typeface="Arial"/>
                <a:cs typeface="Arial"/>
              </a:rPr>
              <a:t>​</a:t>
            </a:r>
          </a:p>
          <a:p>
            <a:pPr algn="ctr"/>
            <a:endParaRPr lang="en-GB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9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>
                <a:latin typeface="Aharoni"/>
                <a:cs typeface="Aharoni"/>
              </a:rPr>
              <a:t>Self-evaluation (online)</a:t>
            </a:r>
            <a:endParaRPr lang="en-GB" sz="48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81" y="2005791"/>
            <a:ext cx="7484364" cy="36492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>
                <a:latin typeface="Century Gothic"/>
                <a:ea typeface="Calibri"/>
                <a:cs typeface="Calibri"/>
              </a:rPr>
              <a:t>What number are you right now on today's topic? </a:t>
            </a:r>
            <a:endParaRPr lang="en-US" sz="2000">
              <a:solidFill>
                <a:srgbClr val="000000"/>
              </a:solidFill>
              <a:latin typeface="Century Gothic"/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>
                <a:solidFill>
                  <a:srgbClr val="242424"/>
                </a:solidFill>
                <a:latin typeface="Century Gothic"/>
                <a:ea typeface="Aptos" panose="020B0004020202020204" pitchFamily="34" charset="0"/>
                <a:cs typeface="Segoe UI"/>
              </a:rPr>
              <a:t>1 = very unconfident</a:t>
            </a:r>
            <a:endParaRPr lang="en-US" sz="2000">
              <a:solidFill>
                <a:srgbClr val="000000"/>
              </a:solidFill>
              <a:latin typeface="Century Gothic"/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>
                <a:solidFill>
                  <a:srgbClr val="242424"/>
                </a:solidFill>
                <a:latin typeface="Century Gothic"/>
                <a:ea typeface="Aptos" panose="020B0004020202020204" pitchFamily="34" charset="0"/>
                <a:cs typeface="Segoe UI"/>
              </a:rPr>
              <a:t>2 = somewhat unconfident</a:t>
            </a: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>
                <a:solidFill>
                  <a:srgbClr val="242424"/>
                </a:solidFill>
                <a:latin typeface="Century Gothic"/>
                <a:ea typeface="Aptos" panose="020B0004020202020204" pitchFamily="34" charset="0"/>
                <a:cs typeface="Segoe UI"/>
              </a:rPr>
              <a:t>3 = neutral</a:t>
            </a:r>
            <a:endParaRPr lang="en-GB" sz="2000">
              <a:solidFill>
                <a:srgbClr val="242424"/>
              </a:solidFill>
              <a:effectLst/>
              <a:latin typeface="Century Gothic"/>
              <a:ea typeface="Aptos" panose="020B0004020202020204" pitchFamily="34" charset="0"/>
              <a:cs typeface="Segoe UI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>
                <a:solidFill>
                  <a:srgbClr val="242424"/>
                </a:solidFill>
                <a:latin typeface="Century Gothic"/>
                <a:cs typeface="Segoe UI"/>
              </a:rPr>
              <a:t>4 = somewhat confident</a:t>
            </a: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>
                <a:solidFill>
                  <a:srgbClr val="242424"/>
                </a:solidFill>
                <a:latin typeface="Century Gothic"/>
                <a:ea typeface="Calibri"/>
                <a:cs typeface="Segoe UI"/>
              </a:rPr>
              <a:t>5 = very confident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600" kern="10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endParaRPr lang="en-GB" sz="1600" kern="10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endParaRPr lang="en-GB" sz="1600" kern="10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600" kern="10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8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>
                <a:latin typeface="Aharoni"/>
                <a:cs typeface="Aharoni"/>
              </a:rPr>
              <a:t>Self-evaluation</a:t>
            </a:r>
            <a:endParaRPr lang="en-GB" sz="48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41" y="2005791"/>
            <a:ext cx="4685109" cy="40230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kern="100">
                <a:latin typeface="Century Gothic"/>
                <a:ea typeface="Aptos" panose="020B0004020202020204" pitchFamily="34" charset="0"/>
                <a:cs typeface="Times New Roman"/>
              </a:rPr>
              <a:t>Please</a:t>
            </a:r>
            <a:r>
              <a:rPr lang="en-GB" sz="2000" kern="10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 take a few </a:t>
            </a:r>
            <a:r>
              <a:rPr lang="en-GB" sz="2000" kern="100">
                <a:latin typeface="Century Gothic"/>
                <a:ea typeface="Aptos" panose="020B0004020202020204" pitchFamily="34" charset="0"/>
                <a:cs typeface="Times New Roman"/>
              </a:rPr>
              <a:t>minutes to </a:t>
            </a:r>
            <a:r>
              <a:rPr lang="en-GB" sz="2000" kern="10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fill in part 1 of a short self-evaluation</a:t>
            </a:r>
            <a:endParaRPr lang="en-GB">
              <a:ea typeface="Calibri"/>
              <a:cs typeface="Calibri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kern="1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asks you to rate your confidence levels in the skills we will cover today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kern="1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will also ask you to fill part 2 in at the end to see if you have gained confidence in your skills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2000" b="1" kern="100"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6" name="Picture 5" descr="Checklist and pencil illustration">
            <a:extLst>
              <a:ext uri="{FF2B5EF4-FFF2-40B4-BE49-F238E27FC236}">
                <a16:creationId xmlns:a16="http://schemas.microsoft.com/office/drawing/2014/main" id="{A668EEB7-FAD0-4D69-9692-883F72E03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0314" y="2005791"/>
            <a:ext cx="3015036" cy="3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6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hat / speech bubbles">
            <a:extLst>
              <a:ext uri="{FF2B5EF4-FFF2-40B4-BE49-F238E27FC236}">
                <a16:creationId xmlns:a16="http://schemas.microsoft.com/office/drawing/2014/main" id="{29AC89F4-6DEA-73DF-E393-8F2E3034A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2528" y="158922"/>
            <a:ext cx="1052193" cy="1052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>
                <a:latin typeface="Aharoni" panose="02010803020104030203" pitchFamily="2" charset="-79"/>
                <a:cs typeface="Aharoni" panose="02010803020104030203" pitchFamily="2" charset="-79"/>
              </a:rPr>
              <a:t>Discussion</a:t>
            </a:r>
            <a:endParaRPr lang="en-GB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019" y="1896893"/>
            <a:ext cx="7087962" cy="36760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r>
              <a:rPr lang="en-GB" sz="24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What made you come here today? </a:t>
            </a:r>
            <a:endParaRPr lang="en-GB" sz="2400" kern="10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en-GB" sz="2400" kern="100">
                <a:latin typeface="Century Gothic" panose="020B0502020202020204" pitchFamily="34" charset="0"/>
                <a:cs typeface="Times New Roman" panose="02020603050405020304" pitchFamily="18" charset="0"/>
              </a:rPr>
              <a:t>What do you find most difficult about motivation and procrastination? </a:t>
            </a:r>
          </a:p>
          <a:p>
            <a:pPr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en-GB" sz="24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has helped you with these difficulties in the past? </a:t>
            </a:r>
            <a:endParaRPr lang="en-GB" sz="2400" kern="10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en-GB" sz="24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 you think of anything to share? </a:t>
            </a:r>
          </a:p>
        </p:txBody>
      </p:sp>
    </p:spTree>
    <p:extLst>
      <p:ext uri="{BB962C8B-B14F-4D97-AF65-F5344CB8AC3E}">
        <p14:creationId xmlns:p14="http://schemas.microsoft.com/office/powerpoint/2010/main" val="25034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95" y="455097"/>
            <a:ext cx="6011991" cy="1116668"/>
          </a:xfrm>
        </p:spPr>
        <p:txBody>
          <a:bodyPr>
            <a:noAutofit/>
          </a:bodyPr>
          <a:lstStyle/>
          <a:p>
            <a:r>
              <a:rPr lang="en-GB" sz="4800">
                <a:latin typeface="Aharoni" panose="02010803020104030203" pitchFamily="2" charset="-79"/>
                <a:cs typeface="Aharoni" panose="02010803020104030203" pitchFamily="2" charset="-79"/>
              </a:rPr>
              <a:t>Understanding your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96" y="2198362"/>
            <a:ext cx="5683518" cy="44243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 fontAlgn="base">
              <a:buNone/>
            </a:pPr>
            <a:r>
              <a:rPr lang="en-GB" sz="1600" b="1">
                <a:latin typeface="Century Gothic" panose="020B0502020202020204" pitchFamily="34" charset="0"/>
              </a:rPr>
              <a:t>Three components:</a:t>
            </a:r>
            <a:endParaRPr lang="en-GB" sz="1600" b="1" i="0">
              <a:effectLst/>
              <a:latin typeface="Century Gothic" panose="020B0502020202020204" pitchFamily="34" charset="0"/>
            </a:endParaRPr>
          </a:p>
          <a:p>
            <a:pPr rtl="0" fontAlgn="base">
              <a:buFontTx/>
              <a:buChar char="-"/>
            </a:pPr>
            <a:r>
              <a:rPr lang="en-GB" sz="1600" b="0" i="0">
                <a:effectLst/>
                <a:latin typeface="Century Gothic"/>
              </a:rPr>
              <a:t>Activation, persistence</a:t>
            </a:r>
            <a:r>
              <a:rPr lang="en-GB" sz="1600">
                <a:latin typeface="Century Gothic"/>
              </a:rPr>
              <a:t>, in</a:t>
            </a:r>
            <a:r>
              <a:rPr lang="en-GB" sz="1600" b="0" i="0">
                <a:effectLst/>
                <a:latin typeface="Century Gothic"/>
              </a:rPr>
              <a:t>tensity</a:t>
            </a:r>
            <a:r>
              <a:rPr lang="en-GB" sz="1600">
                <a:latin typeface="Century Gothic"/>
              </a:rPr>
              <a:t>.</a:t>
            </a:r>
          </a:p>
          <a:p>
            <a:pPr marL="0" indent="0" rtl="0" fontAlgn="base">
              <a:buNone/>
            </a:pPr>
            <a:endParaRPr lang="en-GB" sz="600" b="0" i="0">
              <a:effectLst/>
              <a:latin typeface="Century Gothic"/>
            </a:endParaRPr>
          </a:p>
          <a:p>
            <a:pPr marL="0" indent="0" rtl="0" fontAlgn="base">
              <a:buNone/>
            </a:pPr>
            <a:r>
              <a:rPr lang="en-GB" sz="1600" b="1">
                <a:latin typeface="Century Gothic" panose="020B0502020202020204" pitchFamily="34" charset="0"/>
              </a:rPr>
              <a:t>Extrinsic v intrinsic:</a:t>
            </a:r>
            <a:endParaRPr lang="en-GB" sz="1600" b="1" i="0">
              <a:effectLst/>
              <a:latin typeface="Century Gothic" panose="020B0502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GB" sz="1600" b="1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Extrinsic motivation </a:t>
            </a:r>
            <a:r>
              <a:rPr lang="en-GB" sz="16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behaviours carried out to receive an external reward or outcome. (Enjoyment of eating cake). 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GB" sz="1600" b="1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Intrinsic motivation </a:t>
            </a:r>
            <a:r>
              <a:rPr lang="en-GB" sz="16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behaviours carried out for their own sake that the person finds rewarding. ​(Enjoyment of the process of making a cake).  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GB" sz="1600" b="1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extrinsic and intrinsic factors motivate you?​ </a:t>
            </a:r>
            <a:r>
              <a:rPr lang="en-GB" sz="16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type of motivation is likely to give you the best results? ​ </a:t>
            </a:r>
          </a:p>
          <a:p>
            <a:pPr rtl="0" fontAlgn="base">
              <a:buFontTx/>
              <a:buChar char="-"/>
            </a:pPr>
            <a:endParaRPr lang="en-GB" sz="1600" b="1" i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Illustration of one person with arms down and one person with arms raised">
            <a:extLst>
              <a:ext uri="{FF2B5EF4-FFF2-40B4-BE49-F238E27FC236}">
                <a16:creationId xmlns:a16="http://schemas.microsoft.com/office/drawing/2014/main" id="{D73204D8-2FF5-74E4-83D3-6A92B09E9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9968"/>
          <a:stretch/>
        </p:blipFill>
        <p:spPr>
          <a:xfrm>
            <a:off x="6278549" y="3007282"/>
            <a:ext cx="2546083" cy="2905271"/>
          </a:xfrm>
          <a:prstGeom prst="rect">
            <a:avLst/>
          </a:prstGeom>
        </p:spPr>
      </p:pic>
      <p:pic>
        <p:nvPicPr>
          <p:cNvPr id="4" name="Graphic 3" descr="Chat / speech bubbles">
            <a:extLst>
              <a:ext uri="{FF2B5EF4-FFF2-40B4-BE49-F238E27FC236}">
                <a16:creationId xmlns:a16="http://schemas.microsoft.com/office/drawing/2014/main" id="{C6BBF987-CC3E-1EDE-7CC8-D20F8DC34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5978" y="158922"/>
            <a:ext cx="778743" cy="77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A7157-B3E4-119B-A8CE-322DE3AF8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5F6878B2-AC82-BEE9-F850-E4CB84A2C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: Shape 1035">
            <a:extLst>
              <a:ext uri="{FF2B5EF4-FFF2-40B4-BE49-F238E27FC236}">
                <a16:creationId xmlns:a16="http://schemas.microsoft.com/office/drawing/2014/main" id="{7F87E630-B506-9EE2-E9EA-58AD2852D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007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E507E-6C49-75E5-2847-C0D35ADE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4" y="1024409"/>
            <a:ext cx="2817035" cy="1098561"/>
          </a:xfrm>
        </p:spPr>
        <p:txBody>
          <a:bodyPr>
            <a:noAutofit/>
          </a:bodyPr>
          <a:lstStyle/>
          <a:p>
            <a:r>
              <a:rPr lang="en-GB" sz="3000">
                <a:latin typeface="Aharoni" panose="02010803020104030203" pitchFamily="2" charset="-79"/>
                <a:cs typeface="Aharoni" panose="02010803020104030203" pitchFamily="2" charset="-79"/>
              </a:rPr>
              <a:t>How do we Procrastinate?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A6003-CF12-288E-9675-FFDBA7E05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42" y="2367515"/>
            <a:ext cx="2382599" cy="90157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rtl="0" fontAlgn="base">
              <a:buNone/>
            </a:pPr>
            <a:r>
              <a:rPr lang="en-GB" sz="1800" i="0">
                <a:effectLst/>
                <a:latin typeface="Century Gothic" panose="020B0502020202020204" pitchFamily="34" charset="0"/>
              </a:rPr>
              <a:t>Do you </a:t>
            </a:r>
            <a:r>
              <a:rPr lang="en-GB" sz="1800">
                <a:latin typeface="Century Gothic" panose="020B0502020202020204" pitchFamily="34" charset="0"/>
              </a:rPr>
              <a:t>identify with any of these types of procrastination? 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B7394790-92F3-B3EF-A807-CA9599CFB5DD}"/>
              </a:ext>
            </a:extLst>
          </p:cNvPr>
          <p:cNvSpPr/>
          <p:nvPr/>
        </p:nvSpPr>
        <p:spPr>
          <a:xfrm>
            <a:off x="271092" y="3916866"/>
            <a:ext cx="2274849" cy="2453268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>
                <a:solidFill>
                  <a:schemeClr val="tx1"/>
                </a:solidFill>
                <a:latin typeface="Century Gothic" panose="020B0502020202020204" pitchFamily="34" charset="0"/>
              </a:rPr>
              <a:t>Thought: </a:t>
            </a:r>
          </a:p>
          <a:p>
            <a:pPr algn="ctr"/>
            <a:endParaRPr lang="en-GB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>
                <a:solidFill>
                  <a:schemeClr val="tx1"/>
                </a:solidFill>
                <a:latin typeface="Century Gothic" panose="020B0502020202020204" pitchFamily="34" charset="0"/>
              </a:rPr>
              <a:t>Can you use the way you procrastinate to help your motivation?</a:t>
            </a:r>
          </a:p>
        </p:txBody>
      </p:sp>
      <p:pic>
        <p:nvPicPr>
          <p:cNvPr id="7" name="Graphic 6" descr="Chat / speech bubbles">
            <a:extLst>
              <a:ext uri="{FF2B5EF4-FFF2-40B4-BE49-F238E27FC236}">
                <a16:creationId xmlns:a16="http://schemas.microsoft.com/office/drawing/2014/main" id="{CECB47CF-C14C-09FC-5932-1E86C21AA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760" y="122833"/>
            <a:ext cx="778743" cy="778743"/>
          </a:xfrm>
          <a:prstGeom prst="rect">
            <a:avLst/>
          </a:prstGeom>
        </p:spPr>
      </p:pic>
      <p:pic>
        <p:nvPicPr>
          <p:cNvPr id="5" name="Picture 4" descr="A group of cartoon characters&#10;&#10;AI-generated content may be incorrect.">
            <a:extLst>
              <a:ext uri="{FF2B5EF4-FFF2-40B4-BE49-F238E27FC236}">
                <a16:creationId xmlns:a16="http://schemas.microsoft.com/office/drawing/2014/main" id="{A2699025-6DE2-653D-4C2B-A389D0C9F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86" y="0"/>
            <a:ext cx="6453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: Shape 1035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007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21" y="270668"/>
            <a:ext cx="8225557" cy="1098561"/>
          </a:xfrm>
        </p:spPr>
        <p:txBody>
          <a:bodyPr>
            <a:noAutofit/>
          </a:bodyPr>
          <a:lstStyle/>
          <a:p>
            <a:r>
              <a:rPr lang="en-GB" sz="4800">
                <a:latin typeface="Aharoni" panose="02010803020104030203" pitchFamily="2" charset="-79"/>
                <a:cs typeface="Aharoni" panose="02010803020104030203" pitchFamily="2" charset="-79"/>
              </a:rPr>
              <a:t>Why do we procrastinate?</a:t>
            </a:r>
          </a:p>
        </p:txBody>
      </p:sp>
      <p:pic>
        <p:nvPicPr>
          <p:cNvPr id="11" name="Picture 10" descr="A diagram of a pie chart titled Why people think we procrastinate. &#10;The sections of the pie chart are split between:&#10;Laziness&#10;Boredom&#10;Can't be bothered">
            <a:extLst>
              <a:ext uri="{FF2B5EF4-FFF2-40B4-BE49-F238E27FC236}">
                <a16:creationId xmlns:a16="http://schemas.microsoft.com/office/drawing/2014/main" id="{741E27FC-80AD-C129-8259-5E7E225F3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39" y="1430744"/>
            <a:ext cx="5212638" cy="5212638"/>
          </a:xfrm>
          <a:prstGeom prst="rect">
            <a:avLst/>
          </a:prstGeom>
        </p:spPr>
      </p:pic>
      <p:pic>
        <p:nvPicPr>
          <p:cNvPr id="9" name="Picture 8" descr="A diagram of a pie chart titled Why people think we procrastinate. &#10;The sections of the pie chart are split between:&#10;Overwhelm&#10;No plan or starting point&#10;Feels too big / difficult&#10;Exhaustion&#10;Harsh inner critic&#10;Fear of failure&#10;Perfectionism&#10;Disability related reasons&#10;Analysis paralysis&#10;life is distracting">
            <a:extLst>
              <a:ext uri="{FF2B5EF4-FFF2-40B4-BE49-F238E27FC236}">
                <a16:creationId xmlns:a16="http://schemas.microsoft.com/office/drawing/2014/main" id="{6F8E1A98-7210-7868-ABCA-24B28CF14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80" y="1430745"/>
            <a:ext cx="5212637" cy="5212637"/>
          </a:xfrm>
          <a:prstGeom prst="rect">
            <a:avLst/>
          </a:prstGeom>
        </p:spPr>
      </p:pic>
      <p:pic>
        <p:nvPicPr>
          <p:cNvPr id="12" name="Graphic 11" descr="Chat / speech bubbles">
            <a:extLst>
              <a:ext uri="{FF2B5EF4-FFF2-40B4-BE49-F238E27FC236}">
                <a16:creationId xmlns:a16="http://schemas.microsoft.com/office/drawing/2014/main" id="{3EEC35CF-043A-8B34-4146-36F224D1B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5978" y="158922"/>
            <a:ext cx="778743" cy="77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5EF99-BA00-9DEA-6DD5-9DFA60D53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A36D95-48AD-179C-AC03-A45BCDB31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96322B3-A4B0-20AB-11FC-1C4C6FF88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289FE4-4BF5-14DA-1DE1-98CDAEB4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00" y="265547"/>
            <a:ext cx="5453170" cy="1626959"/>
          </a:xfrm>
        </p:spPr>
        <p:txBody>
          <a:bodyPr>
            <a:normAutofit/>
          </a:bodyPr>
          <a:lstStyle/>
          <a:p>
            <a:r>
              <a:rPr lang="en-GB" sz="4800">
                <a:latin typeface="Aharoni" panose="02010803020104030203" pitchFamily="2" charset="-79"/>
                <a:cs typeface="Aharoni" panose="02010803020104030203" pitchFamily="2" charset="-79"/>
              </a:rPr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1537D-C805-BBE4-E607-2DFE6CE0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00" y="2769779"/>
            <a:ext cx="4129841" cy="2731691"/>
          </a:xfrm>
        </p:spPr>
        <p:txBody>
          <a:bodyPr vert="horz" lIns="91440" tIns="45720" rIns="91440" bIns="45720" rtlCol="0">
            <a:noAutofit/>
          </a:bodyPr>
          <a:lstStyle/>
          <a:p>
            <a:pPr rtl="0" fontAlgn="base">
              <a:buFontTx/>
              <a:buChar char="-"/>
            </a:pPr>
            <a:r>
              <a:rPr lang="en-GB" sz="1800" kern="100">
                <a:latin typeface="Century Gothic" panose="020B0502020202020204" pitchFamily="34" charset="0"/>
                <a:cs typeface="Times New Roman"/>
              </a:rPr>
              <a:t>The 10-Minute Rule: Commit to a short time and then reassess.</a:t>
            </a:r>
          </a:p>
          <a:p>
            <a:pPr fontAlgn="base">
              <a:buFontTx/>
              <a:buChar char="-"/>
            </a:pPr>
            <a:r>
              <a:rPr lang="en-GB" sz="1800" kern="100">
                <a:latin typeface="Century Gothic" panose="020B0502020202020204" pitchFamily="34" charset="0"/>
                <a:cs typeface="Times New Roman"/>
              </a:rPr>
              <a:t>Make a plan.</a:t>
            </a:r>
          </a:p>
          <a:p>
            <a:pPr rtl="0" fontAlgn="base">
              <a:buFontTx/>
              <a:buChar char="-"/>
            </a:pPr>
            <a:r>
              <a:rPr lang="en-GB" sz="1800" kern="100">
                <a:latin typeface="Century Gothic" panose="020B0502020202020204" pitchFamily="34" charset="0"/>
                <a:cs typeface="Times New Roman"/>
              </a:rPr>
              <a:t>Manage your task or your to-do list. </a:t>
            </a:r>
          </a:p>
          <a:p>
            <a:pPr rtl="0" fontAlgn="base">
              <a:buFontTx/>
              <a:buChar char="-"/>
            </a:pPr>
            <a:r>
              <a:rPr lang="en-GB" sz="1800" kern="100">
                <a:latin typeface="Century Gothic" panose="020B0502020202020204" pitchFamily="34" charset="0"/>
                <a:cs typeface="Times New Roman"/>
              </a:rPr>
              <a:t>Focus on the things you can do or the things you can control.</a:t>
            </a:r>
          </a:p>
          <a:p>
            <a:pPr rtl="0" fontAlgn="base">
              <a:buFontTx/>
              <a:buChar char="-"/>
            </a:pPr>
            <a:r>
              <a:rPr lang="en-GB" sz="1800" kern="100">
                <a:latin typeface="Century Gothic" panose="020B0502020202020204" pitchFamily="34" charset="0"/>
                <a:cs typeface="Times New Roman"/>
              </a:rPr>
              <a:t>Identify incentives.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92BAEF0-6B0C-0804-5752-364A37DBF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blue and white background with text saying 'Don't wait for your feelings to change to take action. Take the action and your feelings will change. ~ Barbara Baron'">
            <a:extLst>
              <a:ext uri="{FF2B5EF4-FFF2-40B4-BE49-F238E27FC236}">
                <a16:creationId xmlns:a16="http://schemas.microsoft.com/office/drawing/2014/main" id="{0FAF68F8-1454-4BCD-C3C3-57CEA0900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72" y="2061836"/>
            <a:ext cx="3658160" cy="36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1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281DD03-B952-4CCD-88CF-55172D832A5D}">
  <we:reference id="4567b711-9f2d-454d-b0d0-74708a29b461" version="1.0.0.0" store="EXCatalog" storeType="EXCatalog"/>
  <we:alternateReferences>
    <we:reference id="WA200001313" version="1.0.0.0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38e70c-3ca3-40b1-ba30-6ea23096f1ba" xsi:nil="true"/>
    <lcf76f155ced4ddcb4097134ff3c332f xmlns="e5dc7cd7-ca08-4e11-b371-89cc7425e745">
      <Terms xmlns="http://schemas.microsoft.com/office/infopath/2007/PartnerControls"/>
    </lcf76f155ced4ddcb4097134ff3c332f>
    <SharedWithUsers xmlns="2338e70c-3ca3-40b1-ba30-6ea23096f1ba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2F216341C8D640840FC141B818DF13" ma:contentTypeVersion="19" ma:contentTypeDescription="Create a new document." ma:contentTypeScope="" ma:versionID="80a084dbd7b6df138abaf0fd51d2f4fd">
  <xsd:schema xmlns:xsd="http://www.w3.org/2001/XMLSchema" xmlns:xs="http://www.w3.org/2001/XMLSchema" xmlns:p="http://schemas.microsoft.com/office/2006/metadata/properties" xmlns:ns2="e5dc7cd7-ca08-4e11-b371-89cc7425e745" xmlns:ns3="2338e70c-3ca3-40b1-ba30-6ea23096f1ba" targetNamespace="http://schemas.microsoft.com/office/2006/metadata/properties" ma:root="true" ma:fieldsID="8ad28e1db76cf2af1b6477587631c5c4" ns2:_="" ns3:_="">
    <xsd:import namespace="e5dc7cd7-ca08-4e11-b371-89cc7425e745"/>
    <xsd:import namespace="2338e70c-3ca3-40b1-ba30-6ea23096f1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c7cd7-ca08-4e11-b371-89cc7425e7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8c43db7-d5b9-4501-acd0-29785274d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8e70c-3ca3-40b1-ba30-6ea23096f1b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0061e7a-2249-4615-a468-6e18d5f7b0da}" ma:internalName="TaxCatchAll" ma:showField="CatchAllData" ma:web="2338e70c-3ca3-40b1-ba30-6ea23096f1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6ACE03-9AD1-466C-8CDE-72EBD32850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1CE964-CE72-4CE7-90AA-A9A372BA13B0}">
  <ds:schemaRefs>
    <ds:schemaRef ds:uri="2338e70c-3ca3-40b1-ba30-6ea23096f1ba"/>
    <ds:schemaRef ds:uri="e5dc7cd7-ca08-4e11-b371-89cc7425e74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CFEDEA-FF17-41D4-833F-7FE8248C6A44}">
  <ds:schemaRefs>
    <ds:schemaRef ds:uri="2338e70c-3ca3-40b1-ba30-6ea23096f1ba"/>
    <ds:schemaRef ds:uri="e5dc7cd7-ca08-4e11-b371-89cc7425e7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17</Slides>
  <Notes>17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Practical Peer Support</vt:lpstr>
      <vt:lpstr>What to Expect </vt:lpstr>
      <vt:lpstr>Self-evaluation (online)</vt:lpstr>
      <vt:lpstr>Self-evaluation</vt:lpstr>
      <vt:lpstr>Discussion</vt:lpstr>
      <vt:lpstr>Understanding your Motivation</vt:lpstr>
      <vt:lpstr>How do we Procrastinate?</vt:lpstr>
      <vt:lpstr>Why do we procrastinate?</vt:lpstr>
      <vt:lpstr>Getting Started</vt:lpstr>
      <vt:lpstr>Prepare / Get Support</vt:lpstr>
      <vt:lpstr>Reframe your Thoughts</vt:lpstr>
      <vt:lpstr>Self-compassion and care</vt:lpstr>
      <vt:lpstr>Celebrate wins</vt:lpstr>
      <vt:lpstr>Activity</vt:lpstr>
      <vt:lpstr>Discussion and  Self-reflection</vt:lpstr>
      <vt:lpstr>Self-evaluation (online)</vt:lpstr>
      <vt:lpstr>Self-evaluation and Feedback (in person)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Davies, Lucy A</dc:creator>
  <cp:revision>4</cp:revision>
  <dcterms:created xsi:type="dcterms:W3CDTF">2022-05-16T14:23:25Z</dcterms:created>
  <dcterms:modified xsi:type="dcterms:W3CDTF">2026-02-18T22:40:13Z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0x010100532F216341C8D640840FC141B818DF13</vt:lpwstr>
  </property>
  <property fmtid="{D5CDD505-2E9C-101B-9397-08002B2CF9AE}" pid="4" name="ChangesMade">
    <vt:bool>true</vt:bool>
  </property>
  <property fmtid="{D5CDD505-2E9C-101B-9397-08002B2CF9AE}" pid="5" name="Order">
    <vt:r8>968600</vt:r8>
  </property>
  <property fmtid="{D5CDD505-2E9C-101B-9397-08002B2CF9AE}" pid="6" name="Checked">
    <vt:bool>false</vt:bool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