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22" r:id="rId5"/>
    <p:sldId id="306" r:id="rId6"/>
    <p:sldId id="337" r:id="rId7"/>
    <p:sldId id="280" r:id="rId8"/>
    <p:sldId id="279" r:id="rId9"/>
    <p:sldId id="324" r:id="rId10"/>
    <p:sldId id="315" r:id="rId11"/>
    <p:sldId id="294" r:id="rId12"/>
    <p:sldId id="316" r:id="rId13"/>
    <p:sldId id="317" r:id="rId14"/>
    <p:sldId id="319" r:id="rId15"/>
    <p:sldId id="286" r:id="rId16"/>
    <p:sldId id="318" r:id="rId17"/>
    <p:sldId id="311" r:id="rId18"/>
    <p:sldId id="320" r:id="rId19"/>
    <p:sldId id="283" r:id="rId20"/>
    <p:sldId id="331" r:id="rId21"/>
    <p:sldId id="333" r:id="rId22"/>
    <p:sldId id="298" r:id="rId23"/>
    <p:sldId id="332" r:id="rId24"/>
    <p:sldId id="336" r:id="rId25"/>
    <p:sldId id="312" r:id="rId26"/>
    <p:sldId id="335" r:id="rId27"/>
    <p:sldId id="330" r:id="rId28"/>
    <p:sldId id="325" r:id="rId29"/>
    <p:sldId id="321" r:id="rId30"/>
    <p:sldId id="307" r:id="rId31"/>
    <p:sldId id="308" r:id="rId32"/>
    <p:sldId id="309" r:id="rId33"/>
    <p:sldId id="326" r:id="rId34"/>
    <p:sldId id="334" r:id="rId35"/>
    <p:sldId id="338" r:id="rId36"/>
    <p:sldId id="339" r:id="rId37"/>
    <p:sldId id="34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duction" id="{2730F78A-A25B-4AD5-8AF2-D56AD08E301B}">
          <p14:sldIdLst>
            <p14:sldId id="322"/>
            <p14:sldId id="306"/>
            <p14:sldId id="337"/>
            <p14:sldId id="280"/>
            <p14:sldId id="279"/>
          </p14:sldIdLst>
        </p14:section>
        <p14:section name="Summary Section" id="{B9225953-B2A1-4728-8633-B2C353755666}">
          <p14:sldIdLst>
            <p14:sldId id="324"/>
          </p14:sldIdLst>
        </p14:section>
        <p14:section name="Support at Hallam" id="{12281C6D-671D-46A2-8878-2AFE921A87D9}">
          <p14:sldIdLst>
            <p14:sldId id="315"/>
            <p14:sldId id="294"/>
            <p14:sldId id="316"/>
            <p14:sldId id="317"/>
            <p14:sldId id="319"/>
            <p14:sldId id="286"/>
          </p14:sldIdLst>
        </p14:section>
        <p14:section name="Extensions with a Learning Contract" id="{C5EB8BAD-FEC6-4AA6-8B95-5D6296E322E7}">
          <p14:sldIdLst>
            <p14:sldId id="318"/>
          </p14:sldIdLst>
        </p14:section>
        <p14:section name="Appointments" id="{D81D882C-1C3C-4B21-BF15-E75D0CB5CC22}">
          <p14:sldIdLst>
            <p14:sldId id="311"/>
            <p14:sldId id="320"/>
          </p14:sldIdLst>
        </p14:section>
        <p14:section name="Finding Social Opportunities: " id="{DA75045B-37BA-46B5-9CD4-0A6F94019DB6}">
          <p14:sldIdLst>
            <p14:sldId id="283"/>
            <p14:sldId id="331"/>
            <p14:sldId id="333"/>
            <p14:sldId id="298"/>
            <p14:sldId id="332"/>
            <p14:sldId id="336"/>
            <p14:sldId id="312"/>
            <p14:sldId id="335"/>
            <p14:sldId id="330"/>
            <p14:sldId id="325"/>
          </p14:sldIdLst>
        </p14:section>
        <p14:section name="Tips to Help Reduce Anxiety" id="{ACB68905-D8B9-4FB9-A716-081E210C60FA}">
          <p14:sldIdLst>
            <p14:sldId id="321"/>
            <p14:sldId id="307"/>
            <p14:sldId id="308"/>
          </p14:sldIdLst>
        </p14:section>
        <p14:section name="Calm and Quiet Spaces" id="{0D0370D4-4370-402F-9820-047DFD2553BA}">
          <p14:sldIdLst>
            <p14:sldId id="309"/>
          </p14:sldIdLst>
        </p14:section>
        <p14:section name="Support and Groups in Sheffield" id="{834635BB-3248-4C94-A902-47F0C0669D3B}">
          <p14:sldIdLst>
            <p14:sldId id="326"/>
            <p14:sldId id="334"/>
          </p14:sldIdLst>
        </p14:section>
        <p14:section name="Session wrap up" id="{EC50D702-5B78-49F7-A579-450CF254CF4F}">
          <p14:sldIdLst>
            <p14:sldId id="338"/>
            <p14:sldId id="339"/>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8FE266-EAE7-36C2-700D-CC9DEE8575D6}" name="Davies-Nind, Lucy" initials="LD" userId="S::saslad@hallam.shu.ac.uk::c05b8415-8f0e-43d5-971f-a55b447c3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7E0"/>
    <a:srgbClr val="F8F8F8"/>
    <a:srgbClr val="FDF7A9"/>
    <a:srgbClr val="FFFFE7"/>
    <a:srgbClr val="FFFFE1"/>
    <a:srgbClr val="E1FFFF"/>
    <a:srgbClr val="FFFFFF"/>
    <a:srgbClr val="FFF8E7"/>
    <a:srgbClr val="FF7C80"/>
    <a:srgbClr val="FA8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15645-ABA8-169E-284D-22572CA0BC9F}" v="2" dt="2026-02-18T22:19:29.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E2647-2CA6-4286-A194-D0FD92F411DB}" type="datetimeFigureOut">
              <a:rPr lang="en-GB" smtClean="0"/>
              <a:t>18/02/2026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52946-85DF-4060-8EFF-61F49EE67BD3}" type="slidenum">
              <a:rPr lang="en-GB" smtClean="0"/>
              <a:t>‹#›</a:t>
            </a:fld>
            <a:endParaRPr lang="en-GB"/>
          </a:p>
        </p:txBody>
      </p:sp>
    </p:spTree>
    <p:extLst>
      <p:ext uri="{BB962C8B-B14F-4D97-AF65-F5344CB8AC3E}">
        <p14:creationId xmlns:p14="http://schemas.microsoft.com/office/powerpoint/2010/main" val="212715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hu.ac.uk/myhallam/help-and-support/student-support-adviser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shu.ac.uk/myhallam/study/tors" TargetMode="External"/><Relationship Id="rId5" Type="http://schemas.openxmlformats.org/officeDocument/2006/relationships/hyperlink" Target="https://crmportal.shu.ac.uk/knowledgebase/article/KA-01789/en-us" TargetMode="External"/><Relationship Id="rId4" Type="http://schemas.openxmlformats.org/officeDocument/2006/relationships/hyperlink" Target="https://www.shu.ac.uk/myhallam/help-and-support/academic-advise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B52946-85DF-4060-8EFF-61F49EE67BD3}" type="slidenum">
              <a:rPr lang="en-GB" smtClean="0"/>
              <a:t>1</a:t>
            </a:fld>
            <a:endParaRPr lang="en-GB"/>
          </a:p>
        </p:txBody>
      </p:sp>
    </p:spTree>
    <p:extLst>
      <p:ext uri="{BB962C8B-B14F-4D97-AF65-F5344CB8AC3E}">
        <p14:creationId xmlns:p14="http://schemas.microsoft.com/office/powerpoint/2010/main" val="99751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977D9-74EB-1CBB-3ABD-B8C174582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E096A-97AE-35B7-50C9-DC42F7874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D4DBF-DBAE-375F-90DB-98C7D6D357A4}"/>
              </a:ext>
            </a:extLst>
          </p:cNvPr>
          <p:cNvSpPr>
            <a:spLocks noGrp="1"/>
          </p:cNvSpPr>
          <p:nvPr>
            <p:ph type="body" idx="1"/>
          </p:nvPr>
        </p:nvSpPr>
        <p:spPr/>
        <p:txBody>
          <a:bodyPr/>
          <a:lstStyle/>
          <a:p>
            <a:pPr>
              <a:lnSpc>
                <a:spcPct val="114999"/>
              </a:lnSpc>
              <a:spcAft>
                <a:spcPts val="800"/>
              </a:spcAft>
            </a:pPr>
            <a:endParaRPr lang="en-GB"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00235A83-06B0-690E-2184-195D6D392014}"/>
              </a:ext>
            </a:extLst>
          </p:cNvPr>
          <p:cNvSpPr>
            <a:spLocks noGrp="1"/>
          </p:cNvSpPr>
          <p:nvPr>
            <p:ph type="sldNum" sz="quarter" idx="5"/>
          </p:nvPr>
        </p:nvSpPr>
        <p:spPr/>
        <p:txBody>
          <a:bodyPr/>
          <a:lstStyle/>
          <a:p>
            <a:fld id="{5EB52946-85DF-4060-8EFF-61F49EE67BD3}" type="slidenum">
              <a:rPr lang="en-GB" smtClean="0"/>
              <a:t>11</a:t>
            </a:fld>
            <a:endParaRPr lang="en-GB"/>
          </a:p>
        </p:txBody>
      </p:sp>
    </p:spTree>
    <p:extLst>
      <p:ext uri="{BB962C8B-B14F-4D97-AF65-F5344CB8AC3E}">
        <p14:creationId xmlns:p14="http://schemas.microsoft.com/office/powerpoint/2010/main" val="44583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a:solidFill>
                <a:schemeClr val="bg1"/>
              </a:solidFill>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12</a:t>
            </a:fld>
            <a:endParaRPr lang="en-GB"/>
          </a:p>
        </p:txBody>
      </p:sp>
    </p:spTree>
    <p:extLst>
      <p:ext uri="{BB962C8B-B14F-4D97-AF65-F5344CB8AC3E}">
        <p14:creationId xmlns:p14="http://schemas.microsoft.com/office/powerpoint/2010/main" val="398780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23204-B9BE-E3D0-9953-E958FBF4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362F6-661F-1AF3-4F37-0F5139BAB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5785C-9162-9B72-D7F8-6D8E6A62915E}"/>
              </a:ext>
            </a:extLst>
          </p:cNvPr>
          <p:cNvSpPr>
            <a:spLocks noGrp="1"/>
          </p:cNvSpPr>
          <p:nvPr>
            <p:ph type="body" idx="1"/>
          </p:nvPr>
        </p:nvSpPr>
        <p:spPr/>
        <p:txBody>
          <a:bodyPr/>
          <a:lstStyle/>
          <a:p>
            <a:pPr>
              <a:lnSpc>
                <a:spcPct val="114999"/>
              </a:lnSpc>
              <a:spcAft>
                <a:spcPts val="800"/>
              </a:spcAft>
            </a:pPr>
            <a:endParaRPr lang="en-GB"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DE7860C0-FD9A-056B-339D-A6CF424AC759}"/>
              </a:ext>
            </a:extLst>
          </p:cNvPr>
          <p:cNvSpPr>
            <a:spLocks noGrp="1"/>
          </p:cNvSpPr>
          <p:nvPr>
            <p:ph type="sldNum" sz="quarter" idx="5"/>
          </p:nvPr>
        </p:nvSpPr>
        <p:spPr/>
        <p:txBody>
          <a:bodyPr/>
          <a:lstStyle/>
          <a:p>
            <a:fld id="{5EB52946-85DF-4060-8EFF-61F49EE67BD3}" type="slidenum">
              <a:rPr lang="en-GB" smtClean="0"/>
              <a:t>13</a:t>
            </a:fld>
            <a:endParaRPr lang="en-GB"/>
          </a:p>
        </p:txBody>
      </p:sp>
    </p:spTree>
    <p:extLst>
      <p:ext uri="{BB962C8B-B14F-4D97-AF65-F5344CB8AC3E}">
        <p14:creationId xmlns:p14="http://schemas.microsoft.com/office/powerpoint/2010/main" val="346204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D031E-B1CC-A666-BB8C-EC8D60DF8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B86C7-DC5D-2B08-F5B1-6D4294CFD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A8FE6-1EB1-78E6-128F-CF77D45F7E97}"/>
              </a:ext>
            </a:extLst>
          </p:cNvPr>
          <p:cNvSpPr>
            <a:spLocks noGrp="1"/>
          </p:cNvSpPr>
          <p:nvPr>
            <p:ph type="body" idx="1"/>
          </p:nvPr>
        </p:nvSpPr>
        <p:spPr/>
        <p:txBody>
          <a:bodyPr/>
          <a:lstStyle/>
          <a:p>
            <a:pPr>
              <a:lnSpc>
                <a:spcPct val="114999"/>
              </a:lnSpc>
              <a:spcAft>
                <a:spcPts val="800"/>
              </a:spcAft>
            </a:pPr>
            <a:endParaRPr lang="en-GB" b="1"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2ED065FF-1E48-E7AA-EB4B-792DAD930C92}"/>
              </a:ext>
            </a:extLst>
          </p:cNvPr>
          <p:cNvSpPr>
            <a:spLocks noGrp="1"/>
          </p:cNvSpPr>
          <p:nvPr>
            <p:ph type="sldNum" sz="quarter" idx="5"/>
          </p:nvPr>
        </p:nvSpPr>
        <p:spPr/>
        <p:txBody>
          <a:bodyPr/>
          <a:lstStyle/>
          <a:p>
            <a:fld id="{5EB52946-85DF-4060-8EFF-61F49EE67BD3}" type="slidenum">
              <a:rPr lang="en-GB" smtClean="0"/>
              <a:t>14</a:t>
            </a:fld>
            <a:endParaRPr lang="en-GB"/>
          </a:p>
        </p:txBody>
      </p:sp>
    </p:spTree>
    <p:extLst>
      <p:ext uri="{BB962C8B-B14F-4D97-AF65-F5344CB8AC3E}">
        <p14:creationId xmlns:p14="http://schemas.microsoft.com/office/powerpoint/2010/main" val="283913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54D1-1C32-826C-3EAE-253628FE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561E9-1349-BFD4-6F2A-8ABC68517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C5A42-95B3-EEEF-5B67-EB59B41B179A}"/>
              </a:ext>
            </a:extLst>
          </p:cNvPr>
          <p:cNvSpPr>
            <a:spLocks noGrp="1"/>
          </p:cNvSpPr>
          <p:nvPr>
            <p:ph type="body" idx="1"/>
          </p:nvPr>
        </p:nvSpPr>
        <p:spPr/>
        <p:txBody>
          <a:bodyPr/>
          <a:lstStyle/>
          <a:p>
            <a:pPr>
              <a:lnSpc>
                <a:spcPct val="114999"/>
              </a:lnSpc>
              <a:spcAft>
                <a:spcPts val="800"/>
              </a:spcAft>
            </a:pPr>
            <a:endParaRPr lang="en-GB" b="1"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68D918A3-60C0-6945-4674-507E47C28780}"/>
              </a:ext>
            </a:extLst>
          </p:cNvPr>
          <p:cNvSpPr>
            <a:spLocks noGrp="1"/>
          </p:cNvSpPr>
          <p:nvPr>
            <p:ph type="sldNum" sz="quarter" idx="5"/>
          </p:nvPr>
        </p:nvSpPr>
        <p:spPr/>
        <p:txBody>
          <a:bodyPr/>
          <a:lstStyle/>
          <a:p>
            <a:fld id="{5EB52946-85DF-4060-8EFF-61F49EE67BD3}" type="slidenum">
              <a:rPr lang="en-GB" smtClean="0"/>
              <a:t>15</a:t>
            </a:fld>
            <a:endParaRPr lang="en-GB"/>
          </a:p>
        </p:txBody>
      </p:sp>
    </p:spTree>
    <p:extLst>
      <p:ext uri="{BB962C8B-B14F-4D97-AF65-F5344CB8AC3E}">
        <p14:creationId xmlns:p14="http://schemas.microsoft.com/office/powerpoint/2010/main" val="169275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endParaRPr lang="en-GB" sz="4800" b="1" dirty="0">
              <a:effectLst/>
              <a:latin typeface="Aharoni"/>
              <a:ea typeface="Aptos" panose="020B0004020202020204" pitchFamily="34" charset="0"/>
              <a:cs typeface="Aharon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16</a:t>
            </a:fld>
            <a:endParaRPr lang="en-GB"/>
          </a:p>
        </p:txBody>
      </p:sp>
    </p:spTree>
    <p:extLst>
      <p:ext uri="{BB962C8B-B14F-4D97-AF65-F5344CB8AC3E}">
        <p14:creationId xmlns:p14="http://schemas.microsoft.com/office/powerpoint/2010/main" val="235072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48F45-AD64-B6DA-3156-E9D76BB53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6D375-68E5-3D15-735D-777DD41A4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9143C-BA47-2187-CA04-C9838FF9CE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bg1"/>
              </a:solidFill>
            </a:endParaRPr>
          </a:p>
        </p:txBody>
      </p:sp>
      <p:sp>
        <p:nvSpPr>
          <p:cNvPr id="4" name="Slide Number Placeholder 3">
            <a:extLst>
              <a:ext uri="{FF2B5EF4-FFF2-40B4-BE49-F238E27FC236}">
                <a16:creationId xmlns:a16="http://schemas.microsoft.com/office/drawing/2014/main" id="{1D6E4EA5-E640-5D4C-1DB4-260B04798DBD}"/>
              </a:ext>
            </a:extLst>
          </p:cNvPr>
          <p:cNvSpPr>
            <a:spLocks noGrp="1"/>
          </p:cNvSpPr>
          <p:nvPr>
            <p:ph type="sldNum" sz="quarter" idx="5"/>
          </p:nvPr>
        </p:nvSpPr>
        <p:spPr/>
        <p:txBody>
          <a:bodyPr/>
          <a:lstStyle/>
          <a:p>
            <a:fld id="{5EB52946-85DF-4060-8EFF-61F49EE67BD3}" type="slidenum">
              <a:rPr lang="en-GB" smtClean="0"/>
              <a:t>17</a:t>
            </a:fld>
            <a:endParaRPr lang="en-GB"/>
          </a:p>
        </p:txBody>
      </p:sp>
    </p:spTree>
    <p:extLst>
      <p:ext uri="{BB962C8B-B14F-4D97-AF65-F5344CB8AC3E}">
        <p14:creationId xmlns:p14="http://schemas.microsoft.com/office/powerpoint/2010/main" val="368708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0025E-88A8-D0EC-C5F8-BC8D4609C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9AD06-ABD2-389C-61DF-53E01FD3E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6C335-D584-11A9-E4B2-BCE9ADDC6590}"/>
              </a:ext>
            </a:extLst>
          </p:cNvPr>
          <p:cNvSpPr>
            <a:spLocks noGrp="1"/>
          </p:cNvSpPr>
          <p:nvPr>
            <p:ph type="body" idx="1"/>
          </p:nvPr>
        </p:nvSpPr>
        <p:spPr/>
        <p:txBody>
          <a:bodyPr/>
          <a:lstStyle/>
          <a:p>
            <a:pPr>
              <a:lnSpc>
                <a:spcPct val="114999"/>
              </a:lnSpc>
              <a:spcAft>
                <a:spcPts val="800"/>
              </a:spcAft>
              <a:defRPr/>
            </a:pPr>
            <a:endParaRPr lang="en-GB"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0DAED7DE-4830-B1B3-5459-9005E14B304C}"/>
              </a:ext>
            </a:extLst>
          </p:cNvPr>
          <p:cNvSpPr>
            <a:spLocks noGrp="1"/>
          </p:cNvSpPr>
          <p:nvPr>
            <p:ph type="sldNum" sz="quarter" idx="5"/>
          </p:nvPr>
        </p:nvSpPr>
        <p:spPr/>
        <p:txBody>
          <a:bodyPr/>
          <a:lstStyle/>
          <a:p>
            <a:fld id="{5EB52946-85DF-4060-8EFF-61F49EE67BD3}" type="slidenum">
              <a:rPr lang="en-GB" smtClean="0"/>
              <a:t>18</a:t>
            </a:fld>
            <a:endParaRPr lang="en-GB"/>
          </a:p>
        </p:txBody>
      </p:sp>
    </p:spTree>
    <p:extLst>
      <p:ext uri="{BB962C8B-B14F-4D97-AF65-F5344CB8AC3E}">
        <p14:creationId xmlns:p14="http://schemas.microsoft.com/office/powerpoint/2010/main" val="335054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C156-A6DD-46E0-B00F-8000A8358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7A40F-7A74-C56E-A6B8-7FC3AC85F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BB8DA-B06A-D5E6-0703-7EA05B9C519A}"/>
              </a:ext>
            </a:extLst>
          </p:cNvPr>
          <p:cNvSpPr>
            <a:spLocks noGrp="1"/>
          </p:cNvSpPr>
          <p:nvPr>
            <p:ph type="body" idx="1"/>
          </p:nvPr>
        </p:nvSpPr>
        <p:spPr/>
        <p:txBody>
          <a:bodyPr/>
          <a:lstStyle/>
          <a:p>
            <a:pPr>
              <a:lnSpc>
                <a:spcPct val="114999"/>
              </a:lnSpc>
              <a:spcAft>
                <a:spcPts val="800"/>
              </a:spcAft>
              <a:defRPr/>
            </a:pPr>
            <a:endParaRPr lang="en-GB" b="1" dirty="0">
              <a:solidFill>
                <a:srgbClr val="000000"/>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58C2CCEC-2554-FEFD-18CA-06F9D7332BEF}"/>
              </a:ext>
            </a:extLst>
          </p:cNvPr>
          <p:cNvSpPr>
            <a:spLocks noGrp="1"/>
          </p:cNvSpPr>
          <p:nvPr>
            <p:ph type="sldNum" sz="quarter" idx="5"/>
          </p:nvPr>
        </p:nvSpPr>
        <p:spPr/>
        <p:txBody>
          <a:bodyPr/>
          <a:lstStyle/>
          <a:p>
            <a:fld id="{5EB52946-85DF-4060-8EFF-61F49EE67BD3}" type="slidenum">
              <a:rPr lang="en-GB" smtClean="0"/>
              <a:t>19</a:t>
            </a:fld>
            <a:endParaRPr lang="en-GB"/>
          </a:p>
        </p:txBody>
      </p:sp>
    </p:spTree>
    <p:extLst>
      <p:ext uri="{BB962C8B-B14F-4D97-AF65-F5344CB8AC3E}">
        <p14:creationId xmlns:p14="http://schemas.microsoft.com/office/powerpoint/2010/main" val="43619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685D-A371-09D8-0076-03C330074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138CE-E850-8271-C76E-1305EFDB7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BA66B-8F58-3EE4-4FDB-A77D69C311BB}"/>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76162FE3-7452-B991-5ED9-144A697D5487}"/>
              </a:ext>
            </a:extLst>
          </p:cNvPr>
          <p:cNvSpPr>
            <a:spLocks noGrp="1"/>
          </p:cNvSpPr>
          <p:nvPr>
            <p:ph type="sldNum" sz="quarter" idx="5"/>
          </p:nvPr>
        </p:nvSpPr>
        <p:spPr/>
        <p:txBody>
          <a:bodyPr/>
          <a:lstStyle/>
          <a:p>
            <a:fld id="{5EB52946-85DF-4060-8EFF-61F49EE67BD3}" type="slidenum">
              <a:rPr lang="en-GB" smtClean="0"/>
              <a:t>20</a:t>
            </a:fld>
            <a:endParaRPr lang="en-GB"/>
          </a:p>
        </p:txBody>
      </p:sp>
    </p:spTree>
    <p:extLst>
      <p:ext uri="{BB962C8B-B14F-4D97-AF65-F5344CB8AC3E}">
        <p14:creationId xmlns:p14="http://schemas.microsoft.com/office/powerpoint/2010/main" val="404414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0B6C-5464-4E48-1785-63D63B24A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FF118-FE3D-CCC3-A10C-4A20DB14A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C8EA4-765B-AA69-6297-2F69903931AA}"/>
              </a:ext>
            </a:extLst>
          </p:cNvPr>
          <p:cNvSpPr>
            <a:spLocks noGrp="1"/>
          </p:cNvSpPr>
          <p:nvPr>
            <p:ph type="body" idx="1"/>
          </p:nvPr>
        </p:nvSpPr>
        <p:spPr/>
        <p:txBody>
          <a:bodyPr/>
          <a:lstStyle/>
          <a:p>
            <a:pPr>
              <a:lnSpc>
                <a:spcPct val="115000"/>
              </a:lnSpc>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04D79BC5-E6CF-EC66-8FBD-6BF28BFC782E}"/>
              </a:ext>
            </a:extLst>
          </p:cNvPr>
          <p:cNvSpPr>
            <a:spLocks noGrp="1"/>
          </p:cNvSpPr>
          <p:nvPr>
            <p:ph type="sldNum" sz="quarter" idx="5"/>
          </p:nvPr>
        </p:nvSpPr>
        <p:spPr/>
        <p:txBody>
          <a:bodyPr/>
          <a:lstStyle/>
          <a:p>
            <a:fld id="{5EB52946-85DF-4060-8EFF-61F49EE67BD3}" type="slidenum">
              <a:rPr lang="en-GB" smtClean="0"/>
              <a:t>2</a:t>
            </a:fld>
            <a:endParaRPr lang="en-GB"/>
          </a:p>
        </p:txBody>
      </p:sp>
    </p:spTree>
    <p:extLst>
      <p:ext uri="{BB962C8B-B14F-4D97-AF65-F5344CB8AC3E}">
        <p14:creationId xmlns:p14="http://schemas.microsoft.com/office/powerpoint/2010/main" val="121915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85DC2-B9A7-5C98-A5AD-5EDCE6E5B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6C7C3-9952-A9C3-6C1A-C49AB3170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FC9F5-6627-265E-B5FA-F0A0A670C043}"/>
              </a:ext>
            </a:extLst>
          </p:cNvPr>
          <p:cNvSpPr>
            <a:spLocks noGrp="1"/>
          </p:cNvSpPr>
          <p:nvPr>
            <p:ph type="body" idx="1"/>
          </p:nvPr>
        </p:nvSpPr>
        <p:spPr/>
        <p:txBody>
          <a:bodyPr/>
          <a:lstStyle/>
          <a:p>
            <a:pPr>
              <a:lnSpc>
                <a:spcPct val="115000"/>
              </a:lnSpc>
              <a:spcAft>
                <a:spcPts val="800"/>
              </a:spcAft>
              <a:buNone/>
            </a:pPr>
            <a:endPar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043900F0-E984-353C-95FE-193DED7F5ADE}"/>
              </a:ext>
            </a:extLst>
          </p:cNvPr>
          <p:cNvSpPr>
            <a:spLocks noGrp="1"/>
          </p:cNvSpPr>
          <p:nvPr>
            <p:ph type="sldNum" sz="quarter" idx="5"/>
          </p:nvPr>
        </p:nvSpPr>
        <p:spPr/>
        <p:txBody>
          <a:bodyPr/>
          <a:lstStyle/>
          <a:p>
            <a:fld id="{5EB52946-85DF-4060-8EFF-61F49EE67BD3}" type="slidenum">
              <a:rPr lang="en-GB" smtClean="0"/>
              <a:t>21</a:t>
            </a:fld>
            <a:endParaRPr lang="en-GB"/>
          </a:p>
        </p:txBody>
      </p:sp>
    </p:spTree>
    <p:extLst>
      <p:ext uri="{BB962C8B-B14F-4D97-AF65-F5344CB8AC3E}">
        <p14:creationId xmlns:p14="http://schemas.microsoft.com/office/powerpoint/2010/main" val="21857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23B8C-C190-61C6-EF51-8A9C6E7CF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E4673-4692-1D15-95A5-1F5CD4CAB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39173-6463-8490-D9AA-4C12E4A60816}"/>
              </a:ext>
            </a:extLst>
          </p:cNvPr>
          <p:cNvSpPr>
            <a:spLocks noGrp="1"/>
          </p:cNvSpPr>
          <p:nvPr>
            <p:ph type="body" idx="1"/>
          </p:nvPr>
        </p:nvSpPr>
        <p:spPr/>
        <p:txBody>
          <a:bodyPr/>
          <a:lstStyle/>
          <a:p>
            <a:pPr>
              <a:lnSpc>
                <a:spcPct val="114999"/>
              </a:lnSpc>
            </a:pPr>
            <a:endParaRPr lang="en-GB"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D47EBD1A-8641-87C9-4B96-C33485BD1605}"/>
              </a:ext>
            </a:extLst>
          </p:cNvPr>
          <p:cNvSpPr>
            <a:spLocks noGrp="1"/>
          </p:cNvSpPr>
          <p:nvPr>
            <p:ph type="sldNum" sz="quarter" idx="5"/>
          </p:nvPr>
        </p:nvSpPr>
        <p:spPr/>
        <p:txBody>
          <a:bodyPr/>
          <a:lstStyle/>
          <a:p>
            <a:fld id="{5EB52946-85DF-4060-8EFF-61F49EE67BD3}" type="slidenum">
              <a:rPr lang="en-GB" smtClean="0"/>
              <a:t>22</a:t>
            </a:fld>
            <a:endParaRPr lang="en-GB"/>
          </a:p>
        </p:txBody>
      </p:sp>
    </p:spTree>
    <p:extLst>
      <p:ext uri="{BB962C8B-B14F-4D97-AF65-F5344CB8AC3E}">
        <p14:creationId xmlns:p14="http://schemas.microsoft.com/office/powerpoint/2010/main" val="529463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81EB-DD56-E611-D64D-5C66CC9A0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B5A70-1B9E-4E56-4A94-4D8FF165A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559C6-16D0-FD47-BFF2-6CC0A6C544A8}"/>
              </a:ext>
            </a:extLst>
          </p:cNvPr>
          <p:cNvSpPr>
            <a:spLocks noGrp="1"/>
          </p:cNvSpPr>
          <p:nvPr>
            <p:ph type="body" idx="1"/>
          </p:nvPr>
        </p:nvSpPr>
        <p:spPr/>
        <p:txBody>
          <a:bodyPr/>
          <a:lstStyle/>
          <a:p>
            <a:pPr>
              <a:buNone/>
            </a:pPr>
            <a:endPar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84CF74CE-A23E-1D83-26A4-5E93B7DBAE0D}"/>
              </a:ext>
            </a:extLst>
          </p:cNvPr>
          <p:cNvSpPr>
            <a:spLocks noGrp="1"/>
          </p:cNvSpPr>
          <p:nvPr>
            <p:ph type="sldNum" sz="quarter" idx="5"/>
          </p:nvPr>
        </p:nvSpPr>
        <p:spPr/>
        <p:txBody>
          <a:bodyPr/>
          <a:lstStyle/>
          <a:p>
            <a:fld id="{5EB52946-85DF-4060-8EFF-61F49EE67BD3}" type="slidenum">
              <a:rPr lang="en-GB" smtClean="0"/>
              <a:t>23</a:t>
            </a:fld>
            <a:endParaRPr lang="en-GB"/>
          </a:p>
        </p:txBody>
      </p:sp>
    </p:spTree>
    <p:extLst>
      <p:ext uri="{BB962C8B-B14F-4D97-AF65-F5344CB8AC3E}">
        <p14:creationId xmlns:p14="http://schemas.microsoft.com/office/powerpoint/2010/main" val="4238972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B78F0-CA8A-7DF3-4BB1-1C6BF930A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4E718-F278-9B0E-0795-9ADC9AFFA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8E31A-FE6B-BAB7-14AC-F109136AB0DB}"/>
              </a:ext>
            </a:extLst>
          </p:cNvPr>
          <p:cNvSpPr>
            <a:spLocks noGrp="1"/>
          </p:cNvSpPr>
          <p:nvPr>
            <p:ph type="body" idx="1"/>
          </p:nvPr>
        </p:nvSpPr>
        <p:spPr/>
        <p:txBody>
          <a:bodyPr/>
          <a:lstStyle/>
          <a:p>
            <a:pPr>
              <a:buNone/>
            </a:pPr>
            <a:endParaRPr lang="en-GB">
              <a:solidFill>
                <a:schemeClr val="bg1"/>
              </a:solidFill>
            </a:endParaRPr>
          </a:p>
        </p:txBody>
      </p:sp>
      <p:sp>
        <p:nvSpPr>
          <p:cNvPr id="4" name="Slide Number Placeholder 3">
            <a:extLst>
              <a:ext uri="{FF2B5EF4-FFF2-40B4-BE49-F238E27FC236}">
                <a16:creationId xmlns:a16="http://schemas.microsoft.com/office/drawing/2014/main" id="{1AFD8C70-FB9D-A155-6CCA-8B1E34CC57F9}"/>
              </a:ext>
            </a:extLst>
          </p:cNvPr>
          <p:cNvSpPr>
            <a:spLocks noGrp="1"/>
          </p:cNvSpPr>
          <p:nvPr>
            <p:ph type="sldNum" sz="quarter" idx="5"/>
          </p:nvPr>
        </p:nvSpPr>
        <p:spPr/>
        <p:txBody>
          <a:bodyPr/>
          <a:lstStyle/>
          <a:p>
            <a:fld id="{5EB52946-85DF-4060-8EFF-61F49EE67BD3}" type="slidenum">
              <a:rPr lang="en-GB" smtClean="0"/>
              <a:t>25</a:t>
            </a:fld>
            <a:endParaRPr lang="en-GB"/>
          </a:p>
        </p:txBody>
      </p:sp>
    </p:spTree>
    <p:extLst>
      <p:ext uri="{BB962C8B-B14F-4D97-AF65-F5344CB8AC3E}">
        <p14:creationId xmlns:p14="http://schemas.microsoft.com/office/powerpoint/2010/main" val="352242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36A2-5971-3A50-92CB-09E840F69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35E6D-2BB5-6E65-65A8-C8B720C1B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48035-4CCD-28E9-98B2-C7033070DFEC}"/>
              </a:ext>
            </a:extLst>
          </p:cNvPr>
          <p:cNvSpPr>
            <a:spLocks noGrp="1"/>
          </p:cNvSpPr>
          <p:nvPr>
            <p:ph type="body" idx="1"/>
          </p:nvPr>
        </p:nvSpPr>
        <p:spPr/>
        <p:txBody>
          <a:bodyPr/>
          <a:lstStyle/>
          <a:p>
            <a:pPr>
              <a:lnSpc>
                <a:spcPct val="114999"/>
              </a:lnSpc>
              <a:spcAft>
                <a:spcPts val="800"/>
              </a:spcAft>
            </a:pPr>
            <a:endParaRPr lang="en-GB" dirty="0">
              <a:solidFill>
                <a:srgbClr val="000000"/>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61526147-E430-8504-D5D0-EC9A41F85180}"/>
              </a:ext>
            </a:extLst>
          </p:cNvPr>
          <p:cNvSpPr>
            <a:spLocks noGrp="1"/>
          </p:cNvSpPr>
          <p:nvPr>
            <p:ph type="sldNum" sz="quarter" idx="5"/>
          </p:nvPr>
        </p:nvSpPr>
        <p:spPr/>
        <p:txBody>
          <a:bodyPr/>
          <a:lstStyle/>
          <a:p>
            <a:fld id="{5EB52946-85DF-4060-8EFF-61F49EE67BD3}" type="slidenum">
              <a:rPr lang="en-GB" smtClean="0"/>
              <a:t>26</a:t>
            </a:fld>
            <a:endParaRPr lang="en-GB"/>
          </a:p>
        </p:txBody>
      </p:sp>
    </p:spTree>
    <p:extLst>
      <p:ext uri="{BB962C8B-B14F-4D97-AF65-F5344CB8AC3E}">
        <p14:creationId xmlns:p14="http://schemas.microsoft.com/office/powerpoint/2010/main" val="509769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44C56-94F6-C7F9-B433-BD1944837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E9912-564B-47C2-274C-73415FF4D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BCC0F-FD14-49DA-E5AF-3841D343C463}"/>
              </a:ext>
            </a:extLst>
          </p:cNvPr>
          <p:cNvSpPr>
            <a:spLocks noGrp="1"/>
          </p:cNvSpPr>
          <p:nvPr>
            <p:ph type="body" idx="1"/>
          </p:nvPr>
        </p:nvSpPr>
        <p:spPr/>
        <p:txBody>
          <a:bodyPr/>
          <a:lstStyle/>
          <a:p>
            <a:pPr>
              <a:lnSpc>
                <a:spcPct val="114999"/>
              </a:lnSpc>
              <a:spcAft>
                <a:spcPts val="800"/>
              </a:spcAft>
              <a:defRPr/>
            </a:pPr>
            <a:endParaRPr lang="en-GB" dirty="0">
              <a:solidFill>
                <a:srgbClr val="000000"/>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787AB902-404D-135C-7899-21AC7376340A}"/>
              </a:ext>
            </a:extLst>
          </p:cNvPr>
          <p:cNvSpPr>
            <a:spLocks noGrp="1"/>
          </p:cNvSpPr>
          <p:nvPr>
            <p:ph type="sldNum" sz="quarter" idx="5"/>
          </p:nvPr>
        </p:nvSpPr>
        <p:spPr/>
        <p:txBody>
          <a:bodyPr/>
          <a:lstStyle/>
          <a:p>
            <a:fld id="{5EB52946-85DF-4060-8EFF-61F49EE67BD3}" type="slidenum">
              <a:rPr lang="en-GB" smtClean="0"/>
              <a:t>27</a:t>
            </a:fld>
            <a:endParaRPr lang="en-GB"/>
          </a:p>
        </p:txBody>
      </p:sp>
    </p:spTree>
    <p:extLst>
      <p:ext uri="{BB962C8B-B14F-4D97-AF65-F5344CB8AC3E}">
        <p14:creationId xmlns:p14="http://schemas.microsoft.com/office/powerpoint/2010/main" val="2660182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7CD80-89D6-C5B0-EACB-BE7759D94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51CF4-DAC6-E484-AAF6-BAE3D6DDD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FF79B-0D67-EA02-64E5-E95FBCF486AC}"/>
              </a:ext>
            </a:extLst>
          </p:cNvPr>
          <p:cNvSpPr>
            <a:spLocks noGrp="1"/>
          </p:cNvSpPr>
          <p:nvPr>
            <p:ph type="body" idx="1"/>
          </p:nvPr>
        </p:nvSpPr>
        <p:spPr/>
        <p:txBody>
          <a:bodyPr/>
          <a:lstStyle/>
          <a:p>
            <a:pPr>
              <a:lnSpc>
                <a:spcPct val="114999"/>
              </a:lnSpc>
              <a:spcAft>
                <a:spcPts val="800"/>
              </a:spcAft>
              <a:defRPr/>
            </a:pPr>
            <a:endParaRPr lang="en-GB" dirty="0">
              <a:solidFill>
                <a:srgbClr val="000000"/>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998D999E-4FC5-19EF-5A7D-5BA5F802A702}"/>
              </a:ext>
            </a:extLst>
          </p:cNvPr>
          <p:cNvSpPr>
            <a:spLocks noGrp="1"/>
          </p:cNvSpPr>
          <p:nvPr>
            <p:ph type="sldNum" sz="quarter" idx="5"/>
          </p:nvPr>
        </p:nvSpPr>
        <p:spPr/>
        <p:txBody>
          <a:bodyPr/>
          <a:lstStyle/>
          <a:p>
            <a:fld id="{5EB52946-85DF-4060-8EFF-61F49EE67BD3}" type="slidenum">
              <a:rPr lang="en-GB" smtClean="0"/>
              <a:t>28</a:t>
            </a:fld>
            <a:endParaRPr lang="en-GB"/>
          </a:p>
        </p:txBody>
      </p:sp>
    </p:spTree>
    <p:extLst>
      <p:ext uri="{BB962C8B-B14F-4D97-AF65-F5344CB8AC3E}">
        <p14:creationId xmlns:p14="http://schemas.microsoft.com/office/powerpoint/2010/main" val="2604634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0A72-8CE3-1D52-8965-FC4E2E6FF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4B8FA-DFCD-C87B-8E08-3366B2F89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536E8-B7FB-E845-9200-F664207A984C}"/>
              </a:ext>
            </a:extLst>
          </p:cNvPr>
          <p:cNvSpPr>
            <a:spLocks noGrp="1"/>
          </p:cNvSpPr>
          <p:nvPr>
            <p:ph type="body" idx="1"/>
          </p:nvPr>
        </p:nvSpPr>
        <p:spPr/>
        <p:txBody>
          <a:bodyPr/>
          <a:lstStyle/>
          <a:p>
            <a:pPr>
              <a:lnSpc>
                <a:spcPct val="114999"/>
              </a:lnSpc>
              <a:spcAft>
                <a:spcPts val="800"/>
              </a:spcAft>
              <a:defRPr/>
            </a:pPr>
            <a:endParaRPr lang="en-GB"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E19D4BDF-5B5F-FBA2-8065-4D8F0DE90BE3}"/>
              </a:ext>
            </a:extLst>
          </p:cNvPr>
          <p:cNvSpPr>
            <a:spLocks noGrp="1"/>
          </p:cNvSpPr>
          <p:nvPr>
            <p:ph type="sldNum" sz="quarter" idx="5"/>
          </p:nvPr>
        </p:nvSpPr>
        <p:spPr/>
        <p:txBody>
          <a:bodyPr/>
          <a:lstStyle/>
          <a:p>
            <a:fld id="{5EB52946-85DF-4060-8EFF-61F49EE67BD3}" type="slidenum">
              <a:rPr lang="en-GB" smtClean="0"/>
              <a:t>29</a:t>
            </a:fld>
            <a:endParaRPr lang="en-GB"/>
          </a:p>
        </p:txBody>
      </p:sp>
    </p:spTree>
    <p:extLst>
      <p:ext uri="{BB962C8B-B14F-4D97-AF65-F5344CB8AC3E}">
        <p14:creationId xmlns:p14="http://schemas.microsoft.com/office/powerpoint/2010/main" val="418687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CA6D-35C3-E5FC-1DE5-D66F16687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6CC41-F6F0-9F81-E40A-92AA12E09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C19C5-42A2-FCC3-47C2-7BDC75466561}"/>
              </a:ext>
            </a:extLst>
          </p:cNvPr>
          <p:cNvSpPr>
            <a:spLocks noGrp="1"/>
          </p:cNvSpPr>
          <p:nvPr>
            <p:ph type="body" idx="1"/>
          </p:nvPr>
        </p:nvSpPr>
        <p:spPr/>
        <p:txBody>
          <a:bodyPr/>
          <a:lstStyle/>
          <a:p>
            <a:pPr>
              <a:lnSpc>
                <a:spcPct val="114999"/>
              </a:lnSpc>
              <a:spcAft>
                <a:spcPts val="800"/>
              </a:spcAft>
              <a:defRPr/>
            </a:pPr>
            <a:endParaRPr lang="en-GB" b="1"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153B2756-66F1-21AC-E558-DF318EFA6649}"/>
              </a:ext>
            </a:extLst>
          </p:cNvPr>
          <p:cNvSpPr>
            <a:spLocks noGrp="1"/>
          </p:cNvSpPr>
          <p:nvPr>
            <p:ph type="sldNum" sz="quarter" idx="5"/>
          </p:nvPr>
        </p:nvSpPr>
        <p:spPr/>
        <p:txBody>
          <a:bodyPr/>
          <a:lstStyle/>
          <a:p>
            <a:fld id="{5EB52946-85DF-4060-8EFF-61F49EE67BD3}" type="slidenum">
              <a:rPr lang="en-GB" smtClean="0"/>
              <a:t>30</a:t>
            </a:fld>
            <a:endParaRPr lang="en-GB"/>
          </a:p>
        </p:txBody>
      </p:sp>
    </p:spTree>
    <p:extLst>
      <p:ext uri="{BB962C8B-B14F-4D97-AF65-F5344CB8AC3E}">
        <p14:creationId xmlns:p14="http://schemas.microsoft.com/office/powerpoint/2010/main" val="2264449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83C08-4F05-5B49-0F34-84251765D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95A14-B950-AA32-445E-A73177F25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E913F-3215-5FEE-4AD2-D8839EBE46E9}"/>
              </a:ext>
            </a:extLst>
          </p:cNvPr>
          <p:cNvSpPr>
            <a:spLocks noGrp="1"/>
          </p:cNvSpPr>
          <p:nvPr>
            <p:ph type="body" idx="1"/>
          </p:nvPr>
        </p:nvSpPr>
        <p:spPr/>
        <p:txBody>
          <a:bodyPr/>
          <a:lstStyle/>
          <a:p>
            <a:pPr>
              <a:buNone/>
            </a:pPr>
            <a:endPar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84F0A00D-63BD-981F-902B-01502DD3C56B}"/>
              </a:ext>
            </a:extLst>
          </p:cNvPr>
          <p:cNvSpPr>
            <a:spLocks noGrp="1"/>
          </p:cNvSpPr>
          <p:nvPr>
            <p:ph type="sldNum" sz="quarter" idx="5"/>
          </p:nvPr>
        </p:nvSpPr>
        <p:spPr/>
        <p:txBody>
          <a:bodyPr/>
          <a:lstStyle/>
          <a:p>
            <a:fld id="{5EB52946-85DF-4060-8EFF-61F49EE67BD3}" type="slidenum">
              <a:rPr lang="en-GB" smtClean="0"/>
              <a:t>31</a:t>
            </a:fld>
            <a:endParaRPr lang="en-GB"/>
          </a:p>
        </p:txBody>
      </p:sp>
    </p:spTree>
    <p:extLst>
      <p:ext uri="{BB962C8B-B14F-4D97-AF65-F5344CB8AC3E}">
        <p14:creationId xmlns:p14="http://schemas.microsoft.com/office/powerpoint/2010/main" val="194312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3</a:t>
            </a:fld>
            <a:endParaRPr lang="en-GB"/>
          </a:p>
        </p:txBody>
      </p:sp>
    </p:spTree>
    <p:extLst>
      <p:ext uri="{BB962C8B-B14F-4D97-AF65-F5344CB8AC3E}">
        <p14:creationId xmlns:p14="http://schemas.microsoft.com/office/powerpoint/2010/main" val="3537592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800"/>
              </a:spcAft>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32</a:t>
            </a:fld>
            <a:endParaRPr lang="en-GB"/>
          </a:p>
        </p:txBody>
      </p:sp>
    </p:spTree>
    <p:extLst>
      <p:ext uri="{BB962C8B-B14F-4D97-AF65-F5344CB8AC3E}">
        <p14:creationId xmlns:p14="http://schemas.microsoft.com/office/powerpoint/2010/main" val="2671683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5BB0-FA77-79EB-FF4B-16CFDB33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5E8DD-81F9-81DF-499F-C24E243AF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C786-AEC6-FA01-1866-238014121C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latin typeface="Aptos"/>
              <a:ea typeface="Calibri"/>
              <a:cs typeface="Calibri"/>
            </a:endParaRPr>
          </a:p>
        </p:txBody>
      </p:sp>
      <p:sp>
        <p:nvSpPr>
          <p:cNvPr id="4" name="Slide Number Placeholder 3">
            <a:extLst>
              <a:ext uri="{FF2B5EF4-FFF2-40B4-BE49-F238E27FC236}">
                <a16:creationId xmlns:a16="http://schemas.microsoft.com/office/drawing/2014/main" id="{692D498E-ABE8-661C-ECBF-3BEE20D966D9}"/>
              </a:ext>
            </a:extLst>
          </p:cNvPr>
          <p:cNvSpPr>
            <a:spLocks noGrp="1"/>
          </p:cNvSpPr>
          <p:nvPr>
            <p:ph type="sldNum" sz="quarter" idx="5"/>
          </p:nvPr>
        </p:nvSpPr>
        <p:spPr/>
        <p:txBody>
          <a:bodyPr/>
          <a:lstStyle/>
          <a:p>
            <a:fld id="{5EB52946-85DF-4060-8EFF-61F49EE67BD3}" type="slidenum">
              <a:rPr lang="en-GB" smtClean="0"/>
              <a:t>33</a:t>
            </a:fld>
            <a:endParaRPr lang="en-GB"/>
          </a:p>
        </p:txBody>
      </p:sp>
    </p:spTree>
    <p:extLst>
      <p:ext uri="{BB962C8B-B14F-4D97-AF65-F5344CB8AC3E}">
        <p14:creationId xmlns:p14="http://schemas.microsoft.com/office/powerpoint/2010/main" val="2636771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5BB0-FA77-79EB-FF4B-16CFDB33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5E8DD-81F9-81DF-499F-C24E243AF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C786-AEC6-FA01-1866-238014121C08}"/>
              </a:ext>
            </a:extLst>
          </p:cNvPr>
          <p:cNvSpPr>
            <a:spLocks noGrp="1"/>
          </p:cNvSpPr>
          <p:nvPr>
            <p:ph type="body" idx="1"/>
          </p:nvPr>
        </p:nvSpPr>
        <p:spPr/>
        <p:txBody>
          <a:bodyPr/>
          <a:lstStyle/>
          <a:p>
            <a:pPr>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692D498E-ABE8-661C-ECBF-3BEE20D966D9}"/>
              </a:ext>
            </a:extLst>
          </p:cNvPr>
          <p:cNvSpPr>
            <a:spLocks noGrp="1"/>
          </p:cNvSpPr>
          <p:nvPr>
            <p:ph type="sldNum" sz="quarter" idx="5"/>
          </p:nvPr>
        </p:nvSpPr>
        <p:spPr/>
        <p:txBody>
          <a:bodyPr/>
          <a:lstStyle/>
          <a:p>
            <a:fld id="{5EB52946-85DF-4060-8EFF-61F49EE67BD3}" type="slidenum">
              <a:rPr lang="en-GB" smtClean="0"/>
              <a:t>34</a:t>
            </a:fld>
            <a:endParaRPr lang="en-GB"/>
          </a:p>
        </p:txBody>
      </p:sp>
    </p:spTree>
    <p:extLst>
      <p:ext uri="{BB962C8B-B14F-4D97-AF65-F5344CB8AC3E}">
        <p14:creationId xmlns:p14="http://schemas.microsoft.com/office/powerpoint/2010/main" val="263677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bg1"/>
              </a:solidFill>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4</a:t>
            </a:fld>
            <a:endParaRPr lang="en-GB"/>
          </a:p>
        </p:txBody>
      </p:sp>
    </p:spTree>
    <p:extLst>
      <p:ext uri="{BB962C8B-B14F-4D97-AF65-F5344CB8AC3E}">
        <p14:creationId xmlns:p14="http://schemas.microsoft.com/office/powerpoint/2010/main" val="353759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5</a:t>
            </a:fld>
            <a:endParaRPr lang="en-GB"/>
          </a:p>
        </p:txBody>
      </p:sp>
    </p:spTree>
    <p:extLst>
      <p:ext uri="{BB962C8B-B14F-4D97-AF65-F5344CB8AC3E}">
        <p14:creationId xmlns:p14="http://schemas.microsoft.com/office/powerpoint/2010/main" val="81328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214A-4A89-7161-D472-CF512EBA2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BFD33-09A0-1CB4-D915-C157B62D7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27794-2570-781C-C14E-3DA00D960212}"/>
              </a:ext>
            </a:extLst>
          </p:cNvPr>
          <p:cNvSpPr>
            <a:spLocks noGrp="1"/>
          </p:cNvSpPr>
          <p:nvPr>
            <p:ph type="body" idx="1"/>
          </p:nvPr>
        </p:nvSpPr>
        <p:spPr/>
        <p:txBody>
          <a:bodyPr/>
          <a:lstStyle/>
          <a:p>
            <a:endParaRPr lang="en-GB" b="1"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DE065738-4C07-2F6A-011F-77C9128622F8}"/>
              </a:ext>
            </a:extLst>
          </p:cNvPr>
          <p:cNvSpPr>
            <a:spLocks noGrp="1"/>
          </p:cNvSpPr>
          <p:nvPr>
            <p:ph type="sldNum" sz="quarter" idx="5"/>
          </p:nvPr>
        </p:nvSpPr>
        <p:spPr/>
        <p:txBody>
          <a:bodyPr/>
          <a:lstStyle/>
          <a:p>
            <a:fld id="{5EB52946-85DF-4060-8EFF-61F49EE67BD3}" type="slidenum">
              <a:rPr lang="en-GB" smtClean="0"/>
              <a:t>7</a:t>
            </a:fld>
            <a:endParaRPr lang="en-GB"/>
          </a:p>
        </p:txBody>
      </p:sp>
    </p:spTree>
    <p:extLst>
      <p:ext uri="{BB962C8B-B14F-4D97-AF65-F5344CB8AC3E}">
        <p14:creationId xmlns:p14="http://schemas.microsoft.com/office/powerpoint/2010/main" val="135379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4FBB2-FF64-6A63-0DA6-1E4B95A65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AAA5C-8047-A9F4-716F-7C95E8FCC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4FCAD-4C16-0F9A-1283-A58BB0DA1983}"/>
              </a:ext>
            </a:extLst>
          </p:cNvPr>
          <p:cNvSpPr>
            <a:spLocks noGrp="1"/>
          </p:cNvSpPr>
          <p:nvPr>
            <p:ph type="body" idx="1"/>
          </p:nvPr>
        </p:nvSpPr>
        <p:spPr/>
        <p:txBody>
          <a:bodyPr/>
          <a:lstStyle/>
          <a:p>
            <a:pPr>
              <a:lnSpc>
                <a:spcPct val="114999"/>
              </a:lnSpc>
              <a:spcAft>
                <a:spcPts val="800"/>
              </a:spcAft>
            </a:pPr>
            <a:r>
              <a:rPr lang="en-GB" kern="100" dirty="0"/>
              <a:t>Course specific:</a:t>
            </a:r>
            <a:endParaRPr lang="en-US" kern="100" dirty="0">
              <a:solidFill>
                <a:srgbClr val="444444"/>
              </a:solidFill>
            </a:endParaRPr>
          </a:p>
          <a:p>
            <a:pPr marL="342900" indent="-342900">
              <a:lnSpc>
                <a:spcPct val="114999"/>
              </a:lnSpc>
              <a:buFont typeface="Symbol,Sans-Serif"/>
              <a:buChar char=""/>
            </a:pPr>
            <a:r>
              <a:rPr lang="en-GB" kern="100" dirty="0">
                <a:solidFill>
                  <a:srgbClr val="444444"/>
                </a:solidFill>
                <a:hlinkClick r:id="rId3"/>
              </a:rPr>
              <a:t>Student Support Advisers</a:t>
            </a:r>
            <a:r>
              <a:rPr lang="en-GB" kern="100" dirty="0"/>
              <a:t> provide help &amp; advice for managing your academic studies alongside day-to-day life. </a:t>
            </a:r>
            <a:endParaRPr lang="en-US" kern="100" dirty="0">
              <a:solidFill>
                <a:srgbClr val="444444"/>
              </a:solidFill>
            </a:endParaRPr>
          </a:p>
          <a:p>
            <a:pPr marL="342900" indent="-342900">
              <a:lnSpc>
                <a:spcPct val="114999"/>
              </a:lnSpc>
              <a:buFont typeface="Symbol,Sans-Serif"/>
              <a:buChar char=""/>
            </a:pPr>
            <a:r>
              <a:rPr lang="en-GB" kern="100" dirty="0">
                <a:solidFill>
                  <a:srgbClr val="444444"/>
                </a:solidFill>
                <a:hlinkClick r:id="rId4"/>
              </a:rPr>
              <a:t>Academic Advisor</a:t>
            </a:r>
            <a:r>
              <a:rPr lang="en-GB" kern="100" dirty="0"/>
              <a:t> and </a:t>
            </a:r>
            <a:r>
              <a:rPr lang="en-GB" u="sng" kern="100" dirty="0"/>
              <a:t>module leaders</a:t>
            </a:r>
            <a:r>
              <a:rPr lang="en-GB" kern="100" dirty="0"/>
              <a:t> offer support around your modules and assessments. These can be found on your course Blackboard site. </a:t>
            </a:r>
            <a:r>
              <a:rPr lang="en-GB" kern="100" dirty="0">
                <a:solidFill>
                  <a:srgbClr val="444444"/>
                </a:solidFill>
                <a:hlinkClick r:id="rId5"/>
              </a:rPr>
              <a:t>How do I find out who my named Advisers are?</a:t>
            </a:r>
            <a:endParaRPr lang="en-GB" kern="100" dirty="0">
              <a:solidFill>
                <a:srgbClr val="444444"/>
              </a:solidFill>
            </a:endParaRPr>
          </a:p>
          <a:p>
            <a:pPr marL="342900" indent="-342900">
              <a:lnSpc>
                <a:spcPct val="114999"/>
              </a:lnSpc>
              <a:spcAft>
                <a:spcPts val="800"/>
              </a:spcAft>
              <a:buFont typeface="Symbol,Sans-Serif"/>
              <a:buChar char=""/>
            </a:pPr>
            <a:r>
              <a:rPr lang="en-GB" kern="100" dirty="0">
                <a:solidFill>
                  <a:srgbClr val="444444"/>
                </a:solidFill>
                <a:hlinkClick r:id="rId6"/>
              </a:rPr>
              <a:t>TORS (Technical Operations Resources &amp; Services)</a:t>
            </a:r>
            <a:r>
              <a:rPr lang="en-GB" kern="100" dirty="0"/>
              <a:t> - access for specialist areas / facilities. </a:t>
            </a:r>
            <a:endParaRPr lang="en-US" kern="100" dirty="0">
              <a:solidFill>
                <a:srgbClr val="444444"/>
              </a:solidFill>
            </a:endParaRPr>
          </a:p>
          <a:p>
            <a:pPr>
              <a:lnSpc>
                <a:spcPct val="114999"/>
              </a:lnSpc>
              <a:spcAft>
                <a:spcPts val="800"/>
              </a:spcAft>
            </a:pPr>
            <a:endParaRPr lang="en-GB" kern="100" dirty="0">
              <a:solidFill>
                <a:srgbClr val="444444"/>
              </a:solidFill>
            </a:endParaRPr>
          </a:p>
          <a:p>
            <a:pPr>
              <a:lnSpc>
                <a:spcPct val="114999"/>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5BF2018-147A-7277-554A-F9B8BEFDE320}"/>
              </a:ext>
            </a:extLst>
          </p:cNvPr>
          <p:cNvSpPr>
            <a:spLocks noGrp="1"/>
          </p:cNvSpPr>
          <p:nvPr>
            <p:ph type="sldNum" sz="quarter" idx="5"/>
          </p:nvPr>
        </p:nvSpPr>
        <p:spPr/>
        <p:txBody>
          <a:bodyPr/>
          <a:lstStyle/>
          <a:p>
            <a:fld id="{5EB52946-85DF-4060-8EFF-61F49EE67BD3}" type="slidenum">
              <a:rPr lang="en-GB" smtClean="0"/>
              <a:t>8</a:t>
            </a:fld>
            <a:endParaRPr lang="en-GB"/>
          </a:p>
        </p:txBody>
      </p:sp>
    </p:spTree>
    <p:extLst>
      <p:ext uri="{BB962C8B-B14F-4D97-AF65-F5344CB8AC3E}">
        <p14:creationId xmlns:p14="http://schemas.microsoft.com/office/powerpoint/2010/main" val="87582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A821-0C17-7C47-78B8-ED80D78C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A3826-4146-9CEA-E825-29AC94B2A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6BDCC-E8E7-1D7A-1A81-FED1548E990E}"/>
              </a:ext>
            </a:extLst>
          </p:cNvPr>
          <p:cNvSpPr>
            <a:spLocks noGrp="1"/>
          </p:cNvSpPr>
          <p:nvPr>
            <p:ph type="body" idx="1"/>
          </p:nvPr>
        </p:nvSpPr>
        <p:spPr/>
        <p:txBody>
          <a:bodyPr/>
          <a:lstStyle/>
          <a:p>
            <a:pPr>
              <a:lnSpc>
                <a:spcPct val="114999"/>
              </a:lnSpc>
              <a:spcAft>
                <a:spcPts val="800"/>
              </a:spcAft>
            </a:pPr>
            <a:endParaRPr lang="en-GB"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3770CBDF-4E8E-FE43-0115-3415512F8753}"/>
              </a:ext>
            </a:extLst>
          </p:cNvPr>
          <p:cNvSpPr>
            <a:spLocks noGrp="1"/>
          </p:cNvSpPr>
          <p:nvPr>
            <p:ph type="sldNum" sz="quarter" idx="5"/>
          </p:nvPr>
        </p:nvSpPr>
        <p:spPr/>
        <p:txBody>
          <a:bodyPr/>
          <a:lstStyle/>
          <a:p>
            <a:fld id="{5EB52946-85DF-4060-8EFF-61F49EE67BD3}" type="slidenum">
              <a:rPr lang="en-GB" smtClean="0"/>
              <a:t>9</a:t>
            </a:fld>
            <a:endParaRPr lang="en-GB"/>
          </a:p>
        </p:txBody>
      </p:sp>
    </p:spTree>
    <p:extLst>
      <p:ext uri="{BB962C8B-B14F-4D97-AF65-F5344CB8AC3E}">
        <p14:creationId xmlns:p14="http://schemas.microsoft.com/office/powerpoint/2010/main" val="146501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5B29E-DC52-47E6-A430-536B53BB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B4402-C49B-7FC9-E474-640F19B4E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869B7-EF63-B0AE-4A2F-DD49328F1B17}"/>
              </a:ext>
            </a:extLst>
          </p:cNvPr>
          <p:cNvSpPr>
            <a:spLocks noGrp="1"/>
          </p:cNvSpPr>
          <p:nvPr>
            <p:ph type="body" idx="1"/>
          </p:nvPr>
        </p:nvSpPr>
        <p:spPr/>
        <p:txBody>
          <a:bodyPr/>
          <a:lstStyle/>
          <a:p>
            <a:pPr>
              <a:lnSpc>
                <a:spcPct val="114999"/>
              </a:lnSpc>
              <a:spcAft>
                <a:spcPts val="800"/>
              </a:spcAft>
            </a:pPr>
            <a:endParaRPr lang="en-GB" kern="100" dirty="0">
              <a:effectLst/>
              <a:latin typeface="Calibri"/>
              <a:ea typeface="Calibri"/>
              <a:cs typeface="Calibri"/>
            </a:endParaRPr>
          </a:p>
        </p:txBody>
      </p:sp>
      <p:sp>
        <p:nvSpPr>
          <p:cNvPr id="4" name="Slide Number Placeholder 3">
            <a:extLst>
              <a:ext uri="{FF2B5EF4-FFF2-40B4-BE49-F238E27FC236}">
                <a16:creationId xmlns:a16="http://schemas.microsoft.com/office/drawing/2014/main" id="{8703F8A1-29D2-0075-B8A3-DF54B86FF7B1}"/>
              </a:ext>
            </a:extLst>
          </p:cNvPr>
          <p:cNvSpPr>
            <a:spLocks noGrp="1"/>
          </p:cNvSpPr>
          <p:nvPr>
            <p:ph type="sldNum" sz="quarter" idx="5"/>
          </p:nvPr>
        </p:nvSpPr>
        <p:spPr/>
        <p:txBody>
          <a:bodyPr/>
          <a:lstStyle/>
          <a:p>
            <a:fld id="{5EB52946-85DF-4060-8EFF-61F49EE67BD3}" type="slidenum">
              <a:rPr lang="en-GB" smtClean="0"/>
              <a:t>10</a:t>
            </a:fld>
            <a:endParaRPr lang="en-GB"/>
          </a:p>
        </p:txBody>
      </p:sp>
    </p:spTree>
    <p:extLst>
      <p:ext uri="{BB962C8B-B14F-4D97-AF65-F5344CB8AC3E}">
        <p14:creationId xmlns:p14="http://schemas.microsoft.com/office/powerpoint/2010/main" val="239590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96605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88428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189109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118859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71434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EC52B3-7FC0-4299-9A81-72A253B6E8FF}"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78208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EC52B3-7FC0-4299-9A81-72A253B6E8FF}" type="datetimeFigureOut">
              <a:rPr lang="en-GB" smtClean="0"/>
              <a:t>18/02/2026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74045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EC52B3-7FC0-4299-9A81-72A253B6E8FF}" type="datetimeFigureOut">
              <a:rPr lang="en-GB" smtClean="0"/>
              <a:t>18/02/2026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146550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C52B3-7FC0-4299-9A81-72A253B6E8FF}" type="datetimeFigureOut">
              <a:rPr lang="en-GB" smtClean="0"/>
              <a:t>18/02/2026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74128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C52B3-7FC0-4299-9A81-72A253B6E8FF}"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08653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C52B3-7FC0-4299-9A81-72A253B6E8FF}"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305346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C52B3-7FC0-4299-9A81-72A253B6E8FF}" type="datetimeFigureOut">
              <a:rPr lang="en-GB" smtClean="0"/>
              <a:t>18/02/2026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68F4F-3DE7-4414-AE84-FF3984EABA5A}" type="slidenum">
              <a:rPr lang="en-GB" smtClean="0"/>
              <a:t>‹#›</a:t>
            </a:fld>
            <a:endParaRPr lang="en-GB"/>
          </a:p>
        </p:txBody>
      </p:sp>
    </p:spTree>
    <p:extLst>
      <p:ext uri="{BB962C8B-B14F-4D97-AF65-F5344CB8AC3E}">
        <p14:creationId xmlns:p14="http://schemas.microsoft.com/office/powerpoint/2010/main" val="2396822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disability-support@shu.ac.uk"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shu.ac.uk/digital-skills/study/assistive-technology" TargetMode="External"/><Relationship Id="rId13" Type="http://schemas.openxmlformats.org/officeDocument/2006/relationships/hyperlink" Target="https://www.shu.ac.uk/myhallam/support-at-hallam/multifaith-chaplaincy" TargetMode="External"/><Relationship Id="rId3" Type="http://schemas.openxmlformats.org/officeDocument/2006/relationships/image" Target="../media/image3.png"/><Relationship Id="rId7" Type="http://schemas.openxmlformats.org/officeDocument/2006/relationships/hyperlink" Target="https://www.shu.ac.uk/disabled-student-support/disabled-students-allowance" TargetMode="External"/><Relationship Id="rId12" Type="http://schemas.openxmlformats.org/officeDocument/2006/relationships/hyperlink" Target="https://reportandsupport.shu.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hu.ac.uk/disabled-student-support/learning-contracts" TargetMode="External"/><Relationship Id="rId11" Type="http://schemas.openxmlformats.org/officeDocument/2006/relationships/hyperlink" Target="https://www.shu.ac.uk/wellbeing" TargetMode="External"/><Relationship Id="rId5" Type="http://schemas.openxmlformats.org/officeDocument/2006/relationships/hyperlink" Target="https://www.shu.ac.uk/disabled-student-support" TargetMode="External"/><Relationship Id="rId10" Type="http://schemas.openxmlformats.org/officeDocument/2006/relationships/hyperlink" Target="https://www.studenthealthatshu.co.uk/register-with-us" TargetMode="External"/><Relationship Id="rId4" Type="http://schemas.openxmlformats.org/officeDocument/2006/relationships/image" Target="../media/image4.svg"/><Relationship Id="rId9" Type="http://schemas.openxmlformats.org/officeDocument/2006/relationships/hyperlink" Target="https://www.shu.ac.uk/disabled-student-support/practical-peer-suppor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hyperlink" Target="https://www.hallamstudentsunion.com/support/advi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hallamstudentsunion.com/support/" TargetMode="External"/><Relationship Id="rId5" Type="http://schemas.openxmlformats.org/officeDocument/2006/relationships/hyperlink" Target="https://www.hallamstudentsunion.com/" TargetMode="Externa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sr.shu.ac.uk/" TargetMode="External"/><Relationship Id="rId5" Type="http://schemas.openxmlformats.org/officeDocument/2006/relationships/hyperlink" Target="https://www.shu.ac.uk/myhallam/university-life/university-rules-and-regulations/extenuation-and-extensions/assessment-support-for-students-with-learning-contracts/requesting-extended-deadlines-for-coursework" TargetMode="Externa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4.sv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docready.org/#/home" TargetMode="Externa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u.ac.uk/wellbeing/events"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hu.ac.uk/sport/shu-sport-leagues" TargetMode="External"/><Relationship Id="rId5" Type="http://schemas.openxmlformats.org/officeDocument/2006/relationships/hyperlink" Target="https://www.shu.ac.uk/sport/just-play-programme" TargetMode="External"/><Relationship Id="rId4" Type="http://schemas.openxmlformats.org/officeDocument/2006/relationships/hyperlink" Target="https://www.shu.ac.uk/gogloba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vents.hallamstudentsunion.com/" TargetMode="External"/><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hu.ac.uk/study-here/studying-with-us/your-career/volunteering" TargetMode="External"/><Relationship Id="rId5" Type="http://schemas.openxmlformats.org/officeDocument/2006/relationships/hyperlink" Target="https://www.hallamstudentsunion.com/support/disability/" TargetMode="External"/><Relationship Id="rId4" Type="http://schemas.openxmlformats.org/officeDocument/2006/relationships/hyperlink" Target="https://www.hallamstudentsunion.com/opportunities/societi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www.hallamstudentsunion.com/log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allamstudentsunion.com/opportunities/societies/ado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hallamstudentsunion.com/opportunities/societies/portal/committees/" TargetMode="External"/><Relationship Id="rId5" Type="http://schemas.openxmlformats.org/officeDocument/2006/relationships/hyperlink" Target="mailto:activitiesadmin@shu.ac.uk" TargetMode="External"/><Relationship Id="rId4" Type="http://schemas.openxmlformats.org/officeDocument/2006/relationships/hyperlink" Target="https://www.hallamstudentsunion.com/opportunities/societies/star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u.ac.uk/disabled-student-support/practical-peer-suppor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s://socialself.com/start-convers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autism.org.uk/advice-and-guidance/topics/family-life-and-relationships/making-friend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hyperlink" Target="https://www.shu.ac.uk/welcome/prepare/finding-your-way-aroun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accessable.co.uk/sheffield-hallam-universit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3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sway.cloud.microsoft/8yLgfKWSc4cIcSwQ?ref=Link"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thenvm.org/" TargetMode="External"/><Relationship Id="rId13" Type="http://schemas.openxmlformats.org/officeDocument/2006/relationships/hyperlink" Target="https://www.tabbyteas.co.uk/" TargetMode="External"/><Relationship Id="rId3" Type="http://schemas.openxmlformats.org/officeDocument/2006/relationships/hyperlink" Target="https://sheffieldmuseums.org.uk/whats-on?type=Events" TargetMode="External"/><Relationship Id="rId7" Type="http://schemas.openxmlformats.org/officeDocument/2006/relationships/hyperlink" Target="https://www.sheffielddirectory.org.uk/directory/?searchTab=servicesSearchTab&amp;templateId=D770A514-E446-440B-A074-B0C8010100A3&amp;topLevelCategoryId=69E29546-8D60-4AB8-B84E-AF73008DA57E&amp;sortOption=Rank%3Basc&amp;pageNumber=1&amp;pageSize=15&amp;categories.0=F0EEA042-BF8A-47B9-B8A1-B0C800F1FA00&amp;distance=1609" TargetMode="External"/><Relationship Id="rId12" Type="http://schemas.openxmlformats.org/officeDocument/2006/relationships/hyperlink" Target="https://www.sheffielddirectory.org.uk/adults/leisure-and-culture/leisure-and-cultural-activities/leisure-activiti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heffieldcitycentre.com/organisations" TargetMode="External"/><Relationship Id="rId11" Type="http://schemas.openxmlformats.org/officeDocument/2006/relationships/hyperlink" Target="https://www.welcometosheffield.co.uk/content/attractions/ponds-forge-international-sports-centre/" TargetMode="External"/><Relationship Id="rId5" Type="http://schemas.openxmlformats.org/officeDocument/2006/relationships/hyperlink" Target="https://www.eventbrite.co.uk/o/libraries-sheffield-9795467632" TargetMode="External"/><Relationship Id="rId15" Type="http://schemas.openxmlformats.org/officeDocument/2006/relationships/image" Target="../media/image36.png"/><Relationship Id="rId10" Type="http://schemas.openxmlformats.org/officeDocument/2006/relationships/hyperlink" Target="https://www.patriotgames.uk/theme/Event-Tickets/" TargetMode="External"/><Relationship Id="rId4" Type="http://schemas.openxmlformats.org/officeDocument/2006/relationships/hyperlink" Target="https://www.sheffieldmuseums.org.uk/whats-on/graves-art-club/" TargetMode="External"/><Relationship Id="rId9" Type="http://schemas.openxmlformats.org/officeDocument/2006/relationships/hyperlink" Target="https://www.ourfaveplaces.co.uk/" TargetMode="External"/><Relationship Id="rId14" Type="http://schemas.openxmlformats.org/officeDocument/2006/relationships/hyperlink" Target="https://www.treehousesheffield.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sheffieldautisticsociety.org.uk/" TargetMode="External"/><Relationship Id="rId3" Type="http://schemas.openxmlformats.org/officeDocument/2006/relationships/hyperlink" Target="https://www.srsb.org.uk/Our-Services/Sport-and-Leisure-Opportunities/" TargetMode="External"/><Relationship Id="rId7" Type="http://schemas.openxmlformats.org/officeDocument/2006/relationships/hyperlink" Target="https://www.sheffieldmentalhealth.co.uk/services/adhd-peer-support-grou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mhm.org.uk/adult-autism-support-hub" TargetMode="External"/><Relationship Id="rId5" Type="http://schemas.openxmlformats.org/officeDocument/2006/relationships/hyperlink" Target="https://www.mhm.org.uk/sheffield-support-hub" TargetMode="External"/><Relationship Id="rId10" Type="http://schemas.openxmlformats.org/officeDocument/2006/relationships/hyperlink" Target="https://www.sheffieldmind.co.uk/Pages/Category/peer-support" TargetMode="External"/><Relationship Id="rId4" Type="http://schemas.openxmlformats.org/officeDocument/2006/relationships/hyperlink" Target="https://www.disabilitysheffield.org.uk/" TargetMode="External"/><Relationship Id="rId9" Type="http://schemas.openxmlformats.org/officeDocument/2006/relationships/hyperlink" Target="https://sheffieldparentcarerforum.org.uk/about/peer-support-servic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6.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14.xml"/><Relationship Id="rId17" Type="http://schemas.openxmlformats.org/officeDocument/2006/relationships/slide" Target="slide32.xml"/><Relationship Id="rId2" Type="http://schemas.openxmlformats.org/officeDocument/2006/relationships/image" Target="../media/image5.png"/><Relationship Id="rId16"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13.xml"/><Relationship Id="rId5" Type="http://schemas.openxmlformats.org/officeDocument/2006/relationships/image" Target="../media/image8.png"/><Relationship Id="rId15" Type="http://schemas.openxmlformats.org/officeDocument/2006/relationships/slide" Target="slide29.xml"/><Relationship Id="rId10" Type="http://schemas.openxmlformats.org/officeDocument/2006/relationships/slide" Target="slide7.xm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hu.ac.uk/myhallam/help-and-support" TargetMode="External"/><Relationship Id="rId5" Type="http://schemas.openxmlformats.org/officeDocument/2006/relationships/hyperlink" Target="https://www.shu.ac.uk/myhallam" TargetMode="Externa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shu.ac.uk/myhallam/study/to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hu.ac.uk/myhallam/help-and-support/academic-advisers" TargetMode="External"/><Relationship Id="rId5" Type="http://schemas.openxmlformats.org/officeDocument/2006/relationships/hyperlink" Target="https://www.shu.ac.uk/myhallam/help-and-support/student-support-advisers" TargetMode="Externa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hyperlink" Target="https://go.shu.ac.uk/skillscheck" TargetMode="External"/><Relationship Id="rId13" Type="http://schemas.openxmlformats.org/officeDocument/2006/relationships/hyperlink" Target="https://www.shu.ac.uk/digital-skills/linkedin-learning" TargetMode="External"/><Relationship Id="rId3" Type="http://schemas.openxmlformats.org/officeDocument/2006/relationships/image" Target="../media/image3.png"/><Relationship Id="rId7" Type="http://schemas.openxmlformats.org/officeDocument/2006/relationships/hyperlink" Target="https://libguides.shu.ac.uk/skills" TargetMode="External"/><Relationship Id="rId12" Type="http://schemas.openxmlformats.org/officeDocument/2006/relationships/hyperlink" Target="https://www.shu.ac.uk/digital-skills/study/assistive-technology/?doing_wp_cron=1522149550.76551294326782226562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libguides.shu.ac.uk/libhelp/contact" TargetMode="External"/><Relationship Id="rId11" Type="http://schemas.openxmlformats.org/officeDocument/2006/relationships/hyperlink" Target="https://www.shu.ac.uk/digital-skills" TargetMode="External"/><Relationship Id="rId5" Type="http://schemas.openxmlformats.org/officeDocument/2006/relationships/hyperlink" Target="https://library.shu.ac.uk/" TargetMode="External"/><Relationship Id="rId10" Type="http://schemas.openxmlformats.org/officeDocument/2006/relationships/hyperlink" Target="https://www.shu.ac.uk/myhallam/it-and-library/it-help" TargetMode="External"/><Relationship Id="rId4" Type="http://schemas.openxmlformats.org/officeDocument/2006/relationships/image" Target="../media/image4.svg"/><Relationship Id="rId9" Type="http://schemas.openxmlformats.org/officeDocument/2006/relationships/hyperlink" Target="https://libguides.shu.ac.uk/skills/talk#s-lg-box-wrapper-189791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llustration of two people talking sitting on a mat">
            <a:extLst>
              <a:ext uri="{FF2B5EF4-FFF2-40B4-BE49-F238E27FC236}">
                <a16:creationId xmlns:a16="http://schemas.microsoft.com/office/drawing/2014/main" id="{032E6C7A-938D-4D57-6CF2-66F923CF429B}"/>
              </a:ext>
            </a:extLst>
          </p:cNvPr>
          <p:cNvPicPr>
            <a:picLocks noChangeAspect="1"/>
          </p:cNvPicPr>
          <p:nvPr/>
        </p:nvPicPr>
        <p:blipFill>
          <a:blip r:embed="rId3">
            <a:extLst>
              <a:ext uri="{28A0092B-C50C-407E-A947-70E740481C1C}">
                <a14:useLocalDpi xmlns:a14="http://schemas.microsoft.com/office/drawing/2010/main" val="0"/>
              </a:ext>
            </a:extLst>
          </a:blip>
          <a:srcRect t="9009"/>
          <a:stretch/>
        </p:blipFill>
        <p:spPr>
          <a:xfrm>
            <a:off x="-79458" y="-1330"/>
            <a:ext cx="9305615" cy="4858978"/>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941294" y="4491008"/>
            <a:ext cx="7261411" cy="739880"/>
          </a:xfrm>
        </p:spPr>
        <p:txBody>
          <a:bodyPr vert="horz" lIns="91440" tIns="45720" rIns="91440" bIns="45720" rtlCol="0" anchor="b">
            <a:noAutofit/>
          </a:bodyPr>
          <a:lstStyle/>
          <a:p>
            <a:pPr algn="ctr"/>
            <a:r>
              <a:rPr lang="en-US" sz="4800" b="1" dirty="0">
                <a:solidFill>
                  <a:schemeClr val="tx1">
                    <a:lumMod val="85000"/>
                    <a:lumOff val="15000"/>
                  </a:schemeClr>
                </a:solidFill>
                <a:latin typeface="Aharoni" panose="02010803020104030203" pitchFamily="2" charset="-79"/>
                <a:cs typeface="Aharoni" panose="02010803020104030203" pitchFamily="2" charset="-79"/>
              </a:rPr>
              <a:t>Practical Peer Support</a:t>
            </a:r>
          </a:p>
        </p:txBody>
      </p:sp>
      <p:sp>
        <p:nvSpPr>
          <p:cNvPr id="3" name="TextBox 2">
            <a:extLst>
              <a:ext uri="{FF2B5EF4-FFF2-40B4-BE49-F238E27FC236}">
                <a16:creationId xmlns:a16="http://schemas.microsoft.com/office/drawing/2014/main" id="{68526397-265A-9DCB-AB31-32E7E8E67D71}"/>
              </a:ext>
            </a:extLst>
          </p:cNvPr>
          <p:cNvSpPr txBox="1"/>
          <p:nvPr/>
        </p:nvSpPr>
        <p:spPr>
          <a:xfrm>
            <a:off x="311728" y="5287819"/>
            <a:ext cx="862445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Font typeface=""/>
              <a:buChar char="•"/>
            </a:pPr>
            <a:r>
              <a:rPr lang="en-GB" sz="1800" baseline="0">
                <a:latin typeface="Century Gothic"/>
                <a:ea typeface="Arial"/>
                <a:cs typeface="Arial"/>
              </a:rPr>
              <a:t>Please note: We might use your anonymised comments and confidence ratings for service promotion and evaluation. </a:t>
            </a:r>
            <a:r>
              <a:rPr lang="en-GB" sz="1800">
                <a:latin typeface="Century Gothic"/>
                <a:ea typeface="Arial"/>
                <a:cs typeface="Arial"/>
              </a:rPr>
              <a:t>​</a:t>
            </a:r>
          </a:p>
          <a:p>
            <a:pPr marL="228600" indent="-228600">
              <a:buFont typeface=""/>
              <a:buChar char="•"/>
            </a:pPr>
            <a:r>
              <a:rPr lang="en-GB" sz="1800" baseline="0" dirty="0">
                <a:latin typeface="Century Gothic"/>
                <a:ea typeface="Arial"/>
                <a:cs typeface="Arial"/>
              </a:rPr>
              <a:t>If you would prefer that we don't </a:t>
            </a:r>
            <a:r>
              <a:rPr lang="en-GB" dirty="0">
                <a:latin typeface="Century Gothic"/>
                <a:ea typeface="Arial"/>
                <a:cs typeface="Arial"/>
              </a:rPr>
              <a:t>do this</a:t>
            </a:r>
            <a:r>
              <a:rPr lang="en-GB" sz="1800" baseline="0" dirty="0">
                <a:latin typeface="Century Gothic"/>
                <a:ea typeface="Arial"/>
                <a:cs typeface="Arial"/>
              </a:rPr>
              <a:t>, please let us know at any time</a:t>
            </a:r>
            <a:r>
              <a:rPr lang="en-GB" dirty="0">
                <a:latin typeface="Century Gothic"/>
                <a:ea typeface="Arial"/>
                <a:cs typeface="Arial"/>
              </a:rPr>
              <a:t> at</a:t>
            </a:r>
            <a:r>
              <a:rPr lang="en-GB" sz="1800" baseline="0" dirty="0">
                <a:latin typeface="Century Gothic"/>
                <a:ea typeface="Arial"/>
                <a:cs typeface="Arial"/>
              </a:rPr>
              <a:t> </a:t>
            </a:r>
            <a:r>
              <a:rPr lang="en-GB" sz="1800" u="sng" strike="noStrike" baseline="0" dirty="0">
                <a:solidFill>
                  <a:srgbClr val="0563C1"/>
                </a:solidFill>
                <a:latin typeface="Century Gothic"/>
                <a:ea typeface="Arial"/>
                <a:cs typeface="Arial"/>
                <a:hlinkClick r:id="rId4"/>
              </a:rPr>
              <a:t>disability-support@shu.ac.uk</a:t>
            </a:r>
            <a:r>
              <a:rPr lang="en-GB" sz="1800" baseline="0" dirty="0">
                <a:latin typeface="Century Gothic"/>
                <a:ea typeface="Arial"/>
                <a:cs typeface="Arial"/>
              </a:rPr>
              <a:t>  </a:t>
            </a:r>
          </a:p>
          <a:p>
            <a:pPr algn="ctr"/>
            <a:endParaRPr lang="en-GB"/>
          </a:p>
        </p:txBody>
      </p:sp>
    </p:spTree>
    <p:extLst>
      <p:ext uri="{BB962C8B-B14F-4D97-AF65-F5344CB8AC3E}">
        <p14:creationId xmlns:p14="http://schemas.microsoft.com/office/powerpoint/2010/main" val="6495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78B77-43A9-144F-2B80-D9F314D40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EF561-1B53-E7FF-9B6F-048F14338FE7}"/>
              </a:ext>
            </a:extLst>
          </p:cNvPr>
          <p:cNvSpPr>
            <a:spLocks noGrp="1"/>
          </p:cNvSpPr>
          <p:nvPr>
            <p:ph type="title"/>
          </p:nvPr>
        </p:nvSpPr>
        <p:spPr>
          <a:xfrm>
            <a:off x="319368" y="491517"/>
            <a:ext cx="6828057" cy="908868"/>
          </a:xfrm>
        </p:spPr>
        <p:txBody>
          <a:bodyPr>
            <a:noAutofit/>
          </a:bodyPr>
          <a:lstStyle/>
          <a:p>
            <a:r>
              <a:rPr lang="en-GB" sz="4800" b="1">
                <a:effectLst/>
                <a:latin typeface="Aharoni"/>
                <a:ea typeface="Times New Roman" panose="02020603050405020304" pitchFamily="18" charset="0"/>
                <a:cs typeface="Segoe UI"/>
              </a:rPr>
              <a:t>Support for your Health and Wellbeing</a:t>
            </a:r>
            <a:endParaRPr lang="en-GB" sz="4800">
              <a:latin typeface="Aharoni"/>
              <a:cs typeface="Segoe UI"/>
            </a:endParaRPr>
          </a:p>
        </p:txBody>
      </p:sp>
      <p:pic>
        <p:nvPicPr>
          <p:cNvPr id="4" name="Graphic 3" descr="Chat / speech bubbles">
            <a:extLst>
              <a:ext uri="{FF2B5EF4-FFF2-40B4-BE49-F238E27FC236}">
                <a16:creationId xmlns:a16="http://schemas.microsoft.com/office/drawing/2014/main" id="{BFD3852E-A14A-2CC6-26C2-60B7919EE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5" name="Content Placeholder 2">
            <a:extLst>
              <a:ext uri="{FF2B5EF4-FFF2-40B4-BE49-F238E27FC236}">
                <a16:creationId xmlns:a16="http://schemas.microsoft.com/office/drawing/2014/main" id="{D54093ED-729D-08EC-CD10-95D1167336B3}"/>
              </a:ext>
            </a:extLst>
          </p:cNvPr>
          <p:cNvSpPr txBox="1">
            <a:spLocks/>
          </p:cNvSpPr>
          <p:nvPr/>
        </p:nvSpPr>
        <p:spPr>
          <a:xfrm>
            <a:off x="500188" y="2640471"/>
            <a:ext cx="4193180" cy="29903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en-GB" sz="2400" kern="100">
                <a:effectLst/>
                <a:latin typeface="Century Gothic" panose="020B0502020202020204" pitchFamily="34" charset="0"/>
                <a:ea typeface="Times New Roman" panose="02020603050405020304" pitchFamily="18" charset="0"/>
                <a:cs typeface="Segoe UI" panose="020B0502040204020203" pitchFamily="34" charset="0"/>
              </a:rPr>
              <a:t>Disabled Student Support:</a:t>
            </a:r>
            <a:endParaRPr lang="en-GB" sz="2400"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u="sng" kern="10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hlinkClick r:id="rId5"/>
              </a:rPr>
              <a:t>Disabled Student Support</a:t>
            </a:r>
            <a:endParaRPr lang="en-GB" sz="2000" b="1" u="sng" kern="10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kern="100">
                <a:latin typeface="Century Gothic" panose="020B0502020202020204" pitchFamily="34" charset="0"/>
                <a:ea typeface="Aptos" panose="020B0004020202020204" pitchFamily="34" charset="0"/>
                <a:cs typeface="Times New Roman" panose="02020603050405020304" pitchFamily="18" charset="0"/>
                <a:hlinkClick r:id="rId6"/>
              </a:rPr>
              <a:t>L</a:t>
            </a:r>
            <a:r>
              <a:rPr lang="en-GB" sz="2000" b="1" kern="100">
                <a:effectLst/>
                <a:latin typeface="Century Gothic" panose="020B0502020202020204" pitchFamily="34" charset="0"/>
                <a:ea typeface="Aptos" panose="020B0004020202020204" pitchFamily="34" charset="0"/>
                <a:cs typeface="Times New Roman" panose="02020603050405020304" pitchFamily="18" charset="0"/>
                <a:hlinkClick r:id="rId6"/>
              </a:rPr>
              <a:t>earning Contracts </a:t>
            </a:r>
            <a:endParaRPr lang="en-GB"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kern="100">
                <a:effectLst/>
                <a:latin typeface="Century Gothic" panose="020B0502020202020204" pitchFamily="34" charset="0"/>
                <a:ea typeface="Aptos" panose="020B0004020202020204" pitchFamily="34" charset="0"/>
                <a:cs typeface="Times New Roman" panose="02020603050405020304" pitchFamily="18" charset="0"/>
                <a:hlinkClick r:id="rId7"/>
              </a:rPr>
              <a:t>Disabled Students Allowance</a:t>
            </a:r>
            <a:endParaRPr lang="en-GB"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kern="100">
                <a:effectLst/>
                <a:latin typeface="Century Gothic" panose="020B0502020202020204" pitchFamily="34" charset="0"/>
                <a:ea typeface="Aptos" panose="020B0004020202020204" pitchFamily="34" charset="0"/>
                <a:cs typeface="Times New Roman" panose="02020603050405020304" pitchFamily="18" charset="0"/>
                <a:hlinkClick r:id="rId8"/>
              </a:rPr>
              <a:t>Assistive Technology </a:t>
            </a:r>
            <a:endParaRPr lang="en-GB"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kern="100">
                <a:effectLst/>
                <a:latin typeface="Century Gothic" panose="020B0502020202020204" pitchFamily="34" charset="0"/>
                <a:ea typeface="Aptos" panose="020B0004020202020204" pitchFamily="34" charset="0"/>
                <a:cs typeface="Times New Roman" panose="02020603050405020304" pitchFamily="18" charset="0"/>
                <a:hlinkClick r:id="rId9"/>
              </a:rPr>
              <a:t>Practical Peer Support</a:t>
            </a:r>
            <a:endParaRPr lang="en-GB" sz="2000" b="1" u="sng" kern="10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50000"/>
              </a:lnSpc>
              <a:buNone/>
            </a:pPr>
            <a:r>
              <a:rPr lang="en-GB" sz="2000" b="1" kern="100">
                <a:effectLst/>
                <a:latin typeface="Century Gothic" panose="020B0502020202020204" pitchFamily="34" charset="0"/>
                <a:ea typeface="Aptos" panose="020B000402020202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F2AE5E10-4507-20CB-369B-E8D001841E89}"/>
              </a:ext>
            </a:extLst>
          </p:cNvPr>
          <p:cNvSpPr>
            <a:spLocks noGrp="1"/>
          </p:cNvSpPr>
          <p:nvPr>
            <p:ph idx="1"/>
          </p:nvPr>
        </p:nvSpPr>
        <p:spPr>
          <a:xfrm>
            <a:off x="4917775" y="2186934"/>
            <a:ext cx="3726037" cy="3897380"/>
          </a:xfrm>
        </p:spPr>
        <p:txBody>
          <a:bodyPr vert="horz" lIns="91440" tIns="45720" rIns="91440" bIns="45720" rtlCol="0" anchor="t">
            <a:noAutofit/>
          </a:bodyPr>
          <a:lstStyle/>
          <a:p>
            <a:pPr>
              <a:lnSpc>
                <a:spcPct val="115000"/>
              </a:lnSpc>
              <a:spcAft>
                <a:spcPts val="800"/>
              </a:spcAft>
              <a:buNone/>
            </a:pPr>
            <a:r>
              <a:rPr lang="en-GB" sz="2400" kern="100">
                <a:latin typeface="Century Gothic" panose="020B0502020202020204" pitchFamily="34" charset="0"/>
                <a:ea typeface="Aptos" panose="020B0004020202020204" pitchFamily="34" charset="0"/>
                <a:cs typeface="Times New Roman" panose="02020603050405020304" pitchFamily="18" charset="0"/>
              </a:rPr>
              <a:t>Medical:</a:t>
            </a: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10"/>
              </a:rPr>
              <a:t>Student Health</a:t>
            </a:r>
            <a:endPar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50000"/>
              </a:lnSpc>
              <a:buNone/>
            </a:pPr>
            <a:r>
              <a:rPr lang="en-GB" sz="2400" kern="100">
                <a:latin typeface="Century Gothic" panose="020B0502020202020204" pitchFamily="34" charset="0"/>
                <a:ea typeface="Aptos" panose="020B0004020202020204" pitchFamily="34" charset="0"/>
                <a:cs typeface="Times New Roman" panose="02020603050405020304" pitchFamily="18" charset="0"/>
              </a:rPr>
              <a:t>Wellbeing &amp; Belonging:</a:t>
            </a: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11"/>
              </a:rPr>
              <a:t>Student Wellbeing</a:t>
            </a:r>
            <a:r>
              <a:rPr lang="en-GB" sz="2000" b="1" kern="100">
                <a:latin typeface="Century Gothic" panose="020B0502020202020204" pitchFamily="34" charset="0"/>
                <a:ea typeface="Aptos" panose="020B0004020202020204" pitchFamily="34" charset="0"/>
                <a:cs typeface="Times New Roman" panose="02020603050405020304" pitchFamily="18" charset="0"/>
              </a:rPr>
              <a:t> </a:t>
            </a:r>
          </a:p>
          <a:p>
            <a:pPr marL="342900" lvl="0" indent="-342900">
              <a:lnSpc>
                <a:spcPct val="150000"/>
              </a:lnSpc>
              <a:buFont typeface="Symbol" panose="05050102010706020507" pitchFamily="18" charset="2"/>
              <a:buChar char=""/>
            </a:pPr>
            <a:r>
              <a:rPr lang="en-GB" sz="2000" b="1" kern="100">
                <a:latin typeface="Century Gothic" panose="020B0502020202020204" pitchFamily="34" charset="0"/>
                <a:ea typeface="Aptos" panose="020B0004020202020204" pitchFamily="34" charset="0"/>
                <a:cs typeface="Times New Roman" panose="02020603050405020304" pitchFamily="18" charset="0"/>
                <a:hlinkClick r:id="rId12"/>
              </a:rPr>
              <a:t>Report and Support</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13"/>
              </a:rPr>
              <a:t>Multi-faith Chaplaincy</a:t>
            </a:r>
            <a:r>
              <a:rPr lang="en-GB" sz="2000" b="1" kern="100">
                <a:latin typeface="Century Gothic" panose="020B0502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5068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B7A1-B5FB-7163-A561-9B59CAEA8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98F34-CD8E-0491-1DAA-292435013551}"/>
              </a:ext>
            </a:extLst>
          </p:cNvPr>
          <p:cNvSpPr>
            <a:spLocks noGrp="1"/>
          </p:cNvSpPr>
          <p:nvPr>
            <p:ph type="title"/>
          </p:nvPr>
        </p:nvSpPr>
        <p:spPr>
          <a:xfrm>
            <a:off x="500187" y="491517"/>
            <a:ext cx="5996865" cy="908868"/>
          </a:xfrm>
        </p:spPr>
        <p:txBody>
          <a:bodyPr>
            <a:noAutofit/>
          </a:bodyPr>
          <a:lstStyle/>
          <a:p>
            <a:r>
              <a:rPr lang="en-GB" sz="4800" b="1">
                <a:effectLst/>
                <a:latin typeface="Aharoni"/>
                <a:ea typeface="Times New Roman" panose="02020603050405020304" pitchFamily="18" charset="0"/>
                <a:cs typeface="Segoe UI"/>
              </a:rPr>
              <a:t>Hallam Students’ Union Support</a:t>
            </a:r>
            <a:endParaRPr lang="en-GB" sz="4800">
              <a:latin typeface="Aharoni"/>
              <a:cs typeface="Aharoni"/>
            </a:endParaRPr>
          </a:p>
        </p:txBody>
      </p:sp>
      <p:pic>
        <p:nvPicPr>
          <p:cNvPr id="4" name="Graphic 3" descr="Chat / speech bubbles">
            <a:extLst>
              <a:ext uri="{FF2B5EF4-FFF2-40B4-BE49-F238E27FC236}">
                <a16:creationId xmlns:a16="http://schemas.microsoft.com/office/drawing/2014/main" id="{4074858F-2B82-B907-6E53-1A825FDE0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8" name="TextBox 7">
            <a:extLst>
              <a:ext uri="{FF2B5EF4-FFF2-40B4-BE49-F238E27FC236}">
                <a16:creationId xmlns:a16="http://schemas.microsoft.com/office/drawing/2014/main" id="{72F58370-14D6-7B57-2340-6E0790FF6ACF}"/>
              </a:ext>
            </a:extLst>
          </p:cNvPr>
          <p:cNvSpPr txBox="1"/>
          <p:nvPr/>
        </p:nvSpPr>
        <p:spPr>
          <a:xfrm>
            <a:off x="500187" y="2390990"/>
            <a:ext cx="4537737" cy="2308324"/>
          </a:xfrm>
          <a:prstGeom prst="rect">
            <a:avLst/>
          </a:prstGeom>
          <a:noFill/>
        </p:spPr>
        <p:txBody>
          <a:bodyPr wrap="square">
            <a:spAutoFit/>
          </a:bodyPr>
          <a:lstStyle/>
          <a:p>
            <a:pPr marL="342900" indent="-342900">
              <a:buFont typeface="Arial" panose="020B0604020202020204" pitchFamily="34" charset="0"/>
              <a:buChar char="•"/>
            </a:pPr>
            <a:r>
              <a:rPr lang="en-GB" sz="2400" b="1" u="sng" kern="100">
                <a:solidFill>
                  <a:srgbClr val="467886"/>
                </a:solidFill>
                <a:effectLst/>
                <a:latin typeface="Century Gothic" panose="020B0502020202020204" pitchFamily="34" charset="0"/>
                <a:ea typeface="Times New Roman" panose="02020603050405020304" pitchFamily="18" charset="0"/>
                <a:cs typeface="Segoe UI" panose="020B0502040204020203" pitchFamily="34" charset="0"/>
                <a:hlinkClick r:id="rId5"/>
              </a:rPr>
              <a:t>Hallam Students’ Union</a:t>
            </a:r>
            <a:endParaRPr lang="en-GB" sz="2400" b="1" u="sng" kern="100">
              <a:solidFill>
                <a:srgbClr val="467886"/>
              </a:solidFill>
              <a:effectLst/>
              <a:latin typeface="Century Gothic" panose="020B0502020202020204" pitchFamily="34" charset="0"/>
              <a:ea typeface="Times New Roman" panose="02020603050405020304" pitchFamily="18" charset="0"/>
              <a:cs typeface="Segoe UI" panose="020B0502040204020203" pitchFamily="34" charset="0"/>
            </a:endParaRPr>
          </a:p>
          <a:p>
            <a:pPr marL="342900" indent="-342900">
              <a:buFont typeface="Arial" panose="020B0604020202020204" pitchFamily="34" charset="0"/>
              <a:buChar char="•"/>
            </a:pPr>
            <a:endParaRPr lang="en-GB" sz="2400" b="1" u="sng" kern="100">
              <a:solidFill>
                <a:srgbClr val="467886"/>
              </a:solidFill>
              <a:latin typeface="Century Gothic" panose="020B0502020202020204" pitchFamily="34" charset="0"/>
              <a:cs typeface="Segoe UI" panose="020B0502040204020203" pitchFamily="34" charset="0"/>
            </a:endParaRPr>
          </a:p>
          <a:p>
            <a:pPr marL="342900" indent="-342900">
              <a:buFont typeface="Arial" panose="020B0604020202020204" pitchFamily="34" charset="0"/>
              <a:buChar char="•"/>
            </a:pPr>
            <a:r>
              <a:rPr lang="en-GB" sz="2400" b="1" u="sng" kern="100">
                <a:solidFill>
                  <a:srgbClr val="467886"/>
                </a:solidFill>
                <a:effectLst/>
                <a:latin typeface="Century Gothic" panose="020B0502020202020204" pitchFamily="34" charset="0"/>
                <a:ea typeface="Times New Roman" panose="02020603050405020304" pitchFamily="18" charset="0"/>
                <a:cs typeface="Segoe UI" panose="020B0502040204020203" pitchFamily="34" charset="0"/>
                <a:hlinkClick r:id="rId6"/>
              </a:rPr>
              <a:t>Help and Support</a:t>
            </a:r>
            <a:endParaRPr lang="en-GB" sz="2400" b="1" u="sng" kern="100">
              <a:solidFill>
                <a:srgbClr val="467886"/>
              </a:solidFill>
              <a:effectLst/>
              <a:latin typeface="Century Gothic" panose="020B0502020202020204" pitchFamily="34" charset="0"/>
              <a:ea typeface="Times New Roman" panose="02020603050405020304" pitchFamily="18" charset="0"/>
              <a:cs typeface="Segoe UI" panose="020B0502040204020203" pitchFamily="34" charset="0"/>
            </a:endParaRPr>
          </a:p>
          <a:p>
            <a:pPr marL="342900" indent="-342900">
              <a:buFont typeface="Arial" panose="020B0604020202020204" pitchFamily="34" charset="0"/>
              <a:buChar char="•"/>
            </a:pPr>
            <a:endParaRPr lang="en-GB" sz="2400" b="1" u="sng" kern="100">
              <a:solidFill>
                <a:srgbClr val="467886"/>
              </a:solidFill>
              <a:latin typeface="Century Gothic" panose="020B0502020202020204" pitchFamily="34" charset="0"/>
              <a:cs typeface="Segoe UI" panose="020B0502040204020203" pitchFamily="34" charset="0"/>
            </a:endParaRPr>
          </a:p>
          <a:p>
            <a:pPr marL="342900" indent="-342900">
              <a:buFont typeface="Arial" panose="020B0604020202020204" pitchFamily="34" charset="0"/>
              <a:buChar char="•"/>
            </a:pPr>
            <a:r>
              <a:rPr lang="en-GB" sz="2400" b="1" u="sng" kern="100">
                <a:solidFill>
                  <a:srgbClr val="467886"/>
                </a:solidFill>
                <a:effectLst/>
                <a:latin typeface="Century Gothic" panose="020B0502020202020204" pitchFamily="34" charset="0"/>
                <a:ea typeface="Times New Roman" panose="02020603050405020304" pitchFamily="18" charset="0"/>
                <a:cs typeface="Segoe UI" panose="020B0502040204020203" pitchFamily="34" charset="0"/>
                <a:hlinkClick r:id="rId7"/>
              </a:rPr>
              <a:t>Get Advice</a:t>
            </a:r>
            <a:endParaRPr lang="en-GB" sz="2400" b="1" u="sng" kern="100">
              <a:solidFill>
                <a:srgbClr val="467886"/>
              </a:solidFill>
              <a:effectLst/>
              <a:latin typeface="Century Gothic" panose="020B0502020202020204" pitchFamily="34" charset="0"/>
              <a:ea typeface="Times New Roman" panose="02020603050405020304" pitchFamily="18" charset="0"/>
              <a:cs typeface="Segoe UI" panose="020B0502040204020203" pitchFamily="34" charset="0"/>
            </a:endParaRPr>
          </a:p>
          <a:p>
            <a:endParaRPr lang="en-GB" sz="2400" b="1">
              <a:latin typeface="Century Gothic" panose="020B0502020202020204" pitchFamily="34" charset="0"/>
            </a:endParaRPr>
          </a:p>
        </p:txBody>
      </p:sp>
      <p:pic>
        <p:nvPicPr>
          <p:cNvPr id="6" name="Picture 5" descr="Hallam Students' Union logo">
            <a:extLst>
              <a:ext uri="{FF2B5EF4-FFF2-40B4-BE49-F238E27FC236}">
                <a16:creationId xmlns:a16="http://schemas.microsoft.com/office/drawing/2014/main" id="{FA81C231-D973-A2DE-CFE1-2A4155EA94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851" y="3660580"/>
            <a:ext cx="5107781" cy="2873127"/>
          </a:xfrm>
          <a:prstGeom prst="rect">
            <a:avLst/>
          </a:prstGeom>
        </p:spPr>
      </p:pic>
      <p:sp>
        <p:nvSpPr>
          <p:cNvPr id="1033" name="Freeform: Shape 1032">
            <a:extLst>
              <a:ext uri="{FF2B5EF4-FFF2-40B4-BE49-F238E27FC236}">
                <a16:creationId xmlns:a16="http://schemas.microsoft.com/office/drawing/2014/main" id="{7D48FFC2-DCAE-F3CE-F215-DDD76E0BB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E5167C3-A39A-6978-013B-8E5E2D09A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817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1404869" y="482507"/>
            <a:ext cx="3719225" cy="1109719"/>
          </a:xfrm>
        </p:spPr>
        <p:txBody>
          <a:bodyPr>
            <a:normAutofit/>
          </a:bodyPr>
          <a:lstStyle/>
          <a:p>
            <a:r>
              <a:rPr lang="en-GB" sz="4800">
                <a:latin typeface="Aharoni" panose="02010803020104030203" pitchFamily="2" charset="-79"/>
                <a:cs typeface="Aharoni" panose="02010803020104030203" pitchFamily="2" charset="-79"/>
              </a:rPr>
              <a:t>Activity</a:t>
            </a:r>
            <a:endParaRPr lang="en-GB">
              <a:latin typeface="Aharoni" panose="02010803020104030203" pitchFamily="2" charset="-79"/>
              <a:cs typeface="Aharoni" panose="02010803020104030203" pitchFamily="2" charset="-79"/>
            </a:endParaRPr>
          </a:p>
        </p:txBody>
      </p:sp>
      <p:pic>
        <p:nvPicPr>
          <p:cNvPr id="7" name="Graphic 6" descr="Chat / speech bubbles">
            <a:extLst>
              <a:ext uri="{FF2B5EF4-FFF2-40B4-BE49-F238E27FC236}">
                <a16:creationId xmlns:a16="http://schemas.microsoft.com/office/drawing/2014/main" id="{27EC2D04-D38F-8ADF-5E76-7A54BCA03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4285" y="0"/>
            <a:ext cx="1190031" cy="1190031"/>
          </a:xfrm>
          <a:prstGeom prst="rect">
            <a:avLst/>
          </a:prstGeom>
        </p:spPr>
      </p:pic>
      <p:sp>
        <p:nvSpPr>
          <p:cNvPr id="3" name="Content Placeholder 2">
            <a:extLst>
              <a:ext uri="{FF2B5EF4-FFF2-40B4-BE49-F238E27FC236}">
                <a16:creationId xmlns:a16="http://schemas.microsoft.com/office/drawing/2014/main" id="{3B291064-289A-FD7A-0748-D2D4D916237F}"/>
              </a:ext>
            </a:extLst>
          </p:cNvPr>
          <p:cNvSpPr>
            <a:spLocks noGrp="1"/>
          </p:cNvSpPr>
          <p:nvPr>
            <p:ph idx="1"/>
          </p:nvPr>
        </p:nvSpPr>
        <p:spPr>
          <a:xfrm>
            <a:off x="481262" y="2385446"/>
            <a:ext cx="5342022" cy="3614301"/>
          </a:xfrm>
        </p:spPr>
        <p:txBody>
          <a:bodyPr vert="horz" lIns="91440" tIns="45720" rIns="91440" bIns="45720" rtlCol="0" anchor="t">
            <a:noAutofit/>
          </a:bodyPr>
          <a:lstStyle/>
          <a:p>
            <a:pPr marL="0" indent="0" rtl="0" fontAlgn="base">
              <a:lnSpc>
                <a:spcPct val="100000"/>
              </a:lnSpc>
              <a:buNone/>
            </a:pPr>
            <a:r>
              <a:rPr lang="en-GB" sz="2000" b="1" kern="100">
                <a:latin typeface="Century Gothic"/>
                <a:ea typeface="Aptos" panose="020B0004020202020204" pitchFamily="34" charset="0"/>
                <a:cs typeface="Times New Roman"/>
              </a:rPr>
              <a:t>Look through the support available so you know it is there if or when you need it.</a:t>
            </a:r>
          </a:p>
          <a:p>
            <a:pPr marL="0" indent="0" rtl="0" fontAlgn="base">
              <a:lnSpc>
                <a:spcPct val="100000"/>
              </a:lnSpc>
              <a:buNone/>
            </a:pPr>
            <a:endParaRPr lang="en-GB" sz="1100" b="1" kern="100">
              <a:latin typeface="Century Gothic"/>
              <a:ea typeface="Aptos" panose="020B0004020202020204" pitchFamily="34" charset="0"/>
              <a:cs typeface="Times New Roman"/>
            </a:endParaRPr>
          </a:p>
          <a:p>
            <a:pPr marL="0" indent="0" rtl="0" fontAlgn="base">
              <a:lnSpc>
                <a:spcPct val="100000"/>
              </a:lnSpc>
              <a:buNone/>
            </a:pPr>
            <a:r>
              <a:rPr lang="en-GB" sz="2000" b="1" kern="100">
                <a:latin typeface="Century Gothic"/>
                <a:ea typeface="Aptos" panose="020B0004020202020204" pitchFamily="34" charset="0"/>
                <a:cs typeface="Times New Roman"/>
              </a:rPr>
              <a:t>One way to make sure it’s easy to find:</a:t>
            </a:r>
          </a:p>
          <a:p>
            <a:pPr fontAlgn="base">
              <a:lnSpc>
                <a:spcPct val="100000"/>
              </a:lnSpc>
            </a:pPr>
            <a:r>
              <a:rPr lang="en-GB" sz="2000" kern="100">
                <a:latin typeface="Century Gothic"/>
                <a:ea typeface="Aptos" panose="020B0004020202020204" pitchFamily="34" charset="0"/>
                <a:cs typeface="Times New Roman"/>
              </a:rPr>
              <a:t>Open your browser on your phone.</a:t>
            </a:r>
          </a:p>
          <a:p>
            <a:pPr fontAlgn="base">
              <a:lnSpc>
                <a:spcPct val="100000"/>
              </a:lnSpc>
            </a:pPr>
            <a:r>
              <a:rPr lang="en-GB" sz="2000" kern="100">
                <a:latin typeface="Century Gothic"/>
                <a:ea typeface="Aptos" panose="020B0004020202020204" pitchFamily="34" charset="0"/>
                <a:cs typeface="Times New Roman"/>
              </a:rPr>
              <a:t>Go to your bookmarks.</a:t>
            </a:r>
          </a:p>
          <a:p>
            <a:pPr fontAlgn="base">
              <a:lnSpc>
                <a:spcPct val="100000"/>
              </a:lnSpc>
            </a:pPr>
            <a:r>
              <a:rPr lang="en-GB" sz="2000" kern="100">
                <a:latin typeface="Century Gothic"/>
                <a:ea typeface="Aptos" panose="020B0004020202020204" pitchFamily="34" charset="0"/>
                <a:cs typeface="Times New Roman"/>
              </a:rPr>
              <a:t>Create a </a:t>
            </a:r>
            <a:r>
              <a:rPr lang="en-GB" sz="2000" b="1" kern="100">
                <a:latin typeface="Century Gothic"/>
                <a:ea typeface="Aptos" panose="020B0004020202020204" pitchFamily="34" charset="0"/>
                <a:cs typeface="Times New Roman"/>
              </a:rPr>
              <a:t>Support at SHU </a:t>
            </a:r>
            <a:r>
              <a:rPr lang="en-GB" sz="2000" kern="100">
                <a:latin typeface="Century Gothic"/>
                <a:ea typeface="Aptos" panose="020B0004020202020204" pitchFamily="34" charset="0"/>
                <a:cs typeface="Times New Roman"/>
              </a:rPr>
              <a:t>folder.</a:t>
            </a:r>
          </a:p>
          <a:p>
            <a:pPr fontAlgn="base">
              <a:lnSpc>
                <a:spcPct val="100000"/>
              </a:lnSpc>
            </a:pPr>
            <a:r>
              <a:rPr lang="en-GB" sz="2000" kern="100">
                <a:latin typeface="Century Gothic"/>
                <a:ea typeface="Aptos" panose="020B0004020202020204" pitchFamily="34" charset="0"/>
                <a:cs typeface="Times New Roman"/>
              </a:rPr>
              <a:t>Scan the QR codes and bookmark    the webpages to that folder.</a:t>
            </a:r>
          </a:p>
        </p:txBody>
      </p:sp>
      <p:pic>
        <p:nvPicPr>
          <p:cNvPr id="14" name="Picture 13" descr="An illustration of a mobile phone with the bookmark icon.">
            <a:extLst>
              <a:ext uri="{FF2B5EF4-FFF2-40B4-BE49-F238E27FC236}">
                <a16:creationId xmlns:a16="http://schemas.microsoft.com/office/drawing/2014/main" id="{613970B4-F13D-79AE-E6BA-2E689056B3D2}"/>
              </a:ext>
            </a:extLst>
          </p:cNvPr>
          <p:cNvPicPr>
            <a:picLocks noChangeAspect="1"/>
          </p:cNvPicPr>
          <p:nvPr/>
        </p:nvPicPr>
        <p:blipFill>
          <a:blip r:embed="rId5">
            <a:clrChange>
              <a:clrFrom>
                <a:srgbClr val="EAEADE"/>
              </a:clrFrom>
              <a:clrTo>
                <a:srgbClr val="EAEADE">
                  <a:alpha val="0"/>
                </a:srgbClr>
              </a:clrTo>
            </a:clrChange>
            <a:extLst>
              <a:ext uri="{28A0092B-C50C-407E-A947-70E740481C1C}">
                <a14:useLocalDpi xmlns:a14="http://schemas.microsoft.com/office/drawing/2010/main" val="0"/>
              </a:ext>
            </a:extLst>
          </a:blip>
          <a:srcRect l="15568" r="17560"/>
          <a:stretch/>
        </p:blipFill>
        <p:spPr>
          <a:xfrm>
            <a:off x="5115702" y="2879938"/>
            <a:ext cx="3708930" cy="3119809"/>
          </a:xfrm>
          <a:prstGeom prst="rect">
            <a:avLst/>
          </a:prstGeom>
        </p:spPr>
      </p:pic>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013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9AEA7-8512-EBF9-E86A-0772ABDC0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1BB1-8221-60BA-B884-A97C27E324C9}"/>
              </a:ext>
            </a:extLst>
          </p:cNvPr>
          <p:cNvSpPr>
            <a:spLocks noGrp="1"/>
          </p:cNvSpPr>
          <p:nvPr>
            <p:ph type="title"/>
          </p:nvPr>
        </p:nvSpPr>
        <p:spPr>
          <a:xfrm>
            <a:off x="500187" y="491517"/>
            <a:ext cx="5996865" cy="908868"/>
          </a:xfrm>
        </p:spPr>
        <p:txBody>
          <a:bodyPr>
            <a:noAutofit/>
          </a:bodyPr>
          <a:lstStyle/>
          <a:p>
            <a:r>
              <a:rPr lang="en-GB" sz="4800" b="1">
                <a:effectLst/>
                <a:latin typeface="Aharoni"/>
                <a:ea typeface="Times New Roman" panose="02020603050405020304" pitchFamily="18" charset="0"/>
                <a:cs typeface="Segoe UI"/>
              </a:rPr>
              <a:t>Extensions with a Learning Contract</a:t>
            </a:r>
            <a:endParaRPr lang="en-GB" sz="4800">
              <a:latin typeface="Aharoni"/>
              <a:cs typeface="Aharoni"/>
            </a:endParaRPr>
          </a:p>
        </p:txBody>
      </p:sp>
      <p:pic>
        <p:nvPicPr>
          <p:cNvPr id="4" name="Graphic 3" descr="Chat / speech bubbles">
            <a:extLst>
              <a:ext uri="{FF2B5EF4-FFF2-40B4-BE49-F238E27FC236}">
                <a16:creationId xmlns:a16="http://schemas.microsoft.com/office/drawing/2014/main" id="{8C5F1B92-4AF0-BBE2-BD04-D80D1CFE14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5" name="Content Placeholder 2">
            <a:extLst>
              <a:ext uri="{FF2B5EF4-FFF2-40B4-BE49-F238E27FC236}">
                <a16:creationId xmlns:a16="http://schemas.microsoft.com/office/drawing/2014/main" id="{A4C1A4D1-D169-B52A-3708-93237E31DD0A}"/>
              </a:ext>
            </a:extLst>
          </p:cNvPr>
          <p:cNvSpPr txBox="1">
            <a:spLocks/>
          </p:cNvSpPr>
          <p:nvPr/>
        </p:nvSpPr>
        <p:spPr>
          <a:xfrm>
            <a:off x="500188" y="2061837"/>
            <a:ext cx="8324444" cy="4419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en-GB" sz="2000" kern="100">
                <a:effectLst/>
                <a:latin typeface="Century Gothic"/>
                <a:ea typeface="Times New Roman" panose="02020603050405020304" pitchFamily="18" charset="0"/>
                <a:cs typeface="Segoe UI"/>
                <a:hlinkClick r:id="rId5">
                  <a:extLst>
                    <a:ext uri="{A12FA001-AC4F-418D-AE19-62706E023703}">
                      <ahyp:hlinkClr xmlns:ahyp="http://schemas.microsoft.com/office/drawing/2018/hyperlinkcolor" val="tx"/>
                    </a:ext>
                  </a:extLst>
                </a:hlinkClick>
              </a:rPr>
              <a:t>Learning Contract extensions</a:t>
            </a:r>
            <a:r>
              <a:rPr lang="en-GB" sz="2000" kern="100">
                <a:effectLst/>
                <a:latin typeface="Century Gothic"/>
                <a:ea typeface="Times New Roman" panose="02020603050405020304" pitchFamily="18" charset="0"/>
                <a:cs typeface="Segoe UI"/>
              </a:rPr>
              <a:t> </a:t>
            </a:r>
            <a:r>
              <a:rPr lang="en-GB" sz="2000" kern="100">
                <a:latin typeface="Century Gothic"/>
                <a:ea typeface="Times New Roman" panose="02020603050405020304" pitchFamily="18" charset="0"/>
                <a:cs typeface="Segoe UI"/>
              </a:rPr>
              <a:t>normally allow</a:t>
            </a:r>
            <a:r>
              <a:rPr lang="en-GB" sz="2000" kern="100">
                <a:effectLst/>
                <a:latin typeface="Century Gothic"/>
                <a:ea typeface="Times New Roman" panose="02020603050405020304" pitchFamily="18" charset="0"/>
                <a:cs typeface="Segoe UI"/>
              </a:rPr>
              <a:t> an additional 10 working days.</a:t>
            </a:r>
            <a:endParaRPr lang="en-GB" sz="2000" kern="100">
              <a:effectLst/>
              <a:latin typeface="Century Gothic"/>
              <a:ea typeface="Aptos" panose="020B0004020202020204" pitchFamily="34" charset="0"/>
              <a:cs typeface="Segoe UI"/>
            </a:endParaRPr>
          </a:p>
          <a:p>
            <a:pPr>
              <a:lnSpc>
                <a:spcPct val="115000"/>
              </a:lnSpc>
              <a:spcAft>
                <a:spcPts val="800"/>
              </a:spcAft>
              <a:buNone/>
            </a:pPr>
            <a:r>
              <a:rPr lang="en-GB" sz="2000" b="1" kern="100">
                <a:effectLst/>
                <a:latin typeface="Century Gothic" panose="020B0502020202020204" pitchFamily="34" charset="0"/>
                <a:ea typeface="Times New Roman" panose="02020603050405020304" pitchFamily="18" charset="0"/>
                <a:cs typeface="Segoe UI" panose="020B0502040204020203" pitchFamily="34" charset="0"/>
              </a:rPr>
              <a:t>How to request an Extension:</a:t>
            </a:r>
            <a:endParaRPr lang="en-GB"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kern="100">
                <a:effectLst/>
                <a:latin typeface="Century Gothic"/>
                <a:ea typeface="Times New Roman" panose="02020603050405020304" pitchFamily="18" charset="0"/>
                <a:cs typeface="Segoe UI"/>
              </a:rPr>
              <a:t>Log into your </a:t>
            </a:r>
            <a:r>
              <a:rPr lang="en-GB" sz="2000" b="1" u="sng" kern="100">
                <a:solidFill>
                  <a:srgbClr val="467886"/>
                </a:solidFill>
                <a:effectLst/>
                <a:latin typeface="Century Gothic"/>
                <a:ea typeface="Times New Roman" panose="02020603050405020304" pitchFamily="18" charset="0"/>
                <a:cs typeface="Segoe UI"/>
                <a:hlinkClick r:id="rId6"/>
              </a:rPr>
              <a:t>My Student Record</a:t>
            </a:r>
            <a:r>
              <a:rPr lang="en-GB" sz="2000" kern="100">
                <a:effectLst/>
                <a:latin typeface="Century Gothic"/>
                <a:ea typeface="Times New Roman" panose="02020603050405020304" pitchFamily="18" charset="0"/>
                <a:cs typeface="Segoe UI"/>
              </a:rPr>
              <a:t> account. </a:t>
            </a:r>
            <a:endParaRPr lang="en-GB" sz="2000" kern="100">
              <a:effectLst/>
              <a:latin typeface="Century Gothic"/>
              <a:ea typeface="Aptos" panose="020B0004020202020204" pitchFamily="34" charset="0"/>
              <a:cs typeface="Segoe UI"/>
            </a:endParaRPr>
          </a:p>
          <a:p>
            <a:pPr marL="342900" lvl="0" indent="-342900">
              <a:lnSpc>
                <a:spcPct val="115000"/>
              </a:lnSpc>
              <a:buFont typeface="Symbol" panose="05050102010706020507" pitchFamily="18" charset="2"/>
              <a:buChar char=""/>
            </a:pPr>
            <a:r>
              <a:rPr lang="en-GB" sz="2000" kern="100">
                <a:effectLst/>
                <a:latin typeface="Century Gothic"/>
                <a:ea typeface="Times New Roman" panose="02020603050405020304" pitchFamily="18" charset="0"/>
                <a:cs typeface="Segoe UI"/>
              </a:rPr>
              <a:t>Click on the </a:t>
            </a:r>
            <a:r>
              <a:rPr lang="en-GB" sz="2000" b="1" kern="100">
                <a:effectLst/>
                <a:latin typeface="Century Gothic"/>
                <a:ea typeface="Times New Roman" panose="02020603050405020304" pitchFamily="18" charset="0"/>
                <a:cs typeface="Segoe UI"/>
              </a:rPr>
              <a:t>Extenuating Circumstances tab (</a:t>
            </a:r>
            <a:r>
              <a:rPr lang="en-GB" sz="2000" kern="100">
                <a:effectLst/>
                <a:latin typeface="Century Gothic"/>
                <a:ea typeface="Times New Roman" panose="02020603050405020304" pitchFamily="18" charset="0"/>
                <a:cs typeface="Segoe UI"/>
              </a:rPr>
              <a:t>top of screen) </a:t>
            </a:r>
            <a:endParaRPr lang="en-GB" sz="2000" kern="100">
              <a:effectLst/>
              <a:latin typeface="Century Gothic"/>
              <a:ea typeface="Aptos" panose="020B0004020202020204" pitchFamily="34" charset="0"/>
              <a:cs typeface="Segoe UI"/>
            </a:endParaRPr>
          </a:p>
          <a:p>
            <a:pPr marL="342900" lvl="0" indent="-342900">
              <a:lnSpc>
                <a:spcPct val="115000"/>
              </a:lnSpc>
              <a:buFont typeface="Symbol" panose="05050102010706020507" pitchFamily="18" charset="2"/>
              <a:buChar char=""/>
            </a:pPr>
            <a:r>
              <a:rPr lang="en-GB" sz="2000" b="1" kern="100">
                <a:effectLst/>
                <a:latin typeface="Century Gothic"/>
                <a:ea typeface="Times New Roman" panose="02020603050405020304" pitchFamily="18" charset="0"/>
                <a:cs typeface="Segoe UI"/>
              </a:rPr>
              <a:t>Click</a:t>
            </a:r>
            <a:r>
              <a:rPr lang="en-GB" sz="2000" kern="100">
                <a:effectLst/>
                <a:latin typeface="Century Gothic"/>
                <a:ea typeface="Times New Roman" panose="02020603050405020304" pitchFamily="18" charset="0"/>
                <a:cs typeface="Segoe UI"/>
              </a:rPr>
              <a:t> on </a:t>
            </a:r>
            <a:r>
              <a:rPr lang="en-GB" sz="2000" b="1" kern="100">
                <a:effectLst/>
                <a:latin typeface="Century Gothic"/>
                <a:ea typeface="Times New Roman" panose="02020603050405020304" pitchFamily="18" charset="0"/>
                <a:cs typeface="Segoe UI"/>
              </a:rPr>
              <a:t>Extension Dashboard - submit or view requests </a:t>
            </a:r>
            <a:endParaRPr lang="en-GB" sz="2000" kern="100">
              <a:effectLst/>
              <a:latin typeface="Century Gothic"/>
              <a:ea typeface="Aptos" panose="020B0004020202020204" pitchFamily="34" charset="0"/>
              <a:cs typeface="Segoe UI"/>
            </a:endParaRPr>
          </a:p>
          <a:p>
            <a:pPr marL="342900" lvl="0" indent="-342900">
              <a:lnSpc>
                <a:spcPct val="115000"/>
              </a:lnSpc>
              <a:buFont typeface="Symbol" panose="05050102010706020507" pitchFamily="18" charset="2"/>
              <a:buChar char=""/>
            </a:pPr>
            <a:r>
              <a:rPr lang="en-GB" sz="2000" kern="100">
                <a:effectLst/>
                <a:latin typeface="Century Gothic"/>
                <a:ea typeface="Times New Roman" panose="02020603050405020304" pitchFamily="18" charset="0"/>
                <a:cs typeface="Segoe UI"/>
              </a:rPr>
              <a:t>Look for </a:t>
            </a:r>
            <a:r>
              <a:rPr lang="en-GB" sz="2000" b="1" kern="100">
                <a:effectLst/>
                <a:latin typeface="Century Gothic"/>
                <a:ea typeface="Times New Roman" panose="02020603050405020304" pitchFamily="18" charset="0"/>
                <a:cs typeface="Segoe UI"/>
              </a:rPr>
              <a:t>Extension Requests Awaiting Submission </a:t>
            </a:r>
            <a:r>
              <a:rPr lang="en-GB" sz="2000" kern="100">
                <a:effectLst/>
                <a:latin typeface="Century Gothic"/>
                <a:ea typeface="Times New Roman" panose="02020603050405020304" pitchFamily="18" charset="0"/>
                <a:cs typeface="Segoe UI"/>
              </a:rPr>
              <a:t>and below that click </a:t>
            </a:r>
            <a:r>
              <a:rPr lang="en-GB" sz="2000" b="1" kern="100">
                <a:effectLst/>
                <a:latin typeface="Century Gothic"/>
                <a:ea typeface="Times New Roman" panose="02020603050405020304" pitchFamily="18" charset="0"/>
                <a:cs typeface="Segoe UI"/>
              </a:rPr>
              <a:t>Begin New Request</a:t>
            </a:r>
            <a:endParaRPr lang="en-GB" sz="2000" kern="100">
              <a:effectLst/>
              <a:latin typeface="Century Gothic"/>
              <a:ea typeface="Aptos" panose="020B0004020202020204" pitchFamily="34" charset="0"/>
              <a:cs typeface="Segoe UI"/>
            </a:endParaRPr>
          </a:p>
          <a:p>
            <a:pPr marL="342900" lvl="0" indent="-342900">
              <a:lnSpc>
                <a:spcPct val="115000"/>
              </a:lnSpc>
              <a:buFont typeface="Symbol" panose="05050102010706020507" pitchFamily="18" charset="2"/>
              <a:buChar char=""/>
            </a:pPr>
            <a:r>
              <a:rPr lang="en-GB" sz="2000" kern="100">
                <a:effectLst/>
                <a:latin typeface="Century Gothic"/>
                <a:ea typeface="Times New Roman" panose="02020603050405020304" pitchFamily="18" charset="0"/>
                <a:cs typeface="Segoe UI"/>
              </a:rPr>
              <a:t>Follow the on-screen instructions and</a:t>
            </a:r>
            <a:r>
              <a:rPr lang="en-GB" sz="2000" b="1" kern="100">
                <a:effectLst/>
                <a:latin typeface="Century Gothic"/>
                <a:ea typeface="Times New Roman" panose="02020603050405020304" pitchFamily="18" charset="0"/>
                <a:cs typeface="Segoe UI"/>
              </a:rPr>
              <a:t> submit </a:t>
            </a:r>
            <a:r>
              <a:rPr lang="en-GB" sz="2000" kern="100">
                <a:effectLst/>
                <a:latin typeface="Century Gothic"/>
                <a:ea typeface="Times New Roman" panose="02020603050405020304" pitchFamily="18" charset="0"/>
                <a:cs typeface="Segoe UI"/>
              </a:rPr>
              <a:t>your request</a:t>
            </a:r>
            <a:endParaRPr lang="en-GB" sz="2000" kern="100">
              <a:effectLst/>
              <a:latin typeface="Century Gothic"/>
              <a:ea typeface="Aptos" panose="020B0004020202020204" pitchFamily="34" charset="0"/>
              <a:cs typeface="Segoe UI"/>
            </a:endParaRPr>
          </a:p>
          <a:p>
            <a:pPr marL="342900" lvl="0" indent="-342900">
              <a:lnSpc>
                <a:spcPct val="115000"/>
              </a:lnSpc>
              <a:spcAft>
                <a:spcPts val="800"/>
              </a:spcAft>
              <a:buFont typeface="Symbol" panose="05050102010706020507" pitchFamily="18" charset="2"/>
              <a:buChar char=""/>
            </a:pPr>
            <a:r>
              <a:rPr lang="en-GB" sz="2000" kern="100">
                <a:effectLst/>
                <a:latin typeface="Century Gothic"/>
                <a:ea typeface="Times New Roman" panose="02020603050405020304" pitchFamily="18" charset="0"/>
                <a:cs typeface="Segoe UI"/>
              </a:rPr>
              <a:t>You will receive an email within 48 hours to confirm</a:t>
            </a:r>
            <a:endParaRPr lang="en-GB" sz="2000" kern="100">
              <a:effectLst/>
              <a:latin typeface="Century Gothic"/>
              <a:ea typeface="Aptos" panose="020B0004020202020204" pitchFamily="34" charset="0"/>
              <a:cs typeface="Segoe UI"/>
            </a:endParaRPr>
          </a:p>
        </p:txBody>
      </p:sp>
      <p:sp>
        <p:nvSpPr>
          <p:cNvPr id="1033" name="Freeform: Shape 1032">
            <a:extLst>
              <a:ext uri="{FF2B5EF4-FFF2-40B4-BE49-F238E27FC236}">
                <a16:creationId xmlns:a16="http://schemas.microsoft.com/office/drawing/2014/main" id="{53B61B54-BD5B-69A8-3645-8A016BA5C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260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84A1-EF33-EB28-5D08-E7D50B2D7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A2BE1-2576-BAEE-F5E7-C6A7241E1D77}"/>
              </a:ext>
            </a:extLst>
          </p:cNvPr>
          <p:cNvSpPr>
            <a:spLocks noGrp="1"/>
          </p:cNvSpPr>
          <p:nvPr>
            <p:ph type="title"/>
          </p:nvPr>
        </p:nvSpPr>
        <p:spPr>
          <a:xfrm>
            <a:off x="611290" y="426455"/>
            <a:ext cx="4313638" cy="908868"/>
          </a:xfrm>
        </p:spPr>
        <p:txBody>
          <a:bodyPr>
            <a:noAutofit/>
          </a:bodyPr>
          <a:lstStyle/>
          <a:p>
            <a:r>
              <a:rPr lang="en-GB">
                <a:latin typeface="Aharoni" panose="02010803020104030203" pitchFamily="2" charset="-79"/>
                <a:cs typeface="Aharoni" panose="02010803020104030203" pitchFamily="2" charset="-79"/>
              </a:rPr>
              <a:t>Appointments</a:t>
            </a:r>
          </a:p>
        </p:txBody>
      </p:sp>
      <p:pic>
        <p:nvPicPr>
          <p:cNvPr id="4" name="Graphic 3" descr="Chat / speech bubbles">
            <a:extLst>
              <a:ext uri="{FF2B5EF4-FFF2-40B4-BE49-F238E27FC236}">
                <a16:creationId xmlns:a16="http://schemas.microsoft.com/office/drawing/2014/main" id="{E63AB1AD-9499-B0DA-11FE-A9C4CFF747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pic>
        <p:nvPicPr>
          <p:cNvPr id="13" name="Picture 12" descr="An illustration of a speech bubble&#10;">
            <a:extLst>
              <a:ext uri="{FF2B5EF4-FFF2-40B4-BE49-F238E27FC236}">
                <a16:creationId xmlns:a16="http://schemas.microsoft.com/office/drawing/2014/main" id="{CD684E46-7CB5-7E41-F034-12471C98A73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70" y="1606883"/>
            <a:ext cx="4016061" cy="2839355"/>
          </a:xfrm>
          <a:prstGeom prst="rect">
            <a:avLst/>
          </a:prstGeom>
        </p:spPr>
      </p:pic>
      <p:sp>
        <p:nvSpPr>
          <p:cNvPr id="3" name="Content Placeholder 2" descr="A speech bubble with the text “I can’t do anything else while I wait or I miss it or forget, so the whole day is gone for one appointment.”&#10;">
            <a:extLst>
              <a:ext uri="{FF2B5EF4-FFF2-40B4-BE49-F238E27FC236}">
                <a16:creationId xmlns:a16="http://schemas.microsoft.com/office/drawing/2014/main" id="{15935838-2D6C-E756-4DB9-6A211769F429}"/>
              </a:ext>
            </a:extLst>
          </p:cNvPr>
          <p:cNvSpPr>
            <a:spLocks noGrp="1"/>
          </p:cNvSpPr>
          <p:nvPr>
            <p:ph idx="1"/>
          </p:nvPr>
        </p:nvSpPr>
        <p:spPr>
          <a:xfrm>
            <a:off x="255688" y="1916606"/>
            <a:ext cx="3469544" cy="1296581"/>
          </a:xfrm>
        </p:spPr>
        <p:txBody>
          <a:bodyPr vert="horz" lIns="91440" tIns="45720" rIns="91440" bIns="45720" rtlCol="0" anchor="t">
            <a:noAutofit/>
          </a:bodyPr>
          <a:lstStyle/>
          <a:p>
            <a:pPr marL="0" indent="0" algn="ctr" fontAlgn="base">
              <a:lnSpc>
                <a:spcPct val="100000"/>
              </a:lnSpc>
              <a:spcBef>
                <a:spcPts val="0"/>
              </a:spcBef>
              <a:spcAft>
                <a:spcPts val="1200"/>
              </a:spcAft>
              <a:buNone/>
            </a:pPr>
            <a:r>
              <a:rPr lang="en-GB" sz="1800" kern="100">
                <a:latin typeface="Century Gothic" panose="020B0502020202020204" pitchFamily="34" charset="0"/>
                <a:ea typeface="Times New Roman" panose="02020603050405020304" pitchFamily="18" charset="0"/>
                <a:cs typeface="Segoe UI" panose="020B0502040204020203" pitchFamily="34" charset="0"/>
              </a:rPr>
              <a:t>“I can’t do anything else while I wait or I miss it or forget, so the whole day is gone for one appointment.”</a:t>
            </a:r>
            <a:endParaRPr lang="en-GB" sz="1800" kern="100">
              <a:latin typeface="Century Gothic" panose="020B0502020202020204" pitchFamily="34" charset="0"/>
              <a:ea typeface="Aptos" panose="020B0004020202020204" pitchFamily="34" charset="0"/>
              <a:cs typeface="Times New Roman"/>
            </a:endParaRPr>
          </a:p>
        </p:txBody>
      </p:sp>
      <p:grpSp>
        <p:nvGrpSpPr>
          <p:cNvPr id="30" name="Group 29" descr="A speech bubble with the text “I forgot to tell them about ...(personal)... and it was important. I needed them to hear that...”">
            <a:extLst>
              <a:ext uri="{FF2B5EF4-FFF2-40B4-BE49-F238E27FC236}">
                <a16:creationId xmlns:a16="http://schemas.microsoft.com/office/drawing/2014/main" id="{5133F606-C9D9-0710-E76E-48E29D26D01D}"/>
              </a:ext>
            </a:extLst>
          </p:cNvPr>
          <p:cNvGrpSpPr/>
          <p:nvPr/>
        </p:nvGrpSpPr>
        <p:grpSpPr>
          <a:xfrm>
            <a:off x="4596692" y="338745"/>
            <a:ext cx="4227940" cy="2267165"/>
            <a:chOff x="4596692" y="338745"/>
            <a:chExt cx="4227940" cy="2267165"/>
          </a:xfrm>
        </p:grpSpPr>
        <p:pic>
          <p:nvPicPr>
            <p:cNvPr id="19" name="Picture 18" descr="An illustration of a speech bubble&#10;">
              <a:extLst>
                <a:ext uri="{FF2B5EF4-FFF2-40B4-BE49-F238E27FC236}">
                  <a16:creationId xmlns:a16="http://schemas.microsoft.com/office/drawing/2014/main" id="{4E21125A-06C2-6D69-B501-3513418DA76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596692" y="338745"/>
              <a:ext cx="4227940" cy="2267165"/>
            </a:xfrm>
            <a:prstGeom prst="rect">
              <a:avLst/>
            </a:prstGeom>
          </p:spPr>
        </p:pic>
        <p:sp>
          <p:nvSpPr>
            <p:cNvPr id="9" name="Content Placeholder 2" descr="A speech bubble with the text “I forgot to tell them about ...(personal)... and it was important. I needed them to hear that...”&#10;">
              <a:extLst>
                <a:ext uri="{FF2B5EF4-FFF2-40B4-BE49-F238E27FC236}">
                  <a16:creationId xmlns:a16="http://schemas.microsoft.com/office/drawing/2014/main" id="{AC2F0A55-37BF-F8E5-25AF-5F887F7F6B28}"/>
                </a:ext>
              </a:extLst>
            </p:cNvPr>
            <p:cNvSpPr txBox="1">
              <a:spLocks/>
            </p:cNvSpPr>
            <p:nvPr/>
          </p:nvSpPr>
          <p:spPr>
            <a:xfrm>
              <a:off x="5222847" y="666338"/>
              <a:ext cx="2746204" cy="1580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1200"/>
                </a:spcAft>
                <a:buFont typeface="Arial" panose="020B0604020202020204" pitchFamily="34" charset="0"/>
                <a:buNone/>
              </a:pPr>
              <a:r>
                <a:rPr lang="en-GB" sz="1800" kern="100" dirty="0">
                  <a:latin typeface="Century Gothic" panose="020B0502020202020204" pitchFamily="34" charset="0"/>
                  <a:ea typeface="Times New Roman" panose="02020603050405020304" pitchFamily="18" charset="0"/>
                  <a:cs typeface="Segoe UI" panose="020B0502040204020203" pitchFamily="34" charset="0"/>
                </a:rPr>
                <a:t>“I forgot to tell them about ...</a:t>
              </a:r>
              <a:r>
                <a:rPr lang="en-GB" sz="1800" i="1" kern="100" dirty="0">
                  <a:latin typeface="Century Gothic" panose="020B0502020202020204" pitchFamily="34" charset="0"/>
                  <a:ea typeface="Times New Roman" panose="02020603050405020304" pitchFamily="18" charset="0"/>
                  <a:cs typeface="Segoe UI" panose="020B0502040204020203" pitchFamily="34" charset="0"/>
                </a:rPr>
                <a:t>(personal)</a:t>
              </a:r>
              <a:r>
                <a:rPr lang="en-GB" sz="1800" kern="100" dirty="0">
                  <a:latin typeface="Century Gothic" panose="020B0502020202020204" pitchFamily="34" charset="0"/>
                  <a:ea typeface="Times New Roman" panose="02020603050405020304" pitchFamily="18" charset="0"/>
                  <a:cs typeface="Segoe UI" panose="020B0502040204020203" pitchFamily="34" charset="0"/>
                </a:rPr>
                <a:t>... and it was important. I needed them to hear that...”</a:t>
              </a:r>
              <a:endParaRPr lang="en-GB" sz="1800" kern="100" dirty="0">
                <a:latin typeface="Century Gothic" panose="020B0502020202020204" pitchFamily="34" charset="0"/>
                <a:ea typeface="Aptos" panose="020B0004020202020204" pitchFamily="34" charset="0"/>
                <a:cs typeface="Times New Roman"/>
              </a:endParaRPr>
            </a:p>
          </p:txBody>
        </p:sp>
      </p:grpSp>
      <p:grpSp>
        <p:nvGrpSpPr>
          <p:cNvPr id="1024" name="Group 1023" descr="A speech bubble with the text “There was too much information in the email about it. I can’t follow it or figure out what I need to do before the appointment. ”">
            <a:extLst>
              <a:ext uri="{FF2B5EF4-FFF2-40B4-BE49-F238E27FC236}">
                <a16:creationId xmlns:a16="http://schemas.microsoft.com/office/drawing/2014/main" id="{C055FC28-EA2A-505D-9F17-336D7BD0CA50}"/>
              </a:ext>
            </a:extLst>
          </p:cNvPr>
          <p:cNvGrpSpPr/>
          <p:nvPr/>
        </p:nvGrpSpPr>
        <p:grpSpPr>
          <a:xfrm>
            <a:off x="1629527" y="3213188"/>
            <a:ext cx="4091238" cy="2874534"/>
            <a:chOff x="1629527" y="3213188"/>
            <a:chExt cx="4091238" cy="2874534"/>
          </a:xfrm>
        </p:grpSpPr>
        <p:pic>
          <p:nvPicPr>
            <p:cNvPr id="23" name="Picture 22" descr="An illustration of a speech bubble&#10;">
              <a:extLst>
                <a:ext uri="{FF2B5EF4-FFF2-40B4-BE49-F238E27FC236}">
                  <a16:creationId xmlns:a16="http://schemas.microsoft.com/office/drawing/2014/main" id="{7CCBF4A8-4C0A-D032-6488-0D3CD3240C7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9527" y="3213188"/>
              <a:ext cx="4091238" cy="2874534"/>
            </a:xfrm>
            <a:prstGeom prst="rect">
              <a:avLst/>
            </a:prstGeom>
          </p:spPr>
        </p:pic>
        <p:sp>
          <p:nvSpPr>
            <p:cNvPr id="11" name="Content Placeholder 2" descr="A speech bubble with the text “There was too much information in the email about it. I can’t follow it or figure out what I need to do before the appointment. ”&#10;">
              <a:extLst>
                <a:ext uri="{FF2B5EF4-FFF2-40B4-BE49-F238E27FC236}">
                  <a16:creationId xmlns:a16="http://schemas.microsoft.com/office/drawing/2014/main" id="{E44A943A-4B48-FB0E-8853-F6F7595234D8}"/>
                </a:ext>
              </a:extLst>
            </p:cNvPr>
            <p:cNvSpPr txBox="1">
              <a:spLocks/>
            </p:cNvSpPr>
            <p:nvPr/>
          </p:nvSpPr>
          <p:spPr>
            <a:xfrm>
              <a:off x="1855158" y="3426267"/>
              <a:ext cx="3668327" cy="15156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1200"/>
                </a:spcAft>
                <a:buFont typeface="Arial" panose="020B0604020202020204" pitchFamily="34" charset="0"/>
                <a:buNone/>
              </a:pPr>
              <a:r>
                <a:rPr lang="en-GB" sz="1800" kern="100" dirty="0">
                  <a:latin typeface="Century Gothic" panose="020B0502020202020204" pitchFamily="34" charset="0"/>
                  <a:ea typeface="Times New Roman" panose="02020603050405020304" pitchFamily="18" charset="0"/>
                  <a:cs typeface="Segoe UI" panose="020B0502040204020203" pitchFamily="34" charset="0"/>
                </a:rPr>
                <a:t>“There was too much information in the email about it. I can’t follow it or figure out what I need to do before the appointment. ”</a:t>
              </a:r>
              <a:endParaRPr lang="en-GB" sz="1800" kern="100" dirty="0">
                <a:latin typeface="Century Gothic" panose="020B0502020202020204" pitchFamily="34" charset="0"/>
                <a:ea typeface="Aptos" panose="020B0004020202020204" pitchFamily="34" charset="0"/>
                <a:cs typeface="Times New Roman"/>
              </a:endParaRPr>
            </a:p>
          </p:txBody>
        </p:sp>
      </p:grpSp>
      <p:grpSp>
        <p:nvGrpSpPr>
          <p:cNvPr id="31" name="Group 30" descr="A speech bubble with the text “I’m really anxious about the appointment though, I don’t know what the meeting is even for...”">
            <a:extLst>
              <a:ext uri="{FF2B5EF4-FFF2-40B4-BE49-F238E27FC236}">
                <a16:creationId xmlns:a16="http://schemas.microsoft.com/office/drawing/2014/main" id="{5B183809-C152-2D31-A894-9B4623F51A78}"/>
              </a:ext>
            </a:extLst>
          </p:cNvPr>
          <p:cNvGrpSpPr/>
          <p:nvPr/>
        </p:nvGrpSpPr>
        <p:grpSpPr>
          <a:xfrm>
            <a:off x="5193652" y="2453656"/>
            <a:ext cx="3654337" cy="2583616"/>
            <a:chOff x="5193652" y="2453656"/>
            <a:chExt cx="3654337" cy="2583616"/>
          </a:xfrm>
        </p:grpSpPr>
        <p:pic>
          <p:nvPicPr>
            <p:cNvPr id="15" name="Picture 14" descr="An illustration of a speech bubble&#10;">
              <a:extLst>
                <a:ext uri="{FF2B5EF4-FFF2-40B4-BE49-F238E27FC236}">
                  <a16:creationId xmlns:a16="http://schemas.microsoft.com/office/drawing/2014/main" id="{4655F43B-E654-532E-48C5-81D2B2FEE0DC}"/>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3652" y="2453656"/>
              <a:ext cx="3654337" cy="2583616"/>
            </a:xfrm>
            <a:prstGeom prst="rect">
              <a:avLst/>
            </a:prstGeom>
          </p:spPr>
        </p:pic>
        <p:sp>
          <p:nvSpPr>
            <p:cNvPr id="7" name="Content Placeholder 2" descr="A speech bubble with the text “I’m really anxious about the appointment though, I don’t know what the meeting is even for...”&#10;">
              <a:extLst>
                <a:ext uri="{FF2B5EF4-FFF2-40B4-BE49-F238E27FC236}">
                  <a16:creationId xmlns:a16="http://schemas.microsoft.com/office/drawing/2014/main" id="{0D014881-9860-C253-15FA-DE7EE2570E6B}"/>
                </a:ext>
              </a:extLst>
            </p:cNvPr>
            <p:cNvSpPr txBox="1">
              <a:spLocks/>
            </p:cNvSpPr>
            <p:nvPr/>
          </p:nvSpPr>
          <p:spPr>
            <a:xfrm>
              <a:off x="5350497" y="2802838"/>
              <a:ext cx="3348011" cy="14021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1200"/>
                </a:spcAft>
                <a:buFont typeface="Arial" panose="020B0604020202020204" pitchFamily="34" charset="0"/>
                <a:buNone/>
              </a:pPr>
              <a:r>
                <a:rPr lang="en-GB" sz="1800" kern="100" dirty="0">
                  <a:latin typeface="Century Gothic" panose="020B0502020202020204" pitchFamily="34" charset="0"/>
                  <a:ea typeface="Times New Roman" panose="02020603050405020304" pitchFamily="18" charset="0"/>
                  <a:cs typeface="Segoe UI" panose="020B0502040204020203" pitchFamily="34" charset="0"/>
                </a:rPr>
                <a:t>“I’m really anxious about the appointment though, I don’t know what the meeting is even for...”</a:t>
              </a:r>
              <a:endParaRPr lang="en-GB" sz="1800" kern="100" dirty="0">
                <a:latin typeface="Century Gothic" panose="020B0502020202020204" pitchFamily="34" charset="0"/>
                <a:ea typeface="Aptos" panose="020B0004020202020204" pitchFamily="34" charset="0"/>
                <a:cs typeface="Times New Roman"/>
              </a:endParaRPr>
            </a:p>
          </p:txBody>
        </p:sp>
      </p:grpSp>
      <p:grpSp>
        <p:nvGrpSpPr>
          <p:cNvPr id="27" name="Group 26" descr="A speech bubble with the text “I’ve missed so many I‘ve been banned from booking more.”">
            <a:extLst>
              <a:ext uri="{FF2B5EF4-FFF2-40B4-BE49-F238E27FC236}">
                <a16:creationId xmlns:a16="http://schemas.microsoft.com/office/drawing/2014/main" id="{B3E84BDE-F9AA-F575-DFE2-4B3BB754B69A}"/>
              </a:ext>
            </a:extLst>
          </p:cNvPr>
          <p:cNvGrpSpPr/>
          <p:nvPr/>
        </p:nvGrpSpPr>
        <p:grpSpPr>
          <a:xfrm>
            <a:off x="-324006" y="4723634"/>
            <a:ext cx="3149580" cy="2226753"/>
            <a:chOff x="-324006" y="4723634"/>
            <a:chExt cx="3149580" cy="2226753"/>
          </a:xfrm>
        </p:grpSpPr>
        <p:pic>
          <p:nvPicPr>
            <p:cNvPr id="17" name="Picture 16" descr="An illustration of a speech bubble&#10;">
              <a:extLst>
                <a:ext uri="{FF2B5EF4-FFF2-40B4-BE49-F238E27FC236}">
                  <a16:creationId xmlns:a16="http://schemas.microsoft.com/office/drawing/2014/main" id="{7C391D95-8DC1-2D03-10B1-617E666F621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006" y="4723634"/>
              <a:ext cx="3149580" cy="2226753"/>
            </a:xfrm>
            <a:prstGeom prst="rect">
              <a:avLst/>
            </a:prstGeom>
          </p:spPr>
        </p:pic>
        <p:sp>
          <p:nvSpPr>
            <p:cNvPr id="10" name="Content Placeholder 2" descr="A speech bubble with the text “I’ve missed so many I‘ve been banned from booking more.”&#10;">
              <a:extLst>
                <a:ext uri="{FF2B5EF4-FFF2-40B4-BE49-F238E27FC236}">
                  <a16:creationId xmlns:a16="http://schemas.microsoft.com/office/drawing/2014/main" id="{5F391CB8-AFEF-28DA-3191-933060C049C9}"/>
                </a:ext>
              </a:extLst>
            </p:cNvPr>
            <p:cNvSpPr txBox="1">
              <a:spLocks/>
            </p:cNvSpPr>
            <p:nvPr/>
          </p:nvSpPr>
          <p:spPr>
            <a:xfrm>
              <a:off x="306036" y="5061220"/>
              <a:ext cx="2120768" cy="12393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1200"/>
                </a:spcAft>
                <a:buFont typeface="Arial" panose="020B0604020202020204" pitchFamily="34" charset="0"/>
                <a:buNone/>
              </a:pPr>
              <a:r>
                <a:rPr lang="en-GB" sz="1800" kern="100" dirty="0">
                  <a:latin typeface="Century Gothic" panose="020B0502020202020204" pitchFamily="34" charset="0"/>
                  <a:ea typeface="Times New Roman" panose="02020603050405020304" pitchFamily="18" charset="0"/>
                  <a:cs typeface="Segoe UI" panose="020B0502040204020203" pitchFamily="34" charset="0"/>
                </a:rPr>
                <a:t>“I’ve missed so many I‘ve been banned from booking more.”</a:t>
              </a:r>
              <a:endParaRPr lang="en-GB" sz="1800" kern="100" dirty="0">
                <a:latin typeface="Century Gothic" panose="020B0502020202020204" pitchFamily="34" charset="0"/>
                <a:ea typeface="Aptos" panose="020B0004020202020204" pitchFamily="34" charset="0"/>
                <a:cs typeface="Times New Roman"/>
              </a:endParaRPr>
            </a:p>
          </p:txBody>
        </p:sp>
      </p:grpSp>
      <p:grpSp>
        <p:nvGrpSpPr>
          <p:cNvPr id="29" name="Group 28" descr="A speech bubble with the text “It’s somewhere I don’t know. I’m anxious about finding it and getting panicky and then missing it or being late.”">
            <a:extLst>
              <a:ext uri="{FF2B5EF4-FFF2-40B4-BE49-F238E27FC236}">
                <a16:creationId xmlns:a16="http://schemas.microsoft.com/office/drawing/2014/main" id="{5ACCD028-2181-6A27-CFBA-EEF562D7514E}"/>
              </a:ext>
            </a:extLst>
          </p:cNvPr>
          <p:cNvGrpSpPr/>
          <p:nvPr/>
        </p:nvGrpSpPr>
        <p:grpSpPr>
          <a:xfrm>
            <a:off x="5341251" y="4642072"/>
            <a:ext cx="3777861" cy="2670948"/>
            <a:chOff x="5412199" y="2967338"/>
            <a:chExt cx="3777861" cy="2670948"/>
          </a:xfrm>
        </p:grpSpPr>
        <p:pic>
          <p:nvPicPr>
            <p:cNvPr id="25" name="Picture 24" descr="An illustration of a speech bubble&#10;">
              <a:extLst>
                <a:ext uri="{FF2B5EF4-FFF2-40B4-BE49-F238E27FC236}">
                  <a16:creationId xmlns:a16="http://schemas.microsoft.com/office/drawing/2014/main" id="{E4798F21-26EE-1E9B-846C-72CC9CF8E166}"/>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2199" y="2967338"/>
              <a:ext cx="3777861" cy="2670948"/>
            </a:xfrm>
            <a:prstGeom prst="rect">
              <a:avLst/>
            </a:prstGeom>
          </p:spPr>
        </p:pic>
        <p:sp>
          <p:nvSpPr>
            <p:cNvPr id="8" name="Content Placeholder 2" descr="A speech bubble with the text “It’s somewhere I don’t know. I’m anxious about finding it and getting panicky and then missing it or being late.”&#10;">
              <a:extLst>
                <a:ext uri="{FF2B5EF4-FFF2-40B4-BE49-F238E27FC236}">
                  <a16:creationId xmlns:a16="http://schemas.microsoft.com/office/drawing/2014/main" id="{6510293D-3869-EB54-B259-E8ED41A345EC}"/>
                </a:ext>
              </a:extLst>
            </p:cNvPr>
            <p:cNvSpPr txBox="1">
              <a:spLocks/>
            </p:cNvSpPr>
            <p:nvPr/>
          </p:nvSpPr>
          <p:spPr>
            <a:xfrm>
              <a:off x="5689297" y="3124009"/>
              <a:ext cx="3244456" cy="15180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1200"/>
                </a:spcAft>
                <a:buFont typeface="Arial" panose="020B0604020202020204" pitchFamily="34" charset="0"/>
                <a:buNone/>
              </a:pPr>
              <a:r>
                <a:rPr lang="en-GB" sz="1800" kern="100" dirty="0">
                  <a:latin typeface="Century Gothic" panose="020B0502020202020204" pitchFamily="34" charset="0"/>
                  <a:ea typeface="Times New Roman" panose="02020603050405020304" pitchFamily="18" charset="0"/>
                  <a:cs typeface="Segoe UI" panose="020B0502040204020203" pitchFamily="34" charset="0"/>
                </a:rPr>
                <a:t>“It’s somewhere I don’t know. I’m anxious about finding it and getting panicky and then missing it or being late.”</a:t>
              </a:r>
              <a:endParaRPr lang="en-GB" sz="1800" kern="100" dirty="0">
                <a:latin typeface="Century Gothic" panose="020B0502020202020204" pitchFamily="34" charset="0"/>
                <a:ea typeface="Aptos" panose="020B0004020202020204" pitchFamily="34" charset="0"/>
                <a:cs typeface="Times New Roman"/>
              </a:endParaRPr>
            </a:p>
          </p:txBody>
        </p:sp>
      </p:grpSp>
    </p:spTree>
    <p:extLst>
      <p:ext uri="{BB962C8B-B14F-4D97-AF65-F5344CB8AC3E}">
        <p14:creationId xmlns:p14="http://schemas.microsoft.com/office/powerpoint/2010/main" val="13969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24"/>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19A2A-CCB2-8446-4920-FC77FC99C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DA9D7-BDC2-9249-F23B-F071A7A47A10}"/>
              </a:ext>
            </a:extLst>
          </p:cNvPr>
          <p:cNvSpPr>
            <a:spLocks noGrp="1"/>
          </p:cNvSpPr>
          <p:nvPr>
            <p:ph type="title"/>
          </p:nvPr>
        </p:nvSpPr>
        <p:spPr>
          <a:xfrm>
            <a:off x="386699" y="426455"/>
            <a:ext cx="5944657" cy="908868"/>
          </a:xfrm>
        </p:spPr>
        <p:txBody>
          <a:bodyPr>
            <a:noAutofit/>
          </a:bodyPr>
          <a:lstStyle/>
          <a:p>
            <a:r>
              <a:rPr lang="en-GB">
                <a:latin typeface="Aharoni" panose="02010803020104030203" pitchFamily="2" charset="-79"/>
                <a:cs typeface="Aharoni" panose="02010803020104030203" pitchFamily="2" charset="-79"/>
              </a:rPr>
              <a:t>Tips for Appointments</a:t>
            </a:r>
          </a:p>
        </p:txBody>
      </p:sp>
      <p:pic>
        <p:nvPicPr>
          <p:cNvPr id="4" name="Graphic 3" descr="Chat / speech bubbles">
            <a:extLst>
              <a:ext uri="{FF2B5EF4-FFF2-40B4-BE49-F238E27FC236}">
                <a16:creationId xmlns:a16="http://schemas.microsoft.com/office/drawing/2014/main" id="{B6E7089A-D29F-2FDF-5106-0FB0E18C0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3" name="Content Placeholder 2">
            <a:extLst>
              <a:ext uri="{FF2B5EF4-FFF2-40B4-BE49-F238E27FC236}">
                <a16:creationId xmlns:a16="http://schemas.microsoft.com/office/drawing/2014/main" id="{495F17AA-9C66-305A-0FEB-7D3208EA4B3A}"/>
              </a:ext>
            </a:extLst>
          </p:cNvPr>
          <p:cNvSpPr>
            <a:spLocks noGrp="1"/>
          </p:cNvSpPr>
          <p:nvPr>
            <p:ph idx="1"/>
          </p:nvPr>
        </p:nvSpPr>
        <p:spPr>
          <a:xfrm>
            <a:off x="477311" y="2275541"/>
            <a:ext cx="8347321" cy="4156004"/>
          </a:xfrm>
        </p:spPr>
        <p:txBody>
          <a:bodyPr vert="horz" lIns="91440" tIns="45720" rIns="91440" bIns="45720" rtlCol="0" anchor="t">
            <a:noAutofit/>
          </a:bodyPr>
          <a:lstStyle/>
          <a:p>
            <a:pPr marL="0" indent="0" fontAlgn="base">
              <a:lnSpc>
                <a:spcPct val="100000"/>
              </a:lnSpc>
              <a:spcBef>
                <a:spcPts val="0"/>
              </a:spcBef>
              <a:spcAft>
                <a:spcPts val="1200"/>
              </a:spcAft>
              <a:buNone/>
            </a:pPr>
            <a:r>
              <a:rPr lang="en-GB" sz="2000" b="1" kern="100">
                <a:latin typeface="Century Gothic" panose="020B0502020202020204" pitchFamily="34" charset="0"/>
                <a:ea typeface="Times New Roman" panose="02020603050405020304" pitchFamily="18" charset="0"/>
                <a:cs typeface="Segoe UI" panose="020B0502040204020203" pitchFamily="34" charset="0"/>
              </a:rPr>
              <a:t>Prepare for your appointment</a:t>
            </a:r>
            <a:r>
              <a:rPr lang="en-GB" sz="2000" b="1" kern="100">
                <a:latin typeface="Century Gothic" panose="020B0502020202020204" pitchFamily="34" charset="0"/>
                <a:ea typeface="Aptos" panose="020B0004020202020204" pitchFamily="34" charset="0"/>
                <a:cs typeface="Times New Roman"/>
              </a:rPr>
              <a:t>: </a:t>
            </a:r>
          </a:p>
          <a:p>
            <a:pPr>
              <a:lnSpc>
                <a:spcPct val="100000"/>
              </a:lnSpc>
              <a:spcBef>
                <a:spcPts val="0"/>
              </a:spcBef>
              <a:spcAft>
                <a:spcPts val="1200"/>
              </a:spcAft>
              <a:buNone/>
            </a:pPr>
            <a:r>
              <a:rPr lang="en-GB" sz="1800" kern="100">
                <a:latin typeface="Century Gothic" panose="020B0502020202020204" pitchFamily="34" charset="0"/>
                <a:ea typeface="Times New Roman" panose="02020603050405020304" pitchFamily="18" charset="0"/>
                <a:cs typeface="Segoe UI" panose="020B0502040204020203" pitchFamily="34" charset="0"/>
              </a:rPr>
              <a:t>1. Identify the purpose of / your goals for the appointment or meeting.</a:t>
            </a:r>
            <a:endParaRPr lang="en-GB" sz="1800" kern="100">
              <a:latin typeface="Century Gothic" panose="020B0502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1200"/>
              </a:spcAft>
              <a:buNone/>
            </a:pPr>
            <a:r>
              <a:rPr lang="en-GB" sz="1800" kern="100">
                <a:latin typeface="Century Gothic" panose="020B0502020202020204" pitchFamily="34" charset="0"/>
                <a:ea typeface="Times New Roman" panose="02020603050405020304" pitchFamily="18" charset="0"/>
                <a:cs typeface="Segoe UI" panose="020B0502040204020203" pitchFamily="34" charset="0"/>
              </a:rPr>
              <a:t>2. Gather relevant information that might be needed or useful.</a:t>
            </a:r>
            <a:endParaRPr lang="en-GB" sz="1800" kern="10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1200"/>
              </a:spcAft>
              <a:buNone/>
            </a:pPr>
            <a:r>
              <a:rPr lang="en-GB" sz="1800" kern="100">
                <a:latin typeface="Century Gothic" panose="020B0502020202020204" pitchFamily="34" charset="0"/>
                <a:ea typeface="Times New Roman" panose="02020603050405020304" pitchFamily="18" charset="0"/>
                <a:cs typeface="Segoe UI" panose="020B0502040204020203" pitchFamily="34" charset="0"/>
              </a:rPr>
              <a:t>3. Prepare your questions or what you want t</a:t>
            </a:r>
            <a:r>
              <a:rPr lang="en-GB" sz="1800" kern="100">
                <a:latin typeface="Century Gothic" panose="020B0502020202020204" pitchFamily="34" charset="0"/>
                <a:ea typeface="Aptos" panose="020B0004020202020204" pitchFamily="34" charset="0"/>
                <a:cs typeface="Times New Roman" panose="02020603050405020304" pitchFamily="18" charset="0"/>
              </a:rPr>
              <a:t>o</a:t>
            </a:r>
            <a:r>
              <a:rPr lang="en-GB" sz="1800" kern="100">
                <a:latin typeface="Century Gothic" panose="020B0502020202020204" pitchFamily="34" charset="0"/>
                <a:ea typeface="Times New Roman" panose="02020603050405020304" pitchFamily="18" charset="0"/>
                <a:cs typeface="Segoe UI" panose="020B0502040204020203" pitchFamily="34" charset="0"/>
              </a:rPr>
              <a:t> say.</a:t>
            </a:r>
            <a:endParaRPr lang="en-GB" sz="1800" kern="100">
              <a:latin typeface="Century Gothic" panose="020B0502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1200"/>
              </a:spcAft>
              <a:buNone/>
            </a:pPr>
            <a:r>
              <a:rPr lang="en-GB" sz="1800" kern="100">
                <a:latin typeface="Century Gothic" panose="020B0502020202020204" pitchFamily="34" charset="0"/>
                <a:ea typeface="Times New Roman" panose="02020603050405020304" pitchFamily="18" charset="0"/>
                <a:cs typeface="Segoe UI" panose="020B0502040204020203" pitchFamily="34" charset="0"/>
              </a:rPr>
              <a:t>4. Plan your arrival or virtual connection.</a:t>
            </a:r>
            <a:endParaRPr lang="en-GB" sz="1800" kern="100">
              <a:latin typeface="Century Gothic" panose="020B0502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1200"/>
              </a:spcAft>
              <a:buNone/>
            </a:pPr>
            <a:r>
              <a:rPr lang="en-GB" sz="1800" kern="100">
                <a:latin typeface="Century Gothic" panose="020B0502020202020204" pitchFamily="34" charset="0"/>
                <a:ea typeface="Times New Roman" panose="02020603050405020304" pitchFamily="18" charset="0"/>
                <a:cs typeface="Segoe UI" panose="020B0502040204020203" pitchFamily="34" charset="0"/>
              </a:rPr>
              <a:t>5. Consider your comfort and needs.</a:t>
            </a:r>
          </a:p>
          <a:p>
            <a:pPr>
              <a:lnSpc>
                <a:spcPct val="100000"/>
              </a:lnSpc>
              <a:spcBef>
                <a:spcPts val="0"/>
              </a:spcBef>
              <a:spcAft>
                <a:spcPts val="1200"/>
              </a:spcAft>
              <a:buNone/>
            </a:pPr>
            <a:endParaRPr lang="en-GB" sz="500" kern="100">
              <a:latin typeface="Century Gothic" panose="020B0502020202020204" pitchFamily="34" charset="0"/>
              <a:ea typeface="Times New Roman" panose="02020603050405020304" pitchFamily="18" charset="0"/>
              <a:cs typeface="Segoe UI" panose="020B0502040204020203" pitchFamily="34" charset="0"/>
            </a:endParaRPr>
          </a:p>
          <a:p>
            <a:pPr>
              <a:lnSpc>
                <a:spcPct val="100000"/>
              </a:lnSpc>
              <a:spcBef>
                <a:spcPts val="0"/>
              </a:spcBef>
              <a:spcAft>
                <a:spcPts val="1200"/>
              </a:spcAft>
              <a:buNone/>
            </a:pPr>
            <a:r>
              <a:rPr lang="en-GB" sz="2000" b="1" kern="100">
                <a:latin typeface="Century Gothic" panose="020B0502020202020204" pitchFamily="34" charset="0"/>
                <a:ea typeface="Times New Roman" panose="02020603050405020304" pitchFamily="18" charset="0"/>
                <a:cs typeface="Segoe UI" panose="020B0502040204020203" pitchFamily="34" charset="0"/>
              </a:rPr>
              <a:t>During your appointment: </a:t>
            </a:r>
          </a:p>
          <a:p>
            <a:pPr marL="0" lvl="0" indent="0">
              <a:lnSpc>
                <a:spcPct val="100000"/>
              </a:lnSpc>
              <a:spcBef>
                <a:spcPts val="0"/>
              </a:spcBef>
              <a:spcAft>
                <a:spcPts val="1200"/>
              </a:spcAft>
              <a:buSzPts val="1000"/>
              <a:buNone/>
              <a:tabLst>
                <a:tab pos="457200" algn="l"/>
              </a:tabLst>
            </a:pPr>
            <a:r>
              <a:rPr lang="en-GB" sz="1800" kern="100">
                <a:latin typeface="Century Gothic" panose="020B0502020202020204" pitchFamily="34" charset="0"/>
                <a:ea typeface="Times New Roman" panose="02020603050405020304" pitchFamily="18" charset="0"/>
                <a:cs typeface="Segoe UI" panose="020B0502040204020203" pitchFamily="34" charset="0"/>
              </a:rPr>
              <a:t>Use the things you have prepared to help you. </a:t>
            </a:r>
          </a:p>
          <a:p>
            <a:pPr marL="0" lvl="0" indent="0">
              <a:lnSpc>
                <a:spcPct val="100000"/>
              </a:lnSpc>
              <a:spcBef>
                <a:spcPts val="0"/>
              </a:spcBef>
              <a:spcAft>
                <a:spcPts val="1200"/>
              </a:spcAft>
              <a:buSzPts val="1000"/>
              <a:buNone/>
              <a:tabLst>
                <a:tab pos="457200" algn="l"/>
              </a:tabLst>
            </a:pPr>
            <a:r>
              <a:rPr lang="en-GB" sz="1800" kern="100">
                <a:latin typeface="Century Gothic" panose="020B0502020202020204" pitchFamily="34" charset="0"/>
                <a:ea typeface="Times New Roman" panose="02020603050405020304" pitchFamily="18" charset="0"/>
                <a:cs typeface="Segoe UI" panose="020B0502040204020203" pitchFamily="34" charset="0"/>
              </a:rPr>
              <a:t>Ask for clarification on anything you don't understand. </a:t>
            </a:r>
          </a:p>
        </p:txBody>
      </p:sp>
      <p:sp>
        <p:nvSpPr>
          <p:cNvPr id="6" name="TextBox 5">
            <a:extLst>
              <a:ext uri="{FF2B5EF4-FFF2-40B4-BE49-F238E27FC236}">
                <a16:creationId xmlns:a16="http://schemas.microsoft.com/office/drawing/2014/main" id="{347C510C-1F0F-8AA2-B748-C162EC2FAB9F}"/>
              </a:ext>
            </a:extLst>
          </p:cNvPr>
          <p:cNvSpPr txBox="1"/>
          <p:nvPr/>
        </p:nvSpPr>
        <p:spPr>
          <a:xfrm>
            <a:off x="7395411" y="6336120"/>
            <a:ext cx="1748588" cy="413703"/>
          </a:xfrm>
          <a:prstGeom prst="rect">
            <a:avLst/>
          </a:prstGeom>
          <a:noFill/>
        </p:spPr>
        <p:txBody>
          <a:bodyPr wrap="square">
            <a:spAutoFit/>
          </a:bodyPr>
          <a:lstStyle/>
          <a:p>
            <a:pPr marL="0" lvl="0" indent="0">
              <a:lnSpc>
                <a:spcPct val="115000"/>
              </a:lnSpc>
              <a:spcAft>
                <a:spcPts val="800"/>
              </a:spcAft>
              <a:buSzPts val="1000"/>
              <a:buNone/>
              <a:tabLst>
                <a:tab pos="457200" algn="l"/>
              </a:tabLst>
            </a:pPr>
            <a:r>
              <a:rPr lang="en-GB" sz="2000" b="1" u="sng" kern="100">
                <a:solidFill>
                  <a:srgbClr val="467886"/>
                </a:solidFill>
                <a:latin typeface="Century Gothic" panose="020B0502020202020204" pitchFamily="34" charset="0"/>
                <a:ea typeface="Times New Roman" panose="02020603050405020304" pitchFamily="18" charset="0"/>
                <a:cs typeface="Segoe UI" panose="020B0502040204020203" pitchFamily="34" charset="0"/>
                <a:hlinkClick r:id="rId5"/>
              </a:rPr>
              <a:t>Doc Ready</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1033" name="Freeform: Shape 1032">
            <a:extLst>
              <a:ext uri="{FF2B5EF4-FFF2-40B4-BE49-F238E27FC236}">
                <a16:creationId xmlns:a16="http://schemas.microsoft.com/office/drawing/2014/main" id="{BAFFA7C8-6601-8311-8CCF-79E237BE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AA03CE5A-9D85-F29C-D8AD-59BF26F4F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59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546935" y="428017"/>
            <a:ext cx="8050129" cy="630762"/>
          </a:xfrm>
        </p:spPr>
        <p:txBody>
          <a:bodyPr>
            <a:normAutofit fontScale="90000"/>
          </a:bodyPr>
          <a:lstStyle/>
          <a:p>
            <a:pPr algn="ctr"/>
            <a:r>
              <a:rPr lang="en-GB" sz="4800" b="1" kern="1200">
                <a:latin typeface="Aharoni"/>
                <a:cs typeface="Aharoni"/>
              </a:rPr>
              <a:t>Finding Social Opportunities </a:t>
            </a:r>
            <a:endParaRPr lang="en-GB" sz="4800">
              <a:latin typeface="Aharoni"/>
              <a:cs typeface="Aharoni"/>
            </a:endParaRPr>
          </a:p>
        </p:txBody>
      </p:sp>
      <p:pic>
        <p:nvPicPr>
          <p:cNvPr id="5" name="Picture 4" descr="Illustration of a group of people talking">
            <a:extLst>
              <a:ext uri="{FF2B5EF4-FFF2-40B4-BE49-F238E27FC236}">
                <a16:creationId xmlns:a16="http://schemas.microsoft.com/office/drawing/2014/main" id="{37CD98CD-B89B-F0F8-D280-71633AFFE93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2883" y="1716741"/>
            <a:ext cx="5604526" cy="3962400"/>
          </a:xfrm>
          <a:prstGeom prst="rect">
            <a:avLst/>
          </a:prstGeom>
        </p:spPr>
      </p:pic>
    </p:spTree>
    <p:extLst>
      <p:ext uri="{BB962C8B-B14F-4D97-AF65-F5344CB8AC3E}">
        <p14:creationId xmlns:p14="http://schemas.microsoft.com/office/powerpoint/2010/main" val="101007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5372-7083-A257-900A-FD11D41CE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2FBCE-5A2D-6546-05D6-223FEEF27DAF}"/>
              </a:ext>
            </a:extLst>
          </p:cNvPr>
          <p:cNvSpPr>
            <a:spLocks noGrp="1"/>
          </p:cNvSpPr>
          <p:nvPr>
            <p:ph type="title"/>
          </p:nvPr>
        </p:nvSpPr>
        <p:spPr/>
        <p:txBody>
          <a:bodyPr>
            <a:normAutofit/>
          </a:bodyPr>
          <a:lstStyle/>
          <a:p>
            <a:pPr algn="ctr"/>
            <a:r>
              <a:rPr lang="en-GB" sz="4800">
                <a:latin typeface="Aharoni" panose="02010803020104030203" pitchFamily="2" charset="-79"/>
                <a:cs typeface="Aharoni" panose="02010803020104030203" pitchFamily="2" charset="-79"/>
              </a:rPr>
              <a:t>Activities at SHU</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AD3E540-79D5-A07D-2470-53BEE06BD358}"/>
              </a:ext>
            </a:extLst>
          </p:cNvPr>
          <p:cNvSpPr>
            <a:spLocks noGrp="1"/>
          </p:cNvSpPr>
          <p:nvPr>
            <p:ph idx="1"/>
          </p:nvPr>
        </p:nvSpPr>
        <p:spPr>
          <a:xfrm>
            <a:off x="764329" y="3689954"/>
            <a:ext cx="7883490" cy="2781697"/>
          </a:xfrm>
        </p:spPr>
        <p:txBody>
          <a:bodyPr vert="horz" lIns="91440" tIns="45720" rIns="91440" bIns="45720" rtlCol="0" anchor="t">
            <a:noAutofit/>
          </a:bodyPr>
          <a:lstStyle/>
          <a:p>
            <a:pPr>
              <a:spcBef>
                <a:spcPts val="0"/>
              </a:spcBef>
              <a:spcAft>
                <a:spcPts val="1000"/>
              </a:spcAft>
            </a:pPr>
            <a:r>
              <a:rPr lang="en-GB" sz="1600" u="sng" dirty="0">
                <a:latin typeface="Century Gothic"/>
                <a:hlinkClick r:id="rId3"/>
              </a:rPr>
              <a:t>Student Wellbeing &amp; Belonging Events</a:t>
            </a:r>
            <a:endParaRPr lang="en-GB" sz="1600" u="sng" dirty="0">
              <a:latin typeface="Century Gothic"/>
            </a:endParaRPr>
          </a:p>
          <a:p>
            <a:pPr>
              <a:spcBef>
                <a:spcPts val="0"/>
              </a:spcBef>
              <a:spcAft>
                <a:spcPts val="1000"/>
              </a:spcAft>
            </a:pPr>
            <a:r>
              <a:rPr lang="en-GB" sz="1600" kern="100" dirty="0">
                <a:solidFill>
                  <a:srgbClr val="333333"/>
                </a:solidFill>
                <a:latin typeface="Century Gothic"/>
                <a:ea typeface="+mn-lt"/>
                <a:cs typeface="+mn-lt"/>
                <a:hlinkClick r:id="rId4"/>
              </a:rPr>
              <a:t>GoGlobal</a:t>
            </a:r>
            <a:r>
              <a:rPr lang="en-GB" sz="1600" kern="100" dirty="0">
                <a:solidFill>
                  <a:srgbClr val="333333"/>
                </a:solidFill>
                <a:latin typeface="Century Gothic"/>
                <a:ea typeface="+mn-lt"/>
                <a:cs typeface="+mn-lt"/>
              </a:rPr>
              <a:t> helps international students meet new people, experience different cultures and develop personal and professional skills.</a:t>
            </a:r>
            <a:endParaRPr lang="en-GB" sz="1600" u="sng" dirty="0">
              <a:latin typeface="Century Gothic"/>
            </a:endParaRPr>
          </a:p>
          <a:p>
            <a:pPr>
              <a:spcBef>
                <a:spcPts val="0"/>
              </a:spcBef>
              <a:spcAft>
                <a:spcPts val="1000"/>
              </a:spcAft>
            </a:pPr>
            <a:r>
              <a:rPr lang="en-GB" sz="1600" dirty="0">
                <a:latin typeface="Century Gothic"/>
                <a:hlinkClick r:id="rId5"/>
              </a:rPr>
              <a:t>Just Play </a:t>
            </a:r>
            <a:r>
              <a:rPr lang="en-GB" sz="1600" dirty="0">
                <a:latin typeface="Century Gothic"/>
              </a:rPr>
              <a:t>‘is Sheffield Hallam’s inclusive and relaxed sports programme designed for students who simply want to have fun, stay active, and meet new people — no commitment, no experience needed, and best of all, it’s completely FREE!’ </a:t>
            </a:r>
          </a:p>
          <a:p>
            <a:pPr>
              <a:spcBef>
                <a:spcPts val="0"/>
              </a:spcBef>
              <a:spcAft>
                <a:spcPts val="1000"/>
              </a:spcAft>
            </a:pPr>
            <a:r>
              <a:rPr lang="en-GB" sz="1600" u="sng" kern="100" dirty="0">
                <a:latin typeface="Century Gothic"/>
                <a:ea typeface="Aptos" panose="020B0004020202020204" pitchFamily="34" charset="0"/>
                <a:cs typeface="Times New Roman"/>
                <a:hlinkClick r:id="rId6"/>
              </a:rPr>
              <a:t>SHU Sports Leagues </a:t>
            </a:r>
            <a:r>
              <a:rPr lang="en-GB" sz="1600" kern="100" dirty="0">
                <a:latin typeface="Century Gothic"/>
                <a:ea typeface="Aptos" panose="020B0004020202020204" pitchFamily="34" charset="0"/>
                <a:cs typeface="Times New Roman"/>
              </a:rPr>
              <a:t> ‘provide a semi-competitive, fun, and recreational opportunity to participate in sport.'</a:t>
            </a:r>
          </a:p>
        </p:txBody>
      </p:sp>
      <p:pic>
        <p:nvPicPr>
          <p:cNvPr id="5" name="Picture 4" descr="Illustration of two people sitting cross legged on yoga mats with their hands above their heads, palms togetehr">
            <a:extLst>
              <a:ext uri="{FF2B5EF4-FFF2-40B4-BE49-F238E27FC236}">
                <a16:creationId xmlns:a16="http://schemas.microsoft.com/office/drawing/2014/main" id="{30E72553-4636-C77D-0A50-8EC08342A75D}"/>
              </a:ext>
            </a:extLst>
          </p:cNvPr>
          <p:cNvPicPr>
            <a:picLocks noChangeAspect="1"/>
          </p:cNvPicPr>
          <p:nvPr/>
        </p:nvPicPr>
        <p:blipFill>
          <a:blip r:embed="rId7"/>
          <a:stretch>
            <a:fillRect/>
          </a:stretch>
        </p:blipFill>
        <p:spPr>
          <a:xfrm>
            <a:off x="5276088" y="1462089"/>
            <a:ext cx="2740396" cy="1963333"/>
          </a:xfrm>
          <a:prstGeom prst="rect">
            <a:avLst/>
          </a:prstGeom>
        </p:spPr>
      </p:pic>
    </p:spTree>
    <p:extLst>
      <p:ext uri="{BB962C8B-B14F-4D97-AF65-F5344CB8AC3E}">
        <p14:creationId xmlns:p14="http://schemas.microsoft.com/office/powerpoint/2010/main" val="327389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489E-F9F6-D4D7-13D3-35DD0D192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176E6-C72A-C7A5-5531-6EB3D4857E42}"/>
              </a:ext>
            </a:extLst>
          </p:cNvPr>
          <p:cNvSpPr>
            <a:spLocks noGrp="1"/>
          </p:cNvSpPr>
          <p:nvPr>
            <p:ph type="title"/>
          </p:nvPr>
        </p:nvSpPr>
        <p:spPr/>
        <p:txBody>
          <a:bodyPr>
            <a:normAutofit/>
          </a:bodyPr>
          <a:lstStyle/>
          <a:p>
            <a:pPr algn="ctr"/>
            <a:r>
              <a:rPr lang="en-GB" sz="4800">
                <a:latin typeface="Aharoni" panose="02010803020104030203" pitchFamily="2" charset="-79"/>
                <a:cs typeface="Aharoni" panose="02010803020104030203" pitchFamily="2" charset="-79"/>
              </a:rPr>
              <a:t>Students’ Union</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155961A9-FC68-46FF-6403-36E2A21B2738}"/>
              </a:ext>
            </a:extLst>
          </p:cNvPr>
          <p:cNvSpPr>
            <a:spLocks noGrp="1"/>
          </p:cNvSpPr>
          <p:nvPr>
            <p:ph idx="1"/>
          </p:nvPr>
        </p:nvSpPr>
        <p:spPr>
          <a:xfrm>
            <a:off x="730968" y="2405945"/>
            <a:ext cx="3122979" cy="3204388"/>
          </a:xfrm>
        </p:spPr>
        <p:txBody>
          <a:bodyPr vert="horz" lIns="91440" tIns="45720" rIns="91440" bIns="45720" rtlCol="0" anchor="t">
            <a:noAutofit/>
          </a:bodyPr>
          <a:lstStyle/>
          <a:p>
            <a:pPr>
              <a:spcBef>
                <a:spcPts val="0"/>
              </a:spcBef>
              <a:spcAft>
                <a:spcPts val="1000"/>
              </a:spcAft>
            </a:pPr>
            <a:r>
              <a:rPr lang="en-GB" sz="1600" u="sng" dirty="0">
                <a:latin typeface="Century Gothic"/>
                <a:hlinkClick r:id="rId3">
                  <a:extLst>
                    <a:ext uri="{A12FA001-AC4F-418D-AE19-62706E023703}">
                      <ahyp:hlinkClr xmlns:ahyp="http://schemas.microsoft.com/office/drawing/2018/hyperlinkcolor" val="tx"/>
                    </a:ext>
                  </a:extLst>
                </a:hlinkClick>
              </a:rPr>
              <a:t>Students’ Union – events</a:t>
            </a:r>
            <a:endParaRPr lang="en-GB" sz="1600" u="sng" dirty="0">
              <a:latin typeface="Century Gothic"/>
            </a:endParaRPr>
          </a:p>
          <a:p>
            <a:pPr>
              <a:spcBef>
                <a:spcPts val="0"/>
              </a:spcBef>
              <a:spcAft>
                <a:spcPts val="1000"/>
              </a:spcAft>
            </a:pPr>
            <a:r>
              <a:rPr lang="en-GB" sz="1600" u="sng" dirty="0">
                <a:latin typeface="Century Gothic"/>
                <a:hlinkClick r:id="rId4"/>
              </a:rPr>
              <a:t>Students’ Union - societies</a:t>
            </a:r>
            <a:endParaRPr lang="en-GB" sz="1600" u="sng" dirty="0">
              <a:latin typeface="Century Gothic"/>
            </a:endParaRPr>
          </a:p>
          <a:p>
            <a:pPr>
              <a:spcBef>
                <a:spcPts val="0"/>
              </a:spcBef>
              <a:spcAft>
                <a:spcPts val="1000"/>
              </a:spcAft>
            </a:pPr>
            <a:r>
              <a:rPr lang="en-GB" sz="1600" u="sng" dirty="0">
                <a:latin typeface="Century Gothic"/>
                <a:hlinkClick r:id="rId5"/>
              </a:rPr>
              <a:t>Students’ Union - support for disabled students</a:t>
            </a:r>
            <a:endParaRPr lang="en-GB" sz="1600" u="sng" dirty="0">
              <a:latin typeface="Century Gothic"/>
              <a:hlinkClick r:id="rId6">
                <a:extLst>
                  <a:ext uri="{A12FA001-AC4F-418D-AE19-62706E023703}">
                    <ahyp:hlinkClr xmlns:ahyp="http://schemas.microsoft.com/office/drawing/2018/hyperlinkcolor" val="tx"/>
                  </a:ext>
                </a:extLst>
              </a:hlinkClick>
            </a:endParaRPr>
          </a:p>
          <a:p>
            <a:pPr>
              <a:spcBef>
                <a:spcPts val="0"/>
              </a:spcBef>
              <a:spcAft>
                <a:spcPts val="1000"/>
              </a:spcAft>
            </a:pPr>
            <a:r>
              <a:rPr lang="en-GB" sz="1600" u="sng" dirty="0">
                <a:latin typeface="Century Gothic"/>
                <a:hlinkClick r:id="rId6"/>
              </a:rPr>
              <a:t>Students' Union – volunteering</a:t>
            </a:r>
            <a:r>
              <a:rPr lang="en-GB" sz="1600" dirty="0">
                <a:latin typeface="Century Gothic"/>
              </a:rPr>
              <a:t>  ‘a great way to help out in the community, meet new people, develop skills and confidence, and impress potential employers.’ </a:t>
            </a:r>
            <a:endParaRPr lang="en-GB" sz="1600" kern="100" dirty="0">
              <a:solidFill>
                <a:srgbClr val="0563C1"/>
              </a:solidFill>
              <a:latin typeface="Century Gothic"/>
              <a:cs typeface="Times New Roman" panose="02020603050405020304" pitchFamily="18" charset="0"/>
            </a:endParaRPr>
          </a:p>
          <a:p>
            <a:pPr>
              <a:spcBef>
                <a:spcPts val="0"/>
              </a:spcBef>
              <a:spcAft>
                <a:spcPts val="1000"/>
              </a:spcAft>
            </a:pPr>
            <a:endParaRPr lang="en-GB" sz="1600" kern="100">
              <a:latin typeface="Century Gothic" panose="020B0502020202020204" pitchFamily="34" charset="0"/>
              <a:ea typeface="Aptos" panose="020B0004020202020204" pitchFamily="34" charset="0"/>
              <a:cs typeface="Times New Roman"/>
            </a:endParaRPr>
          </a:p>
          <a:p>
            <a:pPr marL="285750" indent="-285750">
              <a:lnSpc>
                <a:spcPct val="114999"/>
              </a:lnSpc>
              <a:spcBef>
                <a:spcPts val="0"/>
              </a:spcBef>
              <a:spcAft>
                <a:spcPts val="1000"/>
              </a:spcAft>
              <a:buFont typeface="Calibri" panose="020B0604020202020204" pitchFamily="34" charset="0"/>
              <a:buChar char="-"/>
            </a:pPr>
            <a:endParaRPr lang="en-GB" sz="1600" kern="100">
              <a:latin typeface="Century Gothic" panose="020B0502020202020204" pitchFamily="34" charset="0"/>
              <a:ea typeface="Aptos" panose="020B0004020202020204" pitchFamily="34" charset="0"/>
              <a:cs typeface="Times New Roman"/>
            </a:endParaRPr>
          </a:p>
          <a:p>
            <a:pPr marL="0" indent="0">
              <a:lnSpc>
                <a:spcPct val="115000"/>
              </a:lnSpc>
              <a:spcBef>
                <a:spcPts val="0"/>
              </a:spcBef>
              <a:spcAft>
                <a:spcPts val="1000"/>
              </a:spcAft>
              <a:buNone/>
            </a:pPr>
            <a:endParaRPr lang="en-GB" sz="1600" kern="10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4" name="Picture 3" descr="Illustration of two people sitting on the floor facing each other in conversation, holding a cup each">
            <a:extLst>
              <a:ext uri="{FF2B5EF4-FFF2-40B4-BE49-F238E27FC236}">
                <a16:creationId xmlns:a16="http://schemas.microsoft.com/office/drawing/2014/main" id="{14BDAD8F-69B7-9E57-D640-C45508917AC9}"/>
              </a:ext>
            </a:extLst>
          </p:cNvPr>
          <p:cNvPicPr>
            <a:picLocks noChangeAspect="1"/>
          </p:cNvPicPr>
          <p:nvPr/>
        </p:nvPicPr>
        <p:blipFill>
          <a:blip r:embed="rId7"/>
          <a:stretch>
            <a:fillRect/>
          </a:stretch>
        </p:blipFill>
        <p:spPr>
          <a:xfrm>
            <a:off x="4081219" y="2237207"/>
            <a:ext cx="4429933" cy="3197249"/>
          </a:xfrm>
          <a:prstGeom prst="rect">
            <a:avLst/>
          </a:prstGeom>
        </p:spPr>
      </p:pic>
    </p:spTree>
    <p:extLst>
      <p:ext uri="{BB962C8B-B14F-4D97-AF65-F5344CB8AC3E}">
        <p14:creationId xmlns:p14="http://schemas.microsoft.com/office/powerpoint/2010/main" val="425493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9230-8DEB-B005-2D69-5A1400DE6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08B05-A6EF-62A1-DCF8-F4EA5F664DF5}"/>
              </a:ext>
            </a:extLst>
          </p:cNvPr>
          <p:cNvSpPr>
            <a:spLocks noGrp="1"/>
          </p:cNvSpPr>
          <p:nvPr>
            <p:ph type="title"/>
          </p:nvPr>
        </p:nvSpPr>
        <p:spPr>
          <a:xfrm>
            <a:off x="628650" y="248738"/>
            <a:ext cx="7886700" cy="943992"/>
          </a:xfrm>
        </p:spPr>
        <p:txBody>
          <a:bodyPr>
            <a:normAutofit fontScale="90000"/>
          </a:bodyPr>
          <a:lstStyle/>
          <a:p>
            <a:pPr algn="ctr"/>
            <a:r>
              <a:rPr lang="en-GB" sz="4800">
                <a:latin typeface="Aharoni" panose="02010803020104030203" pitchFamily="2" charset="-79"/>
                <a:cs typeface="Aharoni" panose="02010803020104030203" pitchFamily="2" charset="-79"/>
              </a:rPr>
              <a:t>Find a Supportive Community</a:t>
            </a:r>
          </a:p>
        </p:txBody>
      </p:sp>
      <p:pic>
        <p:nvPicPr>
          <p:cNvPr id="6" name="Picture 5" descr="Illustration of a group of people sitting in chairs and talking">
            <a:extLst>
              <a:ext uri="{FF2B5EF4-FFF2-40B4-BE49-F238E27FC236}">
                <a16:creationId xmlns:a16="http://schemas.microsoft.com/office/drawing/2014/main" id="{147F3BCA-9900-649A-DF9F-E2BFDC49BE9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751" y="812976"/>
            <a:ext cx="4983581" cy="3523392"/>
          </a:xfrm>
          <a:prstGeom prst="rect">
            <a:avLst/>
          </a:prstGeom>
        </p:spPr>
      </p:pic>
      <p:sp>
        <p:nvSpPr>
          <p:cNvPr id="9" name="TextBox 8">
            <a:extLst>
              <a:ext uri="{FF2B5EF4-FFF2-40B4-BE49-F238E27FC236}">
                <a16:creationId xmlns:a16="http://schemas.microsoft.com/office/drawing/2014/main" id="{8D8C2391-F6C1-D3FB-D476-60C20FD2AE49}"/>
              </a:ext>
            </a:extLst>
          </p:cNvPr>
          <p:cNvSpPr txBox="1"/>
          <p:nvPr/>
        </p:nvSpPr>
        <p:spPr>
          <a:xfrm>
            <a:off x="4697830" y="1404268"/>
            <a:ext cx="3946358" cy="1338123"/>
          </a:xfrm>
          <a:prstGeom prst="rect">
            <a:avLst/>
          </a:prstGeom>
          <a:noFill/>
        </p:spPr>
        <p:txBody>
          <a:bodyPr wrap="square">
            <a:spAutoFit/>
          </a:bodyPr>
          <a:lstStyle/>
          <a:p>
            <a:pPr algn="ctr">
              <a:lnSpc>
                <a:spcPct val="115000"/>
              </a:lnSpc>
              <a:spcAft>
                <a:spcPts val="800"/>
              </a:spcAft>
              <a:buNone/>
            </a:pPr>
            <a:r>
              <a:rPr lang="en-GB" sz="1800" kern="100">
                <a:effectLst/>
                <a:latin typeface="Century Gothic" panose="020B0502020202020204" pitchFamily="34" charset="0"/>
                <a:ea typeface="Aptos" panose="020B0004020202020204" pitchFamily="34" charset="0"/>
                <a:cs typeface="Times New Roman" panose="02020603050405020304" pitchFamily="18" charset="0"/>
              </a:rPr>
              <a:t>Societies are a great way to try something new, meet new people with similar interests and discover exciting trips and socials.</a:t>
            </a:r>
            <a:endParaRPr lang="en-GB"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49A7FDC-F596-BCDE-A05A-5F69DA682FA2}"/>
              </a:ext>
            </a:extLst>
          </p:cNvPr>
          <p:cNvSpPr txBox="1"/>
          <p:nvPr/>
        </p:nvSpPr>
        <p:spPr>
          <a:xfrm>
            <a:off x="628650" y="4115610"/>
            <a:ext cx="8138360" cy="2340128"/>
          </a:xfrm>
          <a:prstGeom prst="rect">
            <a:avLst/>
          </a:prstGeom>
          <a:noFill/>
        </p:spPr>
        <p:txBody>
          <a:bodyPr wrap="square">
            <a:spAutoFit/>
          </a:bodyPr>
          <a:lstStyle/>
          <a:p>
            <a:pPr>
              <a:lnSpc>
                <a:spcPct val="115000"/>
              </a:lnSpc>
              <a:spcAft>
                <a:spcPts val="800"/>
              </a:spcAft>
              <a:buNone/>
            </a:pPr>
            <a:r>
              <a:rPr lang="en-GB" sz="1600" b="1" u="sng" kern="100">
                <a:effectLst/>
                <a:latin typeface="Century Gothic" panose="020B0502020202020204" pitchFamily="34" charset="0"/>
                <a:ea typeface="Aptos" panose="020B0004020202020204" pitchFamily="34" charset="0"/>
                <a:cs typeface="Times New Roman" panose="02020603050405020304" pitchFamily="18" charset="0"/>
              </a:rPr>
              <a:t>Join a society:</a:t>
            </a:r>
            <a:r>
              <a:rPr lang="en-GB" sz="1600" b="1" kern="100">
                <a:effectLst/>
                <a:latin typeface="Century Gothic" panose="020B0502020202020204" pitchFamily="34" charset="0"/>
                <a:ea typeface="Aptos" panose="020B0004020202020204" pitchFamily="34" charset="0"/>
                <a:cs typeface="Times New Roman" panose="02020603050405020304" pitchFamily="18" charset="0"/>
              </a:rPr>
              <a:t> </a:t>
            </a:r>
          </a:p>
          <a:p>
            <a:pPr marL="342900" lvl="0" indent="-342900">
              <a:spcAft>
                <a:spcPts val="600"/>
              </a:spcAft>
              <a:buFont typeface="+mj-lt"/>
              <a:buAutoNum type="arabicPeriod"/>
              <a:tabLst>
                <a:tab pos="457200" algn="l"/>
              </a:tabLst>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Login to the </a:t>
            </a:r>
            <a:r>
              <a:rPr lang="en-GB" sz="1600" u="sng" kern="10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hlinkClick r:id="rId4"/>
              </a:rPr>
              <a:t>student’s union website</a:t>
            </a:r>
            <a:r>
              <a:rPr lang="en-GB" sz="1600" kern="100">
                <a:effectLst/>
                <a:latin typeface="Century Gothic" panose="020B0502020202020204" pitchFamily="34" charset="0"/>
                <a:ea typeface="Aptos" panose="020B0004020202020204" pitchFamily="34" charset="0"/>
                <a:cs typeface="Times New Roman" panose="02020603050405020304" pitchFamily="18" charset="0"/>
              </a:rPr>
              <a:t> with your SHU login.</a:t>
            </a:r>
          </a:p>
          <a:p>
            <a:pPr marL="342900" lvl="0" indent="-342900">
              <a:spcAft>
                <a:spcPts val="600"/>
              </a:spcAft>
              <a:buFont typeface="+mj-lt"/>
              <a:buAutoNum type="arabicPeriod" startAt="2"/>
              <a:tabLst>
                <a:tab pos="457200" algn="l"/>
              </a:tabLst>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Choose the society membership you wish to </a:t>
            </a:r>
            <a:r>
              <a:rPr lang="en-GB" sz="1600" kern="100">
                <a:latin typeface="Century Gothic" panose="020B0502020202020204" pitchFamily="34" charset="0"/>
                <a:ea typeface="Aptos" panose="020B0004020202020204" pitchFamily="34" charset="0"/>
                <a:cs typeface="Times New Roman" panose="02020603050405020304" pitchFamily="18" charset="0"/>
              </a:rPr>
              <a:t>join</a:t>
            </a:r>
            <a:r>
              <a:rPr lang="en-GB" sz="1600" kern="100">
                <a:effectLst/>
                <a:latin typeface="Century Gothic" panose="020B0502020202020204" pitchFamily="34" charset="0"/>
                <a:ea typeface="Aptos" panose="020B0004020202020204" pitchFamily="34" charset="0"/>
                <a:cs typeface="Times New Roman" panose="02020603050405020304" pitchFamily="18" charset="0"/>
              </a:rPr>
              <a:t> and add it to your basket. </a:t>
            </a:r>
          </a:p>
          <a:p>
            <a:pPr marL="342900" lvl="0" indent="-342900">
              <a:spcAft>
                <a:spcPts val="600"/>
              </a:spcAft>
              <a:buFont typeface="+mj-lt"/>
              <a:buAutoNum type="arabicPeriod" startAt="3"/>
              <a:tabLst>
                <a:tab pos="457200" algn="l"/>
              </a:tabLst>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Click through to the checkout (the basket icon at the top of the screen). </a:t>
            </a:r>
          </a:p>
          <a:p>
            <a:pPr marL="342900" lvl="0" indent="-342900">
              <a:spcAft>
                <a:spcPts val="600"/>
              </a:spcAft>
              <a:buFont typeface="+mj-lt"/>
              <a:buAutoNum type="arabicPeriod" startAt="3"/>
              <a:tabLst>
                <a:tab pos="457200" algn="l"/>
              </a:tabLst>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Pay for any membership fee (usually free) and fill in your details.  </a:t>
            </a:r>
          </a:p>
          <a:p>
            <a:pPr marL="342900" lvl="0" indent="-342900">
              <a:spcAft>
                <a:spcPts val="600"/>
              </a:spcAft>
              <a:buFont typeface="+mj-lt"/>
              <a:buAutoNum type="arabicPeriod" startAt="3"/>
              <a:tabLst>
                <a:tab pos="457200" algn="l"/>
              </a:tabLst>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Contact the society to find out the next meeting or they will contact you. </a:t>
            </a:r>
          </a:p>
          <a:p>
            <a:pPr marL="342900" lvl="0" indent="-342900">
              <a:spcAft>
                <a:spcPts val="600"/>
              </a:spcAft>
              <a:buFont typeface="+mj-lt"/>
              <a:buAutoNum type="arabicPeriod" startAt="3"/>
              <a:tabLst>
                <a:tab pos="457200" algn="l"/>
              </a:tabLst>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Follow their social media to keep up to date with any upcoming events.  </a:t>
            </a:r>
          </a:p>
        </p:txBody>
      </p:sp>
      <p:pic>
        <p:nvPicPr>
          <p:cNvPr id="13" name="Picture 12" descr="A QR code">
            <a:extLst>
              <a:ext uri="{FF2B5EF4-FFF2-40B4-BE49-F238E27FC236}">
                <a16:creationId xmlns:a16="http://schemas.microsoft.com/office/drawing/2014/main" id="{729DC3CF-DED8-8FFA-23C8-E34107E601CB}"/>
              </a:ext>
            </a:extLst>
          </p:cNvPr>
          <p:cNvPicPr>
            <a:picLocks noChangeAspect="1"/>
          </p:cNvPicPr>
          <p:nvPr/>
        </p:nvPicPr>
        <p:blipFill>
          <a:blip r:embed="rId5">
            <a:clrChange>
              <a:clrFrom>
                <a:srgbClr val="EAEADE"/>
              </a:clrFrom>
              <a:clrTo>
                <a:srgbClr val="EAEADE">
                  <a:alpha val="0"/>
                </a:srgbClr>
              </a:clrTo>
            </a:clrChange>
            <a:extLst>
              <a:ext uri="{28A0092B-C50C-407E-A947-70E740481C1C}">
                <a14:useLocalDpi xmlns:a14="http://schemas.microsoft.com/office/drawing/2010/main" val="0"/>
              </a:ext>
            </a:extLst>
          </a:blip>
          <a:srcRect l="47018" t="6522" r="3684" b="6522"/>
          <a:stretch/>
        </p:blipFill>
        <p:spPr>
          <a:xfrm>
            <a:off x="7069825" y="2953929"/>
            <a:ext cx="1697185" cy="1683899"/>
          </a:xfrm>
          <a:prstGeom prst="rect">
            <a:avLst/>
          </a:prstGeom>
        </p:spPr>
      </p:pic>
    </p:spTree>
    <p:extLst>
      <p:ext uri="{BB962C8B-B14F-4D97-AF65-F5344CB8AC3E}">
        <p14:creationId xmlns:p14="http://schemas.microsoft.com/office/powerpoint/2010/main" val="221376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28D2-0C42-5B78-37C9-1E5B9A17B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4AD36-D33F-4D88-C886-577190798D5F}"/>
              </a:ext>
            </a:extLst>
          </p:cNvPr>
          <p:cNvSpPr>
            <a:spLocks noGrp="1"/>
          </p:cNvSpPr>
          <p:nvPr>
            <p:ph type="title"/>
          </p:nvPr>
        </p:nvSpPr>
        <p:spPr>
          <a:xfrm>
            <a:off x="887443" y="1076774"/>
            <a:ext cx="2797115" cy="817385"/>
          </a:xfrm>
        </p:spPr>
        <p:txBody>
          <a:bodyPr>
            <a:noAutofit/>
          </a:bodyPr>
          <a:lstStyle/>
          <a:p>
            <a:r>
              <a:rPr lang="en-GB" sz="4800" b="1" dirty="0">
                <a:solidFill>
                  <a:schemeClr val="bg2">
                    <a:lumMod val="25000"/>
                  </a:schemeClr>
                </a:solidFill>
                <a:latin typeface="Aharoni"/>
                <a:cs typeface="Aharoni"/>
              </a:rPr>
              <a:t>What to Expect </a:t>
            </a:r>
          </a:p>
        </p:txBody>
      </p:sp>
      <p:sp>
        <p:nvSpPr>
          <p:cNvPr id="3" name="Content Placeholder 2">
            <a:extLst>
              <a:ext uri="{FF2B5EF4-FFF2-40B4-BE49-F238E27FC236}">
                <a16:creationId xmlns:a16="http://schemas.microsoft.com/office/drawing/2014/main" id="{7D3EF293-6494-AB11-3F62-834D204FCCC1}"/>
              </a:ext>
            </a:extLst>
          </p:cNvPr>
          <p:cNvSpPr>
            <a:spLocks noGrp="1"/>
          </p:cNvSpPr>
          <p:nvPr>
            <p:ph idx="1"/>
          </p:nvPr>
        </p:nvSpPr>
        <p:spPr>
          <a:xfrm>
            <a:off x="428058" y="2380147"/>
            <a:ext cx="4362864" cy="4121528"/>
          </a:xfrm>
        </p:spPr>
        <p:txBody>
          <a:bodyPr vert="horz" lIns="91440" tIns="45720" rIns="91440" bIns="45720" rtlCol="0" anchor="t">
            <a:noAutofit/>
          </a:bodyPr>
          <a:lstStyle/>
          <a:p>
            <a:pPr marL="285750" indent="-285750">
              <a:buFont typeface="Calibri" panose="020B0604020202020204" pitchFamily="34" charset="0"/>
              <a:buChar char="-"/>
            </a:pPr>
            <a:r>
              <a:rPr lang="en-GB" sz="1600" dirty="0">
                <a:solidFill>
                  <a:schemeClr val="bg2">
                    <a:lumMod val="25000"/>
                  </a:schemeClr>
                </a:solidFill>
                <a:latin typeface="Century Gothic"/>
              </a:rPr>
              <a:t>We will talk through social opportunities and support and will share some practical tips. </a:t>
            </a:r>
            <a:endParaRPr lang="en-GB" sz="1600" dirty="0">
              <a:solidFill>
                <a:schemeClr val="bg2">
                  <a:lumMod val="25000"/>
                </a:schemeClr>
              </a:solidFill>
              <a:ea typeface="Calibri" panose="020F0502020204030204"/>
              <a:cs typeface="Calibri" panose="020F0502020204030204"/>
            </a:endParaRPr>
          </a:p>
          <a:p>
            <a:pPr>
              <a:buFont typeface="Calibri"/>
              <a:buChar char="-"/>
            </a:pPr>
            <a:r>
              <a:rPr lang="en-GB" sz="1600" dirty="0">
                <a:solidFill>
                  <a:schemeClr val="bg2">
                    <a:lumMod val="25000"/>
                  </a:schemeClr>
                </a:solidFill>
                <a:latin typeface="Century Gothic"/>
              </a:rPr>
              <a:t>You can connect with others with shared experiences to learn from each other. </a:t>
            </a:r>
          </a:p>
          <a:p>
            <a:pPr>
              <a:buFont typeface="Calibri" panose="020B0604020202020204" pitchFamily="34" charset="0"/>
              <a:buChar char="-"/>
            </a:pPr>
            <a:r>
              <a:rPr lang="en-GB" sz="1600" dirty="0">
                <a:solidFill>
                  <a:schemeClr val="bg2">
                    <a:lumMod val="25000"/>
                  </a:schemeClr>
                </a:solidFill>
                <a:latin typeface="Century Gothic"/>
              </a:rPr>
              <a:t>Please communicate in ways you are comfortable with.</a:t>
            </a:r>
            <a:endParaRPr lang="en-GB" sz="1600">
              <a:solidFill>
                <a:schemeClr val="bg2">
                  <a:lumMod val="25000"/>
                </a:schemeClr>
              </a:solidFill>
              <a:latin typeface="Century Gothic"/>
              <a:ea typeface="Calibri"/>
              <a:cs typeface="Calibri"/>
            </a:endParaRPr>
          </a:p>
          <a:p>
            <a:pPr>
              <a:buFont typeface="Calibri" panose="020B0604020202020204" pitchFamily="34" charset="0"/>
              <a:buChar char="-"/>
            </a:pPr>
            <a:r>
              <a:rPr lang="en-GB" sz="1600" dirty="0">
                <a:solidFill>
                  <a:schemeClr val="bg2">
                    <a:lumMod val="25000"/>
                  </a:schemeClr>
                </a:solidFill>
                <a:latin typeface="Century Gothic"/>
                <a:ea typeface="Calibri"/>
                <a:cs typeface="Calibri"/>
              </a:rPr>
              <a:t>Online: we will stay in the meeting until 3.15pm for any questions. The session will then end. We will share sources of support in the chat. </a:t>
            </a:r>
            <a:endParaRPr lang="en-GB">
              <a:solidFill>
                <a:schemeClr val="bg2">
                  <a:lumMod val="25000"/>
                </a:schemeClr>
              </a:solidFill>
            </a:endParaRPr>
          </a:p>
          <a:p>
            <a:pPr>
              <a:buFont typeface="Calibri"/>
              <a:buChar char="-"/>
            </a:pPr>
            <a:r>
              <a:rPr lang="en-GB" sz="1600" dirty="0">
                <a:solidFill>
                  <a:schemeClr val="bg2">
                    <a:lumMod val="25000"/>
                  </a:schemeClr>
                </a:solidFill>
                <a:latin typeface="Century Gothic"/>
                <a:ea typeface="Calibri"/>
                <a:cs typeface="Calibri"/>
              </a:rPr>
              <a:t>In person: Come and go and move around if needed.</a:t>
            </a:r>
            <a:endParaRPr lang="en-GB" sz="1600">
              <a:solidFill>
                <a:schemeClr val="bg2">
                  <a:lumMod val="25000"/>
                </a:schemeClr>
              </a:solidFill>
              <a:ea typeface="Calibri"/>
              <a:cs typeface="Calibri"/>
            </a:endParaRPr>
          </a:p>
        </p:txBody>
      </p:sp>
      <p:sp>
        <p:nvSpPr>
          <p:cNvPr id="4" name="TextBox 3">
            <a:extLst>
              <a:ext uri="{FF2B5EF4-FFF2-40B4-BE49-F238E27FC236}">
                <a16:creationId xmlns:a16="http://schemas.microsoft.com/office/drawing/2014/main" id="{5FAABF47-1404-5B51-332A-92581E04B928}"/>
              </a:ext>
            </a:extLst>
          </p:cNvPr>
          <p:cNvSpPr txBox="1"/>
          <p:nvPr/>
        </p:nvSpPr>
        <p:spPr>
          <a:xfrm>
            <a:off x="5405887" y="970471"/>
            <a:ext cx="2487284"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baseline="0" dirty="0">
                <a:solidFill>
                  <a:srgbClr val="3B3838"/>
                </a:solidFill>
                <a:latin typeface="Aharoni"/>
              </a:rPr>
              <a:t>Ground</a:t>
            </a:r>
            <a:endParaRPr lang="en-GB" dirty="0">
              <a:solidFill>
                <a:srgbClr val="000000"/>
              </a:solidFill>
              <a:latin typeface="Calibri" panose="020F0502020204030204"/>
              <a:ea typeface="Calibri" panose="020F0502020204030204"/>
              <a:cs typeface="Calibri" panose="020F0502020204030204"/>
            </a:endParaRPr>
          </a:p>
          <a:p>
            <a:r>
              <a:rPr lang="en-GB" sz="4800" b="1" dirty="0">
                <a:solidFill>
                  <a:srgbClr val="3B3838"/>
                </a:solidFill>
                <a:latin typeface="Aharoni"/>
              </a:rPr>
              <a:t> </a:t>
            </a:r>
            <a:r>
              <a:rPr lang="en-GB" sz="4800" b="1" baseline="0" dirty="0">
                <a:solidFill>
                  <a:srgbClr val="3B3838"/>
                </a:solidFill>
                <a:latin typeface="Aharoni"/>
              </a:rPr>
              <a:t>Rules</a:t>
            </a:r>
            <a:r>
              <a:rPr sz="4800" dirty="0">
                <a:latin typeface="Aharoni"/>
                <a:ea typeface="Aharoni"/>
                <a:cs typeface="Aharoni"/>
              </a:rPr>
              <a:t>​</a:t>
            </a:r>
            <a:endParaRPr lang="en-GB">
              <a:ea typeface="Calibri"/>
              <a:cs typeface="Calibri"/>
            </a:endParaRPr>
          </a:p>
          <a:p>
            <a:endParaRPr lang="en-GB">
              <a:ea typeface="Calibri"/>
              <a:cs typeface="Calibri"/>
            </a:endParaRPr>
          </a:p>
        </p:txBody>
      </p:sp>
      <p:sp>
        <p:nvSpPr>
          <p:cNvPr id="5" name="TextBox 4">
            <a:extLst>
              <a:ext uri="{FF2B5EF4-FFF2-40B4-BE49-F238E27FC236}">
                <a16:creationId xmlns:a16="http://schemas.microsoft.com/office/drawing/2014/main" id="{C11D0030-DB4F-858A-5D70-8DFCEFCC654D}"/>
              </a:ext>
            </a:extLst>
          </p:cNvPr>
          <p:cNvSpPr txBox="1"/>
          <p:nvPr/>
        </p:nvSpPr>
        <p:spPr>
          <a:xfrm>
            <a:off x="5384512" y="2800009"/>
            <a:ext cx="314126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Font typeface="Calibri,Sans-Serif"/>
              <a:buChar char="-"/>
            </a:pPr>
            <a:r>
              <a:rPr lang="en-GB" sz="1600" baseline="0" dirty="0">
                <a:solidFill>
                  <a:srgbClr val="3B3838"/>
                </a:solidFill>
                <a:latin typeface="Century Gothic"/>
                <a:ea typeface="Arial"/>
                <a:cs typeface="Arial"/>
              </a:rPr>
              <a:t>(Online only!) Please have your microphone off unless speaking. </a:t>
            </a:r>
            <a:r>
              <a:rPr lang="en-US" sz="1600" dirty="0">
                <a:latin typeface="Century Gothic"/>
                <a:ea typeface="Arial"/>
                <a:cs typeface="Arial"/>
              </a:rPr>
              <a:t>​</a:t>
            </a:r>
          </a:p>
          <a:p>
            <a:pPr marL="228600" indent="-228600">
              <a:buFont typeface="Calibri,Sans-Serif"/>
              <a:buChar char="-"/>
            </a:pPr>
            <a:endParaRPr lang="en-US" sz="1600" dirty="0">
              <a:solidFill>
                <a:srgbClr val="000000"/>
              </a:solidFill>
              <a:latin typeface="Century Gothic"/>
              <a:ea typeface="Arial"/>
              <a:cs typeface="Arial"/>
            </a:endParaRPr>
          </a:p>
          <a:p>
            <a:pPr marL="228600" indent="-228600">
              <a:buFont typeface="Calibri,Sans-Serif"/>
              <a:buChar char="-"/>
            </a:pPr>
            <a:r>
              <a:rPr lang="en-GB" sz="1600" baseline="0" dirty="0">
                <a:solidFill>
                  <a:srgbClr val="3B3838"/>
                </a:solidFill>
                <a:latin typeface="Century Gothic"/>
                <a:ea typeface="Arial"/>
                <a:cs typeface="Arial"/>
              </a:rPr>
              <a:t>During activity or discussions, join in if you feel able and feel free </a:t>
            </a:r>
            <a:r>
              <a:rPr lang="en-GB" sz="1600" dirty="0">
                <a:solidFill>
                  <a:srgbClr val="3B3838"/>
                </a:solidFill>
                <a:latin typeface="Century Gothic"/>
                <a:ea typeface="Arial"/>
                <a:cs typeface="Arial"/>
              </a:rPr>
              <a:t>to ask</a:t>
            </a:r>
            <a:r>
              <a:rPr lang="en-GB" sz="1600" baseline="0" dirty="0">
                <a:solidFill>
                  <a:srgbClr val="3B3838"/>
                </a:solidFill>
                <a:latin typeface="Century Gothic"/>
                <a:ea typeface="Arial"/>
                <a:cs typeface="Arial"/>
              </a:rPr>
              <a:t> questions. </a:t>
            </a:r>
            <a:r>
              <a:rPr lang="en-GB" sz="1600" dirty="0">
                <a:latin typeface="Century Gothic"/>
                <a:ea typeface="Arial"/>
                <a:cs typeface="Arial"/>
              </a:rPr>
              <a:t>​</a:t>
            </a:r>
          </a:p>
          <a:p>
            <a:pPr marL="228600" indent="-228600">
              <a:buFont typeface="Calibri,Sans-Serif"/>
              <a:buChar char="-"/>
            </a:pPr>
            <a:endParaRPr lang="en-GB" sz="1600" dirty="0">
              <a:solidFill>
                <a:srgbClr val="000000"/>
              </a:solidFill>
              <a:latin typeface="Century Gothic"/>
              <a:ea typeface="Arial"/>
              <a:cs typeface="Arial"/>
            </a:endParaRPr>
          </a:p>
          <a:p>
            <a:pPr marL="228600" indent="-228600">
              <a:buFont typeface="Calibri,Sans-Serif"/>
              <a:buChar char="-"/>
            </a:pPr>
            <a:r>
              <a:rPr lang="en-GB" sz="1600" baseline="0" dirty="0">
                <a:solidFill>
                  <a:srgbClr val="3B3838"/>
                </a:solidFill>
                <a:latin typeface="Century Gothic"/>
                <a:ea typeface="Arial"/>
                <a:cs typeface="Arial"/>
              </a:rPr>
              <a:t>Respect the opinions, privacy and information shared by others </a:t>
            </a:r>
            <a:r>
              <a:rPr lang="en-GB" sz="1600" dirty="0">
                <a:solidFill>
                  <a:srgbClr val="3B3838"/>
                </a:solidFill>
                <a:latin typeface="Century Gothic"/>
                <a:ea typeface="Arial"/>
                <a:cs typeface="Arial"/>
              </a:rPr>
              <a:t>in the</a:t>
            </a:r>
            <a:r>
              <a:rPr lang="en-GB" sz="1600" baseline="0" dirty="0">
                <a:solidFill>
                  <a:srgbClr val="3B3838"/>
                </a:solidFill>
                <a:latin typeface="Century Gothic"/>
                <a:ea typeface="Arial"/>
                <a:cs typeface="Arial"/>
              </a:rPr>
              <a:t> group. </a:t>
            </a:r>
            <a:r>
              <a:rPr lang="en-GB" sz="1600" dirty="0">
                <a:latin typeface="Century Gothic"/>
                <a:ea typeface="Arial"/>
                <a:cs typeface="Arial"/>
              </a:rPr>
              <a:t>​</a:t>
            </a:r>
          </a:p>
          <a:p>
            <a:pPr algn="ctr"/>
            <a:endParaRPr lang="en-GB" sz="1600" dirty="0">
              <a:ea typeface="Calibri"/>
              <a:cs typeface="Calibri"/>
            </a:endParaRPr>
          </a:p>
        </p:txBody>
      </p:sp>
    </p:spTree>
    <p:extLst>
      <p:ext uri="{BB962C8B-B14F-4D97-AF65-F5344CB8AC3E}">
        <p14:creationId xmlns:p14="http://schemas.microsoft.com/office/powerpoint/2010/main" val="19999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D6E-A97E-E1BE-66B0-B8CF95CE6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73787-280E-5198-C091-8D415D51407D}"/>
              </a:ext>
            </a:extLst>
          </p:cNvPr>
          <p:cNvSpPr>
            <a:spLocks noGrp="1"/>
          </p:cNvSpPr>
          <p:nvPr>
            <p:ph type="title"/>
          </p:nvPr>
        </p:nvSpPr>
        <p:spPr>
          <a:xfrm>
            <a:off x="628650" y="248738"/>
            <a:ext cx="7886700" cy="943992"/>
          </a:xfrm>
        </p:spPr>
        <p:txBody>
          <a:bodyPr>
            <a:normAutofit/>
          </a:bodyPr>
          <a:lstStyle/>
          <a:p>
            <a:pPr algn="ctr"/>
            <a:r>
              <a:rPr lang="en-GB">
                <a:latin typeface="Aharoni" panose="02010803020104030203" pitchFamily="2" charset="-79"/>
                <a:cs typeface="Aharoni" panose="02010803020104030203" pitchFamily="2" charset="-79"/>
              </a:rPr>
              <a:t>Adopt or Start a Society</a:t>
            </a:r>
          </a:p>
        </p:txBody>
      </p:sp>
      <p:sp>
        <p:nvSpPr>
          <p:cNvPr id="9" name="TextBox 8">
            <a:extLst>
              <a:ext uri="{FF2B5EF4-FFF2-40B4-BE49-F238E27FC236}">
                <a16:creationId xmlns:a16="http://schemas.microsoft.com/office/drawing/2014/main" id="{A28041F7-F2F3-4BFF-920A-CB517EC9C161}"/>
              </a:ext>
            </a:extLst>
          </p:cNvPr>
          <p:cNvSpPr txBox="1"/>
          <p:nvPr/>
        </p:nvSpPr>
        <p:spPr>
          <a:xfrm>
            <a:off x="513301" y="1338544"/>
            <a:ext cx="7886700" cy="350224"/>
          </a:xfrm>
          <a:prstGeom prst="rect">
            <a:avLst/>
          </a:prstGeom>
          <a:noFill/>
        </p:spPr>
        <p:txBody>
          <a:bodyPr wrap="square">
            <a:spAutoFit/>
          </a:bodyPr>
          <a:lstStyle/>
          <a:p>
            <a:pPr>
              <a:lnSpc>
                <a:spcPct val="115000"/>
              </a:lnSpc>
              <a:spcAft>
                <a:spcPts val="800"/>
              </a:spcAft>
              <a:buNone/>
            </a:pPr>
            <a:r>
              <a:rPr lang="en-GB" sz="1600" kern="100">
                <a:effectLst/>
                <a:latin typeface="Century Gothic" panose="020B0502020202020204" pitchFamily="34" charset="0"/>
                <a:ea typeface="Aptos" panose="020B0004020202020204" pitchFamily="34" charset="0"/>
                <a:cs typeface="Times New Roman" panose="02020603050405020304" pitchFamily="18" charset="0"/>
              </a:rPr>
              <a:t>If there’s not a society for your interest / hobby, you could </a:t>
            </a:r>
            <a:r>
              <a:rPr lang="en-GB" sz="1600" kern="100">
                <a:effectLst/>
                <a:latin typeface="Century Gothic" panose="020B0502020202020204" pitchFamily="34" charset="0"/>
                <a:ea typeface="Aptos" panose="020B0004020202020204" pitchFamily="34" charset="0"/>
                <a:cs typeface="Times New Roman" panose="02020603050405020304" pitchFamily="18" charset="0"/>
                <a:hlinkClick r:id="rId3"/>
              </a:rPr>
              <a:t>adopt</a:t>
            </a:r>
            <a:r>
              <a:rPr lang="en-GB" sz="1600" kern="100">
                <a:effectLst/>
                <a:latin typeface="Century Gothic" panose="020B0502020202020204" pitchFamily="34" charset="0"/>
                <a:ea typeface="Aptos" panose="020B0004020202020204" pitchFamily="34" charset="0"/>
                <a:cs typeface="Times New Roman" panose="02020603050405020304" pitchFamily="18" charset="0"/>
              </a:rPr>
              <a:t> or </a:t>
            </a:r>
            <a:r>
              <a:rPr lang="en-GB" sz="1600" kern="100">
                <a:effectLst/>
                <a:latin typeface="Century Gothic" panose="020B0502020202020204" pitchFamily="34" charset="0"/>
                <a:ea typeface="Aptos" panose="020B0004020202020204" pitchFamily="34" charset="0"/>
                <a:cs typeface="Times New Roman" panose="02020603050405020304" pitchFamily="18" charset="0"/>
                <a:hlinkClick r:id="rId4"/>
              </a:rPr>
              <a:t>start one</a:t>
            </a:r>
            <a:r>
              <a:rPr lang="en-GB" sz="1600" kern="100">
                <a:effectLst/>
                <a:latin typeface="Century Gothic" panose="020B0502020202020204" pitchFamily="34" charset="0"/>
                <a:ea typeface="Aptos" panose="020B0004020202020204" pitchFamily="34" charset="0"/>
                <a:cs typeface="Times New Roman" panose="02020603050405020304" pitchFamily="18" charset="0"/>
              </a:rPr>
              <a:t>!</a:t>
            </a:r>
            <a:endParaRPr lang="en-GB" sz="1600"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34D9966-4942-1E35-56A2-878D47314BE4}"/>
              </a:ext>
            </a:extLst>
          </p:cNvPr>
          <p:cNvSpPr txBox="1"/>
          <p:nvPr/>
        </p:nvSpPr>
        <p:spPr>
          <a:xfrm>
            <a:off x="377687" y="1834582"/>
            <a:ext cx="8766313" cy="4671407"/>
          </a:xfrm>
          <a:prstGeom prst="rect">
            <a:avLst/>
          </a:prstGeom>
          <a:noFill/>
        </p:spPr>
        <p:txBody>
          <a:bodyPr wrap="square">
            <a:spAutoFit/>
          </a:bodyPr>
          <a:lstStyle/>
          <a:p>
            <a:pPr>
              <a:lnSpc>
                <a:spcPct val="115000"/>
              </a:lnSpc>
              <a:spcAft>
                <a:spcPts val="800"/>
              </a:spcAft>
            </a:pPr>
            <a:r>
              <a:rPr lang="en-GB" sz="1600" b="1" kern="100">
                <a:latin typeface="Century Gothic" panose="020B0502020202020204" pitchFamily="34" charset="0"/>
                <a:ea typeface="Aptos" panose="020B0004020202020204" pitchFamily="34" charset="0"/>
                <a:cs typeface="Times New Roman" panose="02020603050405020304" pitchFamily="18" charset="0"/>
              </a:rPr>
              <a:t>Adopt: </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Decide which society you would like to adopt.</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Email the Societies Team on </a:t>
            </a:r>
            <a:r>
              <a:rPr lang="en-GB" sz="1600" kern="100">
                <a:latin typeface="Century Gothic" panose="020B0502020202020204" pitchFamily="34" charset="0"/>
                <a:ea typeface="Aptos" panose="020B0004020202020204" pitchFamily="34" charset="0"/>
                <a:cs typeface="Times New Roman" panose="02020603050405020304" pitchFamily="18" charset="0"/>
                <a:hlinkClick r:id="rId5"/>
              </a:rPr>
              <a:t>activitiesadmin@shu.ac.uk</a:t>
            </a:r>
            <a:r>
              <a:rPr lang="en-GB" sz="1600" kern="100">
                <a:latin typeface="Century Gothic" panose="020B0502020202020204" pitchFamily="34" charset="0"/>
                <a:ea typeface="Aptos" panose="020B0004020202020204" pitchFamily="34" charset="0"/>
                <a:cs typeface="Times New Roman" panose="02020603050405020304" pitchFamily="18" charset="0"/>
              </a:rPr>
              <a:t> to tell them you want to adopt the society. Include which students will be the President, Secretary and Treasurer, along with their student numbers. </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Book onto a Society Induction!</a:t>
            </a:r>
          </a:p>
          <a:p>
            <a:pPr>
              <a:lnSpc>
                <a:spcPct val="115000"/>
              </a:lnSpc>
              <a:spcAft>
                <a:spcPts val="800"/>
              </a:spcAft>
            </a:pPr>
            <a:r>
              <a:rPr lang="en-GB" sz="1600" b="1" kern="100">
                <a:latin typeface="Century Gothic" panose="020B0502020202020204" pitchFamily="34" charset="0"/>
                <a:ea typeface="Aptos" panose="020B0004020202020204" pitchFamily="34" charset="0"/>
                <a:cs typeface="Times New Roman" panose="02020603050405020304" pitchFamily="18" charset="0"/>
              </a:rPr>
              <a:t>Start: </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Find 10 students that are interested in forming a society. </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Complete the </a:t>
            </a:r>
            <a:r>
              <a:rPr lang="en-GB" sz="1600" kern="100">
                <a:latin typeface="Century Gothic" panose="020B0502020202020204" pitchFamily="34" charset="0"/>
                <a:ea typeface="Aptos" panose="020B0004020202020204" pitchFamily="34" charset="0"/>
                <a:cs typeface="Times New Roman" panose="02020603050405020304" pitchFamily="18" charset="0"/>
                <a:hlinkClick r:id="rId4"/>
              </a:rPr>
              <a:t>application form found at the bottom of the page.</a:t>
            </a:r>
            <a:r>
              <a:rPr lang="en-GB" sz="1600" kern="100">
                <a:latin typeface="Century Gothic" panose="020B0502020202020204" pitchFamily="34" charset="0"/>
                <a:ea typeface="Aptos" panose="020B0004020202020204" pitchFamily="34" charset="0"/>
                <a:cs typeface="Times New Roman" panose="02020603050405020304" pitchFamily="18" charset="0"/>
              </a:rPr>
              <a:t> A panel will review this.</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Once your society is provisionally approved, </a:t>
            </a:r>
            <a:r>
              <a:rPr lang="en-GB" sz="1600" kern="100">
                <a:latin typeface="Century Gothic" panose="020B0502020202020204" pitchFamily="34" charset="0"/>
                <a:ea typeface="Aptos" panose="020B0004020202020204" pitchFamily="34" charset="0"/>
                <a:cs typeface="Times New Roman" panose="02020603050405020304" pitchFamily="18" charset="0"/>
                <a:hlinkClick r:id="rId6"/>
              </a:rPr>
              <a:t>select your committee </a:t>
            </a:r>
            <a:endParaRPr lang="en-GB" sz="1600" kern="100">
              <a:latin typeface="Century Gothic" panose="020B0502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Send the committees’ names and student numbers to the Societies Team</a:t>
            </a:r>
          </a:p>
          <a:p>
            <a:pPr marL="285750" indent="-285750">
              <a:lnSpc>
                <a:spcPct val="115000"/>
              </a:lnSpc>
              <a:spcAft>
                <a:spcPts val="800"/>
              </a:spcAft>
              <a:buFontTx/>
              <a:buChar char="-"/>
            </a:pPr>
            <a:r>
              <a:rPr lang="en-GB" sz="1600" kern="100">
                <a:latin typeface="Century Gothic" panose="020B0502020202020204" pitchFamily="34" charset="0"/>
                <a:ea typeface="Aptos" panose="020B0004020202020204" pitchFamily="34" charset="0"/>
                <a:cs typeface="Times New Roman" panose="02020603050405020304" pitchFamily="18" charset="0"/>
              </a:rPr>
              <a:t>Book onto a Society Induction!</a:t>
            </a:r>
            <a:endParaRPr lang="en-GB" sz="1600" kern="100">
              <a:effectLst/>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2351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184AC-C303-6547-DAB5-9443BA8A0FF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C76D4F4-D996-7BC4-0B9C-A6BBA2BB60B8}"/>
              </a:ext>
            </a:extLst>
          </p:cNvPr>
          <p:cNvSpPr txBox="1">
            <a:spLocks noGrp="1"/>
          </p:cNvSpPr>
          <p:nvPr>
            <p:ph type="title" idx="4294967295"/>
          </p:nvPr>
        </p:nvSpPr>
        <p:spPr>
          <a:xfrm>
            <a:off x="567354" y="812243"/>
            <a:ext cx="7662246" cy="9088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atin typeface="Aharoni"/>
                <a:cs typeface="Aharoni"/>
              </a:rPr>
              <a:t>Contacting a group / society</a:t>
            </a:r>
            <a:endParaRPr kumimoji="0" lang="en-GB" sz="4400" b="0" i="0" u="none" strike="noStrike" kern="1200" cap="none" spc="0" normalizeH="0" baseline="0" noProof="0">
              <a:ln>
                <a:noFill/>
              </a:ln>
              <a:solidFill>
                <a:schemeClr val="tx1"/>
              </a:solidFill>
              <a:effectLst/>
              <a:uLnTx/>
              <a:uFillTx/>
              <a:latin typeface="Aharoni" panose="02010803020104030203" pitchFamily="2" charset="-79"/>
              <a:ea typeface="+mj-ea"/>
              <a:cs typeface="Aharoni" panose="02010803020104030203" pitchFamily="2" charset="-79"/>
            </a:endParaRPr>
          </a:p>
        </p:txBody>
      </p:sp>
      <p:sp>
        <p:nvSpPr>
          <p:cNvPr id="8" name="Content Placeholder 2">
            <a:extLst>
              <a:ext uri="{FF2B5EF4-FFF2-40B4-BE49-F238E27FC236}">
                <a16:creationId xmlns:a16="http://schemas.microsoft.com/office/drawing/2014/main" id="{BDF10F0F-9B1E-3858-DBB9-9255E3EDC3BA}"/>
              </a:ext>
            </a:extLst>
          </p:cNvPr>
          <p:cNvSpPr>
            <a:spLocks noGrp="1"/>
          </p:cNvSpPr>
          <p:nvPr>
            <p:ph idx="1"/>
          </p:nvPr>
        </p:nvSpPr>
        <p:spPr>
          <a:xfrm>
            <a:off x="567354" y="1997243"/>
            <a:ext cx="8290742" cy="4462536"/>
          </a:xfrm>
        </p:spPr>
        <p:txBody>
          <a:bodyPr vert="horz" lIns="91440" tIns="45720" rIns="91440" bIns="45720" rtlCol="0" anchor="t">
            <a:noAutofit/>
          </a:bodyPr>
          <a:lstStyle/>
          <a:p>
            <a:pPr>
              <a:buNone/>
            </a:pPr>
            <a:r>
              <a:rPr lang="en-GB" sz="1600" b="1" kern="100">
                <a:latin typeface="Century Gothic"/>
                <a:ea typeface="+mn-lt"/>
                <a:cs typeface="Aharoni"/>
              </a:rPr>
              <a:t>Use this if it helps. You can edit it to suit what you want to say</a:t>
            </a:r>
            <a:endParaRPr lang="en-US" sz="1600" b="1">
              <a:latin typeface="Century Gothic"/>
            </a:endParaRPr>
          </a:p>
          <a:p>
            <a:pPr>
              <a:buNone/>
            </a:pPr>
            <a:r>
              <a:rPr lang="en-GB" sz="1600" kern="100">
                <a:latin typeface="Century Gothic"/>
                <a:ea typeface="+mn-lt"/>
                <a:cs typeface="+mn-lt"/>
              </a:rPr>
              <a:t>Hi </a:t>
            </a:r>
            <a:endParaRPr lang="en-US" sz="1600">
              <a:latin typeface="Century Gothic"/>
              <a:ea typeface="Calibri"/>
              <a:cs typeface="Calibri"/>
            </a:endParaRPr>
          </a:p>
          <a:p>
            <a:pPr>
              <a:buNone/>
            </a:pPr>
            <a:r>
              <a:rPr lang="en-GB" sz="1600" kern="100">
                <a:latin typeface="Century Gothic"/>
                <a:ea typeface="+mn-lt"/>
                <a:cs typeface="+mn-lt"/>
              </a:rPr>
              <a:t>I am interested in joining … </a:t>
            </a:r>
            <a:endParaRPr lang="en-GB" sz="1600">
              <a:latin typeface="Century Gothic"/>
            </a:endParaRPr>
          </a:p>
          <a:p>
            <a:pPr>
              <a:buNone/>
            </a:pPr>
            <a:r>
              <a:rPr lang="en-GB" sz="1600" kern="100">
                <a:latin typeface="Century Gothic"/>
                <a:ea typeface="+mn-lt"/>
                <a:cs typeface="+mn-lt"/>
              </a:rPr>
              <a:t>Please can you tell me the following information? </a:t>
            </a:r>
            <a:endParaRPr lang="en-GB" sz="1600">
              <a:latin typeface="Century Gothic"/>
            </a:endParaRPr>
          </a:p>
          <a:p>
            <a:pPr>
              <a:buNone/>
            </a:pPr>
            <a:r>
              <a:rPr lang="en-GB" sz="1600" kern="100">
                <a:latin typeface="Century Gothic"/>
                <a:ea typeface="+mn-lt"/>
                <a:cs typeface="+mn-lt"/>
              </a:rPr>
              <a:t>When the society / group meets </a:t>
            </a:r>
            <a:endParaRPr lang="en-GB" sz="1600">
              <a:latin typeface="Century Gothic"/>
            </a:endParaRPr>
          </a:p>
          <a:p>
            <a:pPr>
              <a:buNone/>
            </a:pPr>
            <a:r>
              <a:rPr lang="en-GB" sz="1600" kern="100">
                <a:latin typeface="Century Gothic"/>
                <a:ea typeface="+mn-lt"/>
                <a:cs typeface="+mn-lt"/>
              </a:rPr>
              <a:t>Where / How the society / group meets </a:t>
            </a:r>
            <a:endParaRPr lang="en-GB" sz="1600">
              <a:latin typeface="Century Gothic"/>
            </a:endParaRPr>
          </a:p>
          <a:p>
            <a:pPr>
              <a:buNone/>
            </a:pPr>
            <a:r>
              <a:rPr lang="en-GB" sz="1600" kern="100">
                <a:latin typeface="Century Gothic"/>
                <a:ea typeface="+mn-lt"/>
                <a:cs typeface="+mn-lt"/>
              </a:rPr>
              <a:t>How often the society meets </a:t>
            </a:r>
            <a:endParaRPr lang="en-GB" sz="1600" kern="100">
              <a:latin typeface="Century Gothic"/>
              <a:ea typeface="Calibri"/>
              <a:cs typeface="Calibri"/>
            </a:endParaRPr>
          </a:p>
          <a:p>
            <a:pPr>
              <a:buNone/>
            </a:pPr>
            <a:r>
              <a:rPr lang="en-GB" sz="1600" kern="100">
                <a:latin typeface="Century Gothic"/>
                <a:ea typeface="+mn-lt"/>
                <a:cs typeface="+mn-lt"/>
              </a:rPr>
              <a:t>What happens at a typical event</a:t>
            </a:r>
          </a:p>
          <a:p>
            <a:pPr>
              <a:buNone/>
            </a:pPr>
            <a:r>
              <a:rPr lang="en-GB" sz="1600" kern="100">
                <a:latin typeface="Century Gothic"/>
                <a:ea typeface="+mn-lt"/>
                <a:cs typeface="+mn-lt"/>
              </a:rPr>
              <a:t>I am autistic / have A[D]HD etc /  I might need some support with the following things when I join your society …  / I might need to bring a friend to the first meeting etc </a:t>
            </a:r>
            <a:endParaRPr lang="en-GB" sz="1600">
              <a:latin typeface="Century Gothic"/>
            </a:endParaRPr>
          </a:p>
          <a:p>
            <a:pPr>
              <a:buNone/>
            </a:pPr>
            <a:r>
              <a:rPr lang="en-GB" sz="1600" kern="100">
                <a:latin typeface="Century Gothic"/>
                <a:ea typeface="+mn-lt"/>
                <a:cs typeface="+mn-lt"/>
              </a:rPr>
              <a:t>Please can I attend your next session to see what it is like before I join? </a:t>
            </a:r>
            <a:endParaRPr lang="en-GB" sz="1600">
              <a:latin typeface="Century Gothic"/>
            </a:endParaRPr>
          </a:p>
          <a:p>
            <a:pPr>
              <a:buNone/>
            </a:pPr>
            <a:r>
              <a:rPr lang="en-GB" sz="1600" kern="100">
                <a:latin typeface="Century Gothic"/>
                <a:ea typeface="+mn-lt"/>
                <a:cs typeface="+mn-lt"/>
              </a:rPr>
              <a:t>Thank you </a:t>
            </a:r>
            <a:endParaRPr lang="en-GB" sz="1600">
              <a:latin typeface="Century Gothic"/>
            </a:endParaRPr>
          </a:p>
          <a:p>
            <a:pPr>
              <a:buNone/>
            </a:pPr>
            <a:endParaRPr lang="en-GB" sz="1600">
              <a:latin typeface="Century Gothic"/>
            </a:endParaRPr>
          </a:p>
          <a:p>
            <a:pPr>
              <a:buNone/>
            </a:pPr>
            <a:endParaRPr lang="en-GB" sz="1600">
              <a:latin typeface="Century Gothic"/>
            </a:endParaRPr>
          </a:p>
          <a:p>
            <a:pPr lvl="0">
              <a:lnSpc>
                <a:spcPct val="114999"/>
              </a:lnSpc>
              <a:spcAft>
                <a:spcPts val="800"/>
              </a:spcAft>
              <a:buNone/>
            </a:pPr>
            <a:endParaRPr lang="en-GB" sz="1600" kern="100">
              <a:latin typeface="Century Gothic"/>
              <a:ea typeface="Aptos" panose="020B0004020202020204" pitchFamily="34" charset="0"/>
              <a:cs typeface="Times New Roman"/>
            </a:endParaRPr>
          </a:p>
        </p:txBody>
      </p:sp>
    </p:spTree>
    <p:extLst>
      <p:ext uri="{BB962C8B-B14F-4D97-AF65-F5344CB8AC3E}">
        <p14:creationId xmlns:p14="http://schemas.microsoft.com/office/powerpoint/2010/main" val="420637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6B9FB-A343-2076-FB13-746267134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22ED9-AF55-8AB5-4939-B8749982651A}"/>
              </a:ext>
            </a:extLst>
          </p:cNvPr>
          <p:cNvSpPr>
            <a:spLocks noGrp="1"/>
          </p:cNvSpPr>
          <p:nvPr>
            <p:ph type="title"/>
          </p:nvPr>
        </p:nvSpPr>
        <p:spPr>
          <a:xfrm>
            <a:off x="628650" y="441243"/>
            <a:ext cx="7886700" cy="943992"/>
          </a:xfrm>
        </p:spPr>
        <p:txBody>
          <a:bodyPr>
            <a:normAutofit/>
          </a:bodyPr>
          <a:lstStyle/>
          <a:p>
            <a:pPr algn="ctr"/>
            <a:r>
              <a:rPr lang="en-GB" sz="4800">
                <a:latin typeface="Aharoni" panose="02010803020104030203" pitchFamily="2" charset="-79"/>
                <a:cs typeface="Aharoni" panose="02010803020104030203" pitchFamily="2" charset="-79"/>
              </a:rPr>
              <a:t>Peer Support</a:t>
            </a:r>
          </a:p>
        </p:txBody>
      </p:sp>
      <p:sp>
        <p:nvSpPr>
          <p:cNvPr id="12" name="TextBox 11">
            <a:extLst>
              <a:ext uri="{FF2B5EF4-FFF2-40B4-BE49-F238E27FC236}">
                <a16:creationId xmlns:a16="http://schemas.microsoft.com/office/drawing/2014/main" id="{4B3B952E-4B1C-B771-F764-ED963FEB7911}"/>
              </a:ext>
            </a:extLst>
          </p:cNvPr>
          <p:cNvSpPr txBox="1"/>
          <p:nvPr/>
        </p:nvSpPr>
        <p:spPr>
          <a:xfrm>
            <a:off x="461461" y="1636905"/>
            <a:ext cx="8221078" cy="1338123"/>
          </a:xfrm>
          <a:prstGeom prst="rect">
            <a:avLst/>
          </a:prstGeom>
          <a:noFill/>
        </p:spPr>
        <p:txBody>
          <a:bodyPr wrap="square" lIns="91440" tIns="45720" rIns="91440" bIns="45720" anchor="t">
            <a:spAutoFit/>
          </a:bodyPr>
          <a:lstStyle/>
          <a:p>
            <a:pPr>
              <a:lnSpc>
                <a:spcPct val="115000"/>
              </a:lnSpc>
            </a:pPr>
            <a:r>
              <a:rPr lang="en-GB" sz="1800" kern="100" dirty="0">
                <a:effectLst/>
                <a:latin typeface="Century Gothic"/>
                <a:ea typeface="Aptos" panose="020B0004020202020204" pitchFamily="34" charset="0"/>
                <a:cs typeface="Times New Roman"/>
              </a:rPr>
              <a:t>We run ‘</a:t>
            </a:r>
            <a:r>
              <a:rPr lang="en-GB" sz="1800" b="1" kern="100" dirty="0">
                <a:effectLst/>
                <a:latin typeface="Century Gothic"/>
                <a:ea typeface="Aptos" panose="020B0004020202020204" pitchFamily="34" charset="0"/>
                <a:cs typeface="Times New Roman"/>
              </a:rPr>
              <a:t>Check-In</a:t>
            </a:r>
            <a:r>
              <a:rPr lang="en-GB" sz="1800" kern="100" dirty="0">
                <a:effectLst/>
                <a:latin typeface="Century Gothic"/>
                <a:ea typeface="Aptos" panose="020B0004020202020204" pitchFamily="34" charset="0"/>
                <a:cs typeface="Times New Roman"/>
              </a:rPr>
              <a:t>’ sessions </a:t>
            </a:r>
            <a:r>
              <a:rPr lang="en-GB" kern="100" dirty="0">
                <a:latin typeface="Century Gothic"/>
                <a:ea typeface="Aptos" panose="020B0004020202020204" pitchFamily="34" charset="0"/>
                <a:cs typeface="Times New Roman"/>
              </a:rPr>
              <a:t>alternate weeks</a:t>
            </a:r>
            <a:r>
              <a:rPr lang="en-GB" sz="1800" kern="100" dirty="0">
                <a:effectLst/>
                <a:latin typeface="Century Gothic"/>
                <a:ea typeface="Aptos" panose="020B0004020202020204" pitchFamily="34" charset="0"/>
                <a:cs typeface="Times New Roman"/>
              </a:rPr>
              <a:t> after these sessions. </a:t>
            </a:r>
          </a:p>
          <a:p>
            <a:pPr marL="0" lvl="0" indent="0">
              <a:lnSpc>
                <a:spcPct val="115000"/>
              </a:lnSpc>
              <a:buFont typeface="Symbol" panose="05050102010706020507" pitchFamily="18" charset="2"/>
              <a:buNone/>
            </a:pPr>
            <a:endParaRPr lang="en-GB" sz="1800" kern="10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r>
              <a:rPr lang="en-GB" sz="1800" kern="100" dirty="0">
                <a:effectLst/>
                <a:latin typeface="Century Gothic"/>
                <a:ea typeface="Aptos" panose="020B0004020202020204" pitchFamily="34" charset="0"/>
                <a:cs typeface="Times New Roman"/>
              </a:rPr>
              <a:t>Come along and discuss topics like; Time management, organisation, study and assignments, student life, or simply use the session to be social.</a:t>
            </a:r>
          </a:p>
        </p:txBody>
      </p:sp>
      <p:sp>
        <p:nvSpPr>
          <p:cNvPr id="14" name="TextBox 13">
            <a:extLst>
              <a:ext uri="{FF2B5EF4-FFF2-40B4-BE49-F238E27FC236}">
                <a16:creationId xmlns:a16="http://schemas.microsoft.com/office/drawing/2014/main" id="{4E795674-98E6-F3D2-5157-963B25307474}"/>
              </a:ext>
            </a:extLst>
          </p:cNvPr>
          <p:cNvSpPr txBox="1"/>
          <p:nvPr/>
        </p:nvSpPr>
        <p:spPr>
          <a:xfrm>
            <a:off x="461461" y="3245874"/>
            <a:ext cx="4453439" cy="1975221"/>
          </a:xfrm>
          <a:prstGeom prst="rect">
            <a:avLst/>
          </a:prstGeom>
          <a:noFill/>
        </p:spPr>
        <p:txBody>
          <a:bodyPr wrap="square">
            <a:spAutoFit/>
          </a:bodyPr>
          <a:lstStyle/>
          <a:p>
            <a:pPr marL="0" lvl="0" indent="0">
              <a:lnSpc>
                <a:spcPct val="115000"/>
              </a:lnSpc>
              <a:buFont typeface="Symbol" panose="05050102010706020507" pitchFamily="18" charset="2"/>
              <a:buNone/>
            </a:pPr>
            <a:r>
              <a:rPr lang="en-GB" kern="100">
                <a:latin typeface="Century Gothic" panose="020B0502020202020204" pitchFamily="34" charset="0"/>
                <a:ea typeface="Aptos" panose="020B0004020202020204" pitchFamily="34" charset="0"/>
                <a:cs typeface="Times New Roman" panose="02020603050405020304" pitchFamily="18" charset="0"/>
              </a:rPr>
              <a:t>B</a:t>
            </a:r>
            <a:r>
              <a:rPr lang="en-GB" sz="1800" kern="100">
                <a:effectLst/>
                <a:latin typeface="Century Gothic" panose="020B0502020202020204" pitchFamily="34" charset="0"/>
                <a:ea typeface="Aptos" panose="020B0004020202020204" pitchFamily="34" charset="0"/>
                <a:cs typeface="Times New Roman" panose="02020603050405020304" pitchFamily="18" charset="0"/>
              </a:rPr>
              <a:t>eing around others who get it makes us feel less alone. </a:t>
            </a:r>
          </a:p>
          <a:p>
            <a:pPr marL="0" lvl="0" indent="0">
              <a:lnSpc>
                <a:spcPct val="115000"/>
              </a:lnSpc>
              <a:buFont typeface="Symbol" panose="05050102010706020507" pitchFamily="18" charset="2"/>
              <a:buNone/>
            </a:pPr>
            <a:endParaRPr lang="en-GB" kern="100">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r>
              <a:rPr lang="en-GB" sz="1800" kern="100">
                <a:effectLst/>
                <a:latin typeface="Century Gothic" panose="020B0502020202020204" pitchFamily="34" charset="0"/>
                <a:ea typeface="Aptos" panose="020B0004020202020204" pitchFamily="34" charset="0"/>
                <a:cs typeface="Times New Roman" panose="02020603050405020304" pitchFamily="18" charset="0"/>
              </a:rPr>
              <a:t>Get support from peers and help others in an understanding  and supportive environment. </a:t>
            </a:r>
          </a:p>
        </p:txBody>
      </p:sp>
      <p:sp>
        <p:nvSpPr>
          <p:cNvPr id="10" name="TextBox 9">
            <a:extLst>
              <a:ext uri="{FF2B5EF4-FFF2-40B4-BE49-F238E27FC236}">
                <a16:creationId xmlns:a16="http://schemas.microsoft.com/office/drawing/2014/main" id="{0DE49036-BC0F-86AA-E038-C53AB48A59BC}"/>
              </a:ext>
            </a:extLst>
          </p:cNvPr>
          <p:cNvSpPr txBox="1"/>
          <p:nvPr/>
        </p:nvSpPr>
        <p:spPr>
          <a:xfrm>
            <a:off x="367088" y="6136405"/>
            <a:ext cx="4204912" cy="382477"/>
          </a:xfrm>
          <a:prstGeom prst="rect">
            <a:avLst/>
          </a:prstGeom>
          <a:noFill/>
        </p:spPr>
        <p:txBody>
          <a:bodyPr wrap="square">
            <a:spAutoFit/>
          </a:bodyPr>
          <a:lstStyle/>
          <a:p>
            <a:pPr lvl="0" algn="ctr">
              <a:lnSpc>
                <a:spcPct val="115000"/>
              </a:lnSpc>
            </a:pPr>
            <a:r>
              <a:rPr lang="en-GB" sz="1800" u="sng" kern="10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hlinkClick r:id="rId3"/>
              </a:rPr>
              <a:t>Booking Link and QR code to follow</a:t>
            </a:r>
            <a:endParaRPr lang="en-GB" sz="1800" u="sng" kern="10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5" name="Picture 4" descr="Two people talking sitting on a mat">
            <a:extLst>
              <a:ext uri="{FF2B5EF4-FFF2-40B4-BE49-F238E27FC236}">
                <a16:creationId xmlns:a16="http://schemas.microsoft.com/office/drawing/2014/main" id="{339EFEAC-9C4F-A7AA-0CF5-D66A8EBCC1C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6489" y="3226698"/>
            <a:ext cx="4967511" cy="3512031"/>
          </a:xfrm>
          <a:prstGeom prst="rect">
            <a:avLst/>
          </a:prstGeom>
        </p:spPr>
      </p:pic>
    </p:spTree>
    <p:extLst>
      <p:ext uri="{BB962C8B-B14F-4D97-AF65-F5344CB8AC3E}">
        <p14:creationId xmlns:p14="http://schemas.microsoft.com/office/powerpoint/2010/main" val="610005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AA222-5850-698F-B2E3-AB3D74D73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297E1-EDA2-D8D4-279E-26E73AF200FE}"/>
              </a:ext>
            </a:extLst>
          </p:cNvPr>
          <p:cNvSpPr>
            <a:spLocks noGrp="1"/>
          </p:cNvSpPr>
          <p:nvPr>
            <p:ph type="title"/>
          </p:nvPr>
        </p:nvSpPr>
        <p:spPr>
          <a:xfrm>
            <a:off x="611375" y="364242"/>
            <a:ext cx="7921249" cy="943992"/>
          </a:xfrm>
        </p:spPr>
        <p:txBody>
          <a:bodyPr>
            <a:normAutofit fontScale="90000"/>
          </a:bodyPr>
          <a:lstStyle/>
          <a:p>
            <a:pPr algn="ctr"/>
            <a:r>
              <a:rPr lang="en-GB" sz="4800">
                <a:latin typeface="Aharoni"/>
                <a:cs typeface="Aharoni"/>
              </a:rPr>
              <a:t>Practical Advice - Interactions</a:t>
            </a:r>
          </a:p>
        </p:txBody>
      </p:sp>
      <p:sp>
        <p:nvSpPr>
          <p:cNvPr id="12" name="TextBox 11">
            <a:extLst>
              <a:ext uri="{FF2B5EF4-FFF2-40B4-BE49-F238E27FC236}">
                <a16:creationId xmlns:a16="http://schemas.microsoft.com/office/drawing/2014/main" id="{70539560-7C9E-9B4E-4E74-2C823F5B75AF}"/>
              </a:ext>
            </a:extLst>
          </p:cNvPr>
          <p:cNvSpPr txBox="1"/>
          <p:nvPr/>
        </p:nvSpPr>
        <p:spPr>
          <a:xfrm>
            <a:off x="158594" y="1583954"/>
            <a:ext cx="5321448" cy="5016758"/>
          </a:xfrm>
          <a:prstGeom prst="rect">
            <a:avLst/>
          </a:prstGeom>
          <a:noFill/>
        </p:spPr>
        <p:txBody>
          <a:bodyPr wrap="square" lIns="91440" tIns="45720" rIns="91440" bIns="45720" anchor="t">
            <a:spAutoFit/>
          </a:bodyPr>
          <a:lstStyle/>
          <a:p>
            <a:r>
              <a:rPr lang="en-GB" sz="1600" i="0" kern="100" dirty="0">
                <a:solidFill>
                  <a:srgbClr val="2D2D2D"/>
                </a:solidFill>
                <a:effectLst/>
                <a:latin typeface="Century Gothic"/>
                <a:cs typeface="Times New Roman"/>
                <a:hlinkClick r:id="rId3"/>
              </a:rPr>
              <a:t>Conversation Starters</a:t>
            </a:r>
            <a:r>
              <a:rPr lang="en-GB" sz="1600" kern="100" dirty="0">
                <a:solidFill>
                  <a:srgbClr val="2D2D2D"/>
                </a:solidFill>
                <a:latin typeface="Century Gothic"/>
                <a:cs typeface="Times New Roman"/>
              </a:rPr>
              <a:t>: </a:t>
            </a:r>
          </a:p>
          <a:p>
            <a:endParaRPr lang="en-GB" sz="1600" kern="100">
              <a:solidFill>
                <a:srgbClr val="2D2D2D"/>
              </a:solidFill>
              <a:latin typeface="Century Gothic" panose="020B0502020202020204" pitchFamily="34" charset="0"/>
              <a:cs typeface="Times New Roman"/>
            </a:endParaRPr>
          </a:p>
          <a:p>
            <a:r>
              <a:rPr lang="en-GB" sz="1600" kern="100" dirty="0">
                <a:solidFill>
                  <a:srgbClr val="2D2D2D"/>
                </a:solidFill>
                <a:latin typeface="Century Gothic"/>
                <a:cs typeface="Times New Roman"/>
              </a:rPr>
              <a:t>S</a:t>
            </a:r>
            <a:r>
              <a:rPr lang="en-GB" sz="1600" i="0" kern="100" dirty="0">
                <a:solidFill>
                  <a:srgbClr val="2D2D2D"/>
                </a:solidFill>
                <a:effectLst/>
                <a:latin typeface="Century Gothic"/>
                <a:cs typeface="Times New Roman"/>
              </a:rPr>
              <a:t>ome of the advice on here is helpful, for example ‘Asking a question is a way to signal that you’re friendly and open to social interaction’. </a:t>
            </a:r>
          </a:p>
          <a:p>
            <a:endParaRPr lang="en-GB" sz="1600" kern="100">
              <a:solidFill>
                <a:srgbClr val="2D2D2D"/>
              </a:solidFill>
              <a:latin typeface="Century Gothic" panose="020B0502020202020204" pitchFamily="34" charset="0"/>
              <a:cs typeface="Times New Roman"/>
            </a:endParaRPr>
          </a:p>
          <a:p>
            <a:r>
              <a:rPr lang="en-GB" sz="1600" i="0" kern="100" dirty="0">
                <a:solidFill>
                  <a:srgbClr val="2D2D2D"/>
                </a:solidFill>
                <a:effectLst/>
                <a:latin typeface="Century Gothic"/>
                <a:cs typeface="Times New Roman"/>
              </a:rPr>
              <a:t>Some </a:t>
            </a:r>
            <a:r>
              <a:rPr lang="en-GB" sz="1600" kern="100" dirty="0">
                <a:solidFill>
                  <a:srgbClr val="2D2D2D"/>
                </a:solidFill>
                <a:latin typeface="Century Gothic"/>
                <a:cs typeface="Times New Roman"/>
              </a:rPr>
              <a:t>advice might</a:t>
            </a:r>
            <a:r>
              <a:rPr lang="en-GB" sz="1600" i="0" kern="100" dirty="0">
                <a:solidFill>
                  <a:srgbClr val="2D2D2D"/>
                </a:solidFill>
                <a:effectLst/>
                <a:latin typeface="Century Gothic"/>
                <a:cs typeface="Times New Roman"/>
              </a:rPr>
              <a:t> </a:t>
            </a:r>
            <a:r>
              <a:rPr lang="en-GB" sz="1600" b="1" i="0" kern="100" dirty="0">
                <a:solidFill>
                  <a:srgbClr val="2D2D2D"/>
                </a:solidFill>
                <a:effectLst/>
                <a:latin typeface="Century Gothic"/>
                <a:cs typeface="Times New Roman"/>
              </a:rPr>
              <a:t>not</a:t>
            </a:r>
            <a:r>
              <a:rPr lang="en-GB" sz="1600" i="0" kern="100" dirty="0">
                <a:solidFill>
                  <a:srgbClr val="2D2D2D"/>
                </a:solidFill>
                <a:effectLst/>
                <a:latin typeface="Century Gothic"/>
                <a:cs typeface="Times New Roman"/>
              </a:rPr>
              <a:t> be so helpful e.g. ‘tone is </a:t>
            </a:r>
            <a:r>
              <a:rPr lang="en-GB" sz="1600" kern="100" dirty="0">
                <a:solidFill>
                  <a:srgbClr val="2D2D2D"/>
                </a:solidFill>
                <a:latin typeface="Century Gothic"/>
                <a:cs typeface="Times New Roman"/>
              </a:rPr>
              <a:t>more important than words’ The link is included because there are lots of practical examples of conversation starters. </a:t>
            </a:r>
            <a:endParaRPr lang="en-GB" sz="1600" i="0" dirty="0">
              <a:solidFill>
                <a:srgbClr val="2D2D2D"/>
              </a:solidFill>
              <a:effectLst/>
              <a:latin typeface="Century Gothic"/>
            </a:endParaRPr>
          </a:p>
          <a:p>
            <a:endParaRPr lang="en-GB" sz="1600" kern="100">
              <a:solidFill>
                <a:srgbClr val="2D2D2D"/>
              </a:solidFill>
              <a:latin typeface="Century Gothic" panose="020B0502020202020204" pitchFamily="34" charset="0"/>
              <a:ea typeface="Aptos" panose="020B0004020202020204" pitchFamily="34" charset="0"/>
              <a:cs typeface="Times New Roman"/>
            </a:endParaRPr>
          </a:p>
          <a:p>
            <a:r>
              <a:rPr lang="en-GB" sz="1600" b="1" kern="100" dirty="0">
                <a:solidFill>
                  <a:srgbClr val="000000"/>
                </a:solidFill>
                <a:latin typeface="Century Gothic"/>
                <a:ea typeface="Aptos" panose="020B0004020202020204" pitchFamily="34" charset="0"/>
                <a:cs typeface="Times New Roman"/>
              </a:rPr>
              <a:t>If you know of any other  sites / apps that are helpful on conversation starters, and are happy to share with the group, please do!</a:t>
            </a:r>
            <a:endParaRPr lang="en-GB" b="1" dirty="0"/>
          </a:p>
          <a:p>
            <a:endParaRPr lang="en-GB" sz="1600" kern="100">
              <a:latin typeface="Century Gothic" panose="020B0502020202020204" pitchFamily="34" charset="0"/>
              <a:ea typeface="Aptos" panose="020B0004020202020204" pitchFamily="34" charset="0"/>
              <a:cs typeface="Times New Roman"/>
            </a:endParaRPr>
          </a:p>
          <a:p>
            <a:r>
              <a:rPr lang="en-GB" sz="1600" kern="100" dirty="0">
                <a:latin typeface="Century Gothic"/>
                <a:ea typeface="Aptos" panose="020B0004020202020204" pitchFamily="34" charset="0"/>
                <a:cs typeface="Times New Roman"/>
                <a:hlinkClick r:id="rId4"/>
              </a:rPr>
              <a:t>Making Friends: For Autistic Adults:</a:t>
            </a:r>
          </a:p>
          <a:p>
            <a:endParaRPr lang="en-GB" sz="1600" kern="100">
              <a:latin typeface="Century Gothic" panose="020B0502020202020204" pitchFamily="34" charset="0"/>
              <a:ea typeface="Aptos" panose="020B0004020202020204" pitchFamily="34" charset="0"/>
              <a:cs typeface="Times New Roman"/>
              <a:hlinkClick r:id="rId4"/>
            </a:endParaRPr>
          </a:p>
          <a:p>
            <a:r>
              <a:rPr lang="en-GB" sz="1600" b="0" i="0" dirty="0">
                <a:solidFill>
                  <a:srgbClr val="3F3F3F"/>
                </a:solidFill>
                <a:effectLst/>
                <a:latin typeface="Century Gothic"/>
              </a:rPr>
              <a:t>‘Small talk’ can often progress into more in-depth conversations and you may find you have things in common with the person you are talking to.</a:t>
            </a:r>
            <a:r>
              <a:rPr lang="en-GB" sz="1600" dirty="0">
                <a:solidFill>
                  <a:srgbClr val="3F3F3F"/>
                </a:solidFill>
                <a:latin typeface="Century Gothic"/>
              </a:rPr>
              <a:t>’ </a:t>
            </a:r>
            <a:endParaRPr lang="en-GB" sz="1600" kern="100" dirty="0">
              <a:latin typeface="Century Gothic"/>
              <a:ea typeface="Aptos" panose="020B0004020202020204" pitchFamily="34" charset="0"/>
              <a:cs typeface="Times New Roman"/>
            </a:endParaRPr>
          </a:p>
        </p:txBody>
      </p:sp>
      <p:pic>
        <p:nvPicPr>
          <p:cNvPr id="4" name="Picture 3" descr="Illustration of two chat bubbles, one saying 'Hello', the other saying 'hi' ">
            <a:extLst>
              <a:ext uri="{FF2B5EF4-FFF2-40B4-BE49-F238E27FC236}">
                <a16:creationId xmlns:a16="http://schemas.microsoft.com/office/drawing/2014/main" id="{BB32FA6D-CC42-329B-0AD1-11FA90602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043" y="3010620"/>
            <a:ext cx="3335162" cy="2407155"/>
          </a:xfrm>
          <a:prstGeom prst="rect">
            <a:avLst/>
          </a:prstGeom>
        </p:spPr>
      </p:pic>
    </p:spTree>
    <p:extLst>
      <p:ext uri="{BB962C8B-B14F-4D97-AF65-F5344CB8AC3E}">
        <p14:creationId xmlns:p14="http://schemas.microsoft.com/office/powerpoint/2010/main" val="154856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0A16-BF89-A534-002E-95EF037502D7}"/>
              </a:ext>
            </a:extLst>
          </p:cNvPr>
          <p:cNvSpPr>
            <a:spLocks noGrp="1"/>
          </p:cNvSpPr>
          <p:nvPr>
            <p:ph type="title"/>
          </p:nvPr>
        </p:nvSpPr>
        <p:spPr/>
        <p:txBody>
          <a:bodyPr/>
          <a:lstStyle/>
          <a:p>
            <a:pPr algn="ctr"/>
            <a:r>
              <a:rPr lang="en-GB">
                <a:latin typeface="Aharoni"/>
                <a:cs typeface="Aharoni"/>
              </a:rPr>
              <a:t>Student Perspective: Meeting People</a:t>
            </a:r>
            <a:endParaRPr lang="en-US"/>
          </a:p>
        </p:txBody>
      </p:sp>
      <p:sp>
        <p:nvSpPr>
          <p:cNvPr id="3" name="Content Placeholder 2">
            <a:extLst>
              <a:ext uri="{FF2B5EF4-FFF2-40B4-BE49-F238E27FC236}">
                <a16:creationId xmlns:a16="http://schemas.microsoft.com/office/drawing/2014/main" id="{325872A3-BA17-4B14-333D-C3D7EBF52440}"/>
              </a:ext>
            </a:extLst>
          </p:cNvPr>
          <p:cNvSpPr>
            <a:spLocks noGrp="1"/>
          </p:cNvSpPr>
          <p:nvPr>
            <p:ph idx="1"/>
          </p:nvPr>
        </p:nvSpPr>
        <p:spPr>
          <a:xfrm>
            <a:off x="628650" y="2141536"/>
            <a:ext cx="7886700" cy="4351338"/>
          </a:xfrm>
        </p:spPr>
        <p:txBody>
          <a:bodyPr vert="horz" lIns="91440" tIns="45720" rIns="91440" bIns="45720" rtlCol="0" anchor="t">
            <a:normAutofit/>
          </a:bodyPr>
          <a:lstStyle/>
          <a:p>
            <a:pPr marL="0" indent="0">
              <a:buNone/>
            </a:pPr>
            <a:r>
              <a:rPr lang="en-GB" sz="1600">
                <a:latin typeface="Century Gothic"/>
              </a:rPr>
              <a:t>By a student employee in Disabled Student Support, July 2025</a:t>
            </a:r>
            <a:endParaRPr lang="en-GB" sz="1600" b="1">
              <a:latin typeface="Century Gothic"/>
            </a:endParaRPr>
          </a:p>
          <a:p>
            <a:r>
              <a:rPr lang="en-GB" sz="1600">
                <a:latin typeface="Century Gothic"/>
              </a:rPr>
              <a:t>Do things you enjoy. Whether that is playing boardgames, rock climbing, amateur theatre or being socially aware. There are going to be spaces in Sheffield for these, and you’ll meet people through them.</a:t>
            </a:r>
          </a:p>
          <a:p>
            <a:r>
              <a:rPr lang="en-GB" sz="1600">
                <a:latin typeface="Century Gothic"/>
              </a:rPr>
              <a:t>Try new things! Whilst doing things you already enjoy is great, you can try lots of new activities that you might have wanted to do but not have had the chance. University is a great time to do these things. This could be volunteering, new sports, or new hobbies.</a:t>
            </a:r>
          </a:p>
          <a:p>
            <a:r>
              <a:rPr lang="en-GB" sz="1600">
                <a:latin typeface="Century Gothic"/>
              </a:rPr>
              <a:t>Meet the people on your course in and out of university. It not only could lead to better connections but also makes studying a lot easier. Ask if anyone wanted to go for a drink before or after a class (And it doesn't need to be alcoholic! If you ask, then you get to ask where you go.)</a:t>
            </a:r>
          </a:p>
          <a:p>
            <a:r>
              <a:rPr lang="en-GB" sz="1600">
                <a:latin typeface="Century Gothic"/>
              </a:rPr>
              <a:t>Don’t put pressure on yourself or others to become friends. Relationships can and will occur naturally and not every person you meet will be your best friend. Passing friendships, acquaintances and close friends are all important in a healthy life. </a:t>
            </a:r>
          </a:p>
          <a:p>
            <a:endParaRPr lang="en-GB" sz="1600">
              <a:latin typeface="Century Gothic"/>
            </a:endParaRPr>
          </a:p>
          <a:p>
            <a:pPr marL="0" indent="0">
              <a:buNone/>
            </a:pPr>
            <a:endParaRPr lang="en-GB" sz="1600">
              <a:latin typeface="Century Gothic"/>
            </a:endParaRPr>
          </a:p>
          <a:p>
            <a:endParaRPr lang="en-GB">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40346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D86A4-7D97-A53E-8FF6-D493E6AE1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A725C-4E29-FE67-3BB7-F55EF1A84165}"/>
              </a:ext>
            </a:extLst>
          </p:cNvPr>
          <p:cNvSpPr>
            <a:spLocks noGrp="1"/>
          </p:cNvSpPr>
          <p:nvPr>
            <p:ph type="title"/>
          </p:nvPr>
        </p:nvSpPr>
        <p:spPr>
          <a:xfrm>
            <a:off x="1404869" y="482507"/>
            <a:ext cx="3719225" cy="1109719"/>
          </a:xfrm>
        </p:spPr>
        <p:txBody>
          <a:bodyPr>
            <a:normAutofit/>
          </a:bodyPr>
          <a:lstStyle/>
          <a:p>
            <a:r>
              <a:rPr lang="en-GB" sz="4800">
                <a:latin typeface="Aharoni" panose="02010803020104030203" pitchFamily="2" charset="-79"/>
                <a:cs typeface="Aharoni" panose="02010803020104030203" pitchFamily="2" charset="-79"/>
              </a:rPr>
              <a:t>Activity</a:t>
            </a:r>
            <a:endParaRPr lang="en-GB">
              <a:latin typeface="Aharoni" panose="02010803020104030203" pitchFamily="2" charset="-79"/>
              <a:cs typeface="Aharoni" panose="02010803020104030203" pitchFamily="2" charset="-79"/>
            </a:endParaRPr>
          </a:p>
        </p:txBody>
      </p:sp>
      <p:pic>
        <p:nvPicPr>
          <p:cNvPr id="7" name="Graphic 6" descr="Chat / speech bubbles">
            <a:extLst>
              <a:ext uri="{FF2B5EF4-FFF2-40B4-BE49-F238E27FC236}">
                <a16:creationId xmlns:a16="http://schemas.microsoft.com/office/drawing/2014/main" id="{CFA8CAA0-DB67-0676-B92A-C1F8E4F96E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4285" y="0"/>
            <a:ext cx="1190031" cy="1190031"/>
          </a:xfrm>
          <a:prstGeom prst="rect">
            <a:avLst/>
          </a:prstGeom>
        </p:spPr>
      </p:pic>
      <p:sp>
        <p:nvSpPr>
          <p:cNvPr id="3" name="Content Placeholder 2">
            <a:extLst>
              <a:ext uri="{FF2B5EF4-FFF2-40B4-BE49-F238E27FC236}">
                <a16:creationId xmlns:a16="http://schemas.microsoft.com/office/drawing/2014/main" id="{408AB210-51F9-D3B4-B2F1-2FEA2BF069A1}"/>
              </a:ext>
            </a:extLst>
          </p:cNvPr>
          <p:cNvSpPr>
            <a:spLocks noGrp="1"/>
          </p:cNvSpPr>
          <p:nvPr>
            <p:ph idx="1"/>
          </p:nvPr>
        </p:nvSpPr>
        <p:spPr>
          <a:xfrm>
            <a:off x="481262" y="2385446"/>
            <a:ext cx="5998560" cy="3614301"/>
          </a:xfrm>
        </p:spPr>
        <p:txBody>
          <a:bodyPr vert="horz" lIns="91440" tIns="45720" rIns="91440" bIns="45720" rtlCol="0" anchor="t">
            <a:noAutofit/>
          </a:bodyPr>
          <a:lstStyle/>
          <a:p>
            <a:pPr marL="0" indent="0" rtl="0" fontAlgn="base">
              <a:lnSpc>
                <a:spcPct val="100000"/>
              </a:lnSpc>
              <a:buNone/>
            </a:pPr>
            <a:r>
              <a:rPr lang="en-GB" sz="2000" b="1" kern="100">
                <a:latin typeface="Century Gothic"/>
                <a:ea typeface="Aptos" panose="020B0004020202020204" pitchFamily="34" charset="0"/>
                <a:cs typeface="Times New Roman"/>
              </a:rPr>
              <a:t>Look through the social opportunities available and make a plan to attend something.</a:t>
            </a:r>
          </a:p>
          <a:p>
            <a:pPr marL="0" indent="0" rtl="0" fontAlgn="base">
              <a:lnSpc>
                <a:spcPct val="100000"/>
              </a:lnSpc>
              <a:buNone/>
            </a:pPr>
            <a:endParaRPr lang="en-GB" sz="1100" b="1" kern="100">
              <a:latin typeface="Century Gothic"/>
              <a:ea typeface="Aptos" panose="020B0004020202020204" pitchFamily="34" charset="0"/>
              <a:cs typeface="Times New Roman"/>
            </a:endParaRPr>
          </a:p>
          <a:p>
            <a:pPr marL="0" indent="0" rtl="0" fontAlgn="base">
              <a:lnSpc>
                <a:spcPct val="100000"/>
              </a:lnSpc>
              <a:buNone/>
            </a:pPr>
            <a:r>
              <a:rPr lang="en-GB" sz="2000" b="1" kern="100">
                <a:latin typeface="Century Gothic"/>
                <a:ea typeface="Aptos" panose="020B0004020202020204" pitchFamily="34" charset="0"/>
                <a:cs typeface="Times New Roman"/>
              </a:rPr>
              <a:t>Make social opportunities easy to find:</a:t>
            </a:r>
          </a:p>
          <a:p>
            <a:pPr fontAlgn="base">
              <a:lnSpc>
                <a:spcPct val="100000"/>
              </a:lnSpc>
            </a:pPr>
            <a:r>
              <a:rPr lang="en-GB" sz="2000" kern="100">
                <a:latin typeface="Century Gothic"/>
                <a:ea typeface="Aptos" panose="020B0004020202020204" pitchFamily="34" charset="0"/>
                <a:cs typeface="Times New Roman"/>
              </a:rPr>
              <a:t>Open your browser on your phone.</a:t>
            </a:r>
          </a:p>
          <a:p>
            <a:pPr fontAlgn="base">
              <a:lnSpc>
                <a:spcPct val="100000"/>
              </a:lnSpc>
            </a:pPr>
            <a:r>
              <a:rPr lang="en-GB" sz="2000" kern="100">
                <a:latin typeface="Century Gothic"/>
                <a:ea typeface="Aptos" panose="020B0004020202020204" pitchFamily="34" charset="0"/>
                <a:cs typeface="Times New Roman"/>
              </a:rPr>
              <a:t>Go to your bookmarks.</a:t>
            </a:r>
          </a:p>
          <a:p>
            <a:pPr fontAlgn="base">
              <a:lnSpc>
                <a:spcPct val="100000"/>
              </a:lnSpc>
            </a:pPr>
            <a:r>
              <a:rPr lang="en-GB" sz="2000" kern="100">
                <a:latin typeface="Century Gothic"/>
                <a:ea typeface="Aptos" panose="020B0004020202020204" pitchFamily="34" charset="0"/>
                <a:cs typeface="Times New Roman"/>
              </a:rPr>
              <a:t>Create a </a:t>
            </a:r>
            <a:r>
              <a:rPr lang="en-GB" sz="2000" b="1" kern="100">
                <a:latin typeface="Century Gothic"/>
                <a:ea typeface="Aptos" panose="020B0004020202020204" pitchFamily="34" charset="0"/>
                <a:cs typeface="Times New Roman"/>
              </a:rPr>
              <a:t>Social </a:t>
            </a:r>
            <a:r>
              <a:rPr lang="en-GB" sz="2000" kern="100">
                <a:latin typeface="Century Gothic"/>
                <a:ea typeface="Aptos" panose="020B0004020202020204" pitchFamily="34" charset="0"/>
                <a:cs typeface="Times New Roman"/>
              </a:rPr>
              <a:t>folder.</a:t>
            </a:r>
          </a:p>
          <a:p>
            <a:pPr fontAlgn="base">
              <a:lnSpc>
                <a:spcPct val="100000"/>
              </a:lnSpc>
            </a:pPr>
            <a:r>
              <a:rPr lang="en-GB" sz="2000" kern="100">
                <a:latin typeface="Century Gothic"/>
                <a:ea typeface="Aptos" panose="020B0004020202020204" pitchFamily="34" charset="0"/>
                <a:cs typeface="Times New Roman"/>
              </a:rPr>
              <a:t>Scan the QR codes and bookmark              the webpages to that folder.</a:t>
            </a:r>
          </a:p>
        </p:txBody>
      </p:sp>
      <p:sp>
        <p:nvSpPr>
          <p:cNvPr id="6" name="TextBox 5">
            <a:extLst>
              <a:ext uri="{FF2B5EF4-FFF2-40B4-BE49-F238E27FC236}">
                <a16:creationId xmlns:a16="http://schemas.microsoft.com/office/drawing/2014/main" id="{D2D553C3-31B7-E335-F63F-60F22D15E137}"/>
              </a:ext>
            </a:extLst>
          </p:cNvPr>
          <p:cNvSpPr txBox="1"/>
          <p:nvPr/>
        </p:nvSpPr>
        <p:spPr>
          <a:xfrm>
            <a:off x="321578" y="6138691"/>
            <a:ext cx="8503054" cy="369332"/>
          </a:xfrm>
          <a:prstGeom prst="rect">
            <a:avLst/>
          </a:prstGeom>
          <a:noFill/>
        </p:spPr>
        <p:txBody>
          <a:bodyPr wrap="square">
            <a:spAutoFit/>
          </a:bodyPr>
          <a:lstStyle/>
          <a:p>
            <a:pPr marL="0" indent="0" rtl="0" fontAlgn="base">
              <a:lnSpc>
                <a:spcPct val="100000"/>
              </a:lnSpc>
              <a:buNone/>
            </a:pPr>
            <a:r>
              <a:rPr lang="en-GB" sz="1800" b="1" kern="100">
                <a:latin typeface="Century Gothic"/>
                <a:ea typeface="Aptos" panose="020B0004020202020204" pitchFamily="34" charset="0"/>
                <a:cs typeface="Times New Roman"/>
              </a:rPr>
              <a:t>Questions? Now is a good time to come ask to us </a:t>
            </a:r>
            <a:r>
              <a:rPr lang="en-GB" sz="1800" b="1" kern="100">
                <a:latin typeface="Century Gothic"/>
                <a:ea typeface="Aptos" panose="020B0004020202020204" pitchFamily="34" charset="0"/>
                <a:cs typeface="Times New Roman"/>
                <a:sym typeface="Wingdings" panose="05000000000000000000" pitchFamily="2" charset="2"/>
              </a:rPr>
              <a:t>:)</a:t>
            </a:r>
            <a:endParaRPr lang="en-GB" sz="1800" b="1" kern="100">
              <a:latin typeface="Century Gothic"/>
              <a:ea typeface="Aptos" panose="020B0004020202020204" pitchFamily="34" charset="0"/>
              <a:cs typeface="Times New Roman"/>
            </a:endParaRPr>
          </a:p>
        </p:txBody>
      </p:sp>
      <p:pic>
        <p:nvPicPr>
          <p:cNvPr id="14" name="Picture 13" descr="An illustration of a mobile phone with the bookmark icon.">
            <a:extLst>
              <a:ext uri="{FF2B5EF4-FFF2-40B4-BE49-F238E27FC236}">
                <a16:creationId xmlns:a16="http://schemas.microsoft.com/office/drawing/2014/main" id="{5F6BAD0C-7DA0-AD34-8C49-3534D39005B4}"/>
              </a:ext>
            </a:extLst>
          </p:cNvPr>
          <p:cNvPicPr>
            <a:picLocks noChangeAspect="1"/>
          </p:cNvPicPr>
          <p:nvPr/>
        </p:nvPicPr>
        <p:blipFill>
          <a:blip r:embed="rId5">
            <a:clrChange>
              <a:clrFrom>
                <a:srgbClr val="EAEADE"/>
              </a:clrFrom>
              <a:clrTo>
                <a:srgbClr val="EAEADE">
                  <a:alpha val="0"/>
                </a:srgbClr>
              </a:clrTo>
            </a:clrChange>
            <a:extLst>
              <a:ext uri="{28A0092B-C50C-407E-A947-70E740481C1C}">
                <a14:useLocalDpi xmlns:a14="http://schemas.microsoft.com/office/drawing/2010/main" val="0"/>
              </a:ext>
            </a:extLst>
          </a:blip>
          <a:srcRect l="15568" r="17560"/>
          <a:stretch/>
        </p:blipFill>
        <p:spPr>
          <a:xfrm>
            <a:off x="5115702" y="2879938"/>
            <a:ext cx="3708930" cy="3119809"/>
          </a:xfrm>
          <a:prstGeom prst="rect">
            <a:avLst/>
          </a:prstGeom>
        </p:spPr>
      </p:pic>
    </p:spTree>
    <p:extLst>
      <p:ext uri="{BB962C8B-B14F-4D97-AF65-F5344CB8AC3E}">
        <p14:creationId xmlns:p14="http://schemas.microsoft.com/office/powerpoint/2010/main" val="287971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4617-0946-27BE-DA15-9D20BC7411E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8422F9A-D09B-ECAA-046E-F4978089CA13}"/>
              </a:ext>
            </a:extLst>
          </p:cNvPr>
          <p:cNvSpPr txBox="1">
            <a:spLocks noGrp="1"/>
          </p:cNvSpPr>
          <p:nvPr>
            <p:ph type="title" idx="4294967295"/>
          </p:nvPr>
        </p:nvSpPr>
        <p:spPr>
          <a:xfrm>
            <a:off x="567354" y="437701"/>
            <a:ext cx="7662246" cy="9088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chemeClr val="tx1"/>
                </a:solidFill>
                <a:effectLst/>
                <a:uLnTx/>
                <a:uFillTx/>
                <a:latin typeface="Aharoni" panose="02010803020104030203" pitchFamily="2" charset="-79"/>
                <a:ea typeface="+mj-ea"/>
                <a:cs typeface="Aharoni" panose="02010803020104030203" pitchFamily="2" charset="-79"/>
              </a:rPr>
              <a:t>Tips to Help Reduce Anxiety</a:t>
            </a:r>
          </a:p>
        </p:txBody>
      </p:sp>
      <p:sp>
        <p:nvSpPr>
          <p:cNvPr id="8" name="Content Placeholder 2">
            <a:extLst>
              <a:ext uri="{FF2B5EF4-FFF2-40B4-BE49-F238E27FC236}">
                <a16:creationId xmlns:a16="http://schemas.microsoft.com/office/drawing/2014/main" id="{5486E68C-1745-1191-5422-3D398CDE8D84}"/>
              </a:ext>
            </a:extLst>
          </p:cNvPr>
          <p:cNvSpPr>
            <a:spLocks noGrp="1"/>
          </p:cNvSpPr>
          <p:nvPr>
            <p:ph idx="1"/>
          </p:nvPr>
        </p:nvSpPr>
        <p:spPr>
          <a:xfrm>
            <a:off x="567354" y="1997243"/>
            <a:ext cx="7838709" cy="3971757"/>
          </a:xfrm>
        </p:spPr>
        <p:txBody>
          <a:bodyPr vert="horz" lIns="91440" tIns="45720" rIns="91440" bIns="45720" rtlCol="0" anchor="t">
            <a:noAutofit/>
          </a:bodyPr>
          <a:lstStyle/>
          <a:p>
            <a:pPr>
              <a:lnSpc>
                <a:spcPct val="115000"/>
              </a:lnSpc>
              <a:spcAft>
                <a:spcPts val="800"/>
              </a:spcAft>
              <a:buNone/>
            </a:pPr>
            <a:r>
              <a:rPr lang="en-GB" sz="1800" b="1" kern="100">
                <a:latin typeface="Century Gothic"/>
                <a:ea typeface="Aptos" panose="020B0004020202020204" pitchFamily="34" charset="0"/>
                <a:cs typeface="Times New Roman"/>
              </a:rPr>
              <a:t>Build up to it </a:t>
            </a:r>
            <a:r>
              <a:rPr lang="en-GB" sz="1800" kern="100">
                <a:latin typeface="Century Gothic"/>
                <a:ea typeface="Aptos" panose="020B0004020202020204" pitchFamily="34" charset="0"/>
                <a:cs typeface="Times New Roman"/>
              </a:rPr>
              <a:t>- dip your toes in. Start small. Build up week-by-week. </a:t>
            </a:r>
          </a:p>
          <a:p>
            <a:pPr>
              <a:lnSpc>
                <a:spcPct val="115000"/>
              </a:lnSpc>
              <a:spcAft>
                <a:spcPts val="800"/>
              </a:spcAft>
              <a:buNone/>
            </a:pPr>
            <a:r>
              <a:rPr lang="en-GB" sz="1800" b="1" kern="100">
                <a:latin typeface="Century Gothic"/>
                <a:ea typeface="Aptos" panose="020B0004020202020204" pitchFamily="34" charset="0"/>
                <a:cs typeface="Times New Roman"/>
              </a:rPr>
              <a:t>Plan your route </a:t>
            </a:r>
            <a:r>
              <a:rPr lang="en-GB" sz="1800" kern="100">
                <a:latin typeface="Century Gothic"/>
                <a:ea typeface="Aptos" panose="020B0004020202020204" pitchFamily="34" charset="0"/>
                <a:cs typeface="Times New Roman"/>
              </a:rPr>
              <a:t>- how are you going to get there, the shortest or most comfortable route.  </a:t>
            </a:r>
          </a:p>
          <a:p>
            <a:pPr>
              <a:lnSpc>
                <a:spcPct val="115000"/>
              </a:lnSpc>
              <a:spcAft>
                <a:spcPts val="800"/>
              </a:spcAft>
              <a:buNone/>
            </a:pPr>
            <a:r>
              <a:rPr lang="en-GB" sz="1800" b="1" kern="100">
                <a:latin typeface="Century Gothic"/>
                <a:ea typeface="Aptos" panose="020B0004020202020204" pitchFamily="34" charset="0"/>
                <a:cs typeface="Times New Roman"/>
              </a:rPr>
              <a:t>Do a trial run / recce </a:t>
            </a:r>
            <a:r>
              <a:rPr lang="en-GB" sz="1800" kern="100">
                <a:latin typeface="Century Gothic"/>
                <a:ea typeface="Aptos" panose="020B0004020202020204" pitchFamily="34" charset="0"/>
                <a:cs typeface="Times New Roman"/>
              </a:rPr>
              <a:t>- what’s around that might be helpful? Get a feel for the space. </a:t>
            </a:r>
            <a:r>
              <a:rPr lang="en-GB" sz="1800"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3"/>
              </a:rPr>
              <a:t>Finding your way around campus</a:t>
            </a:r>
            <a:r>
              <a:rPr lang="en-GB" sz="1800" kern="100">
                <a:latin typeface="Century Gothic" panose="020B0502020202020204" pitchFamily="34" charset="0"/>
                <a:ea typeface="Aptos" panose="020B0004020202020204" pitchFamily="34" charset="0"/>
                <a:cs typeface="Times New Roman" panose="02020603050405020304" pitchFamily="18" charset="0"/>
              </a:rPr>
              <a:t> / </a:t>
            </a:r>
            <a:r>
              <a:rPr lang="en-GB" sz="1800"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4"/>
              </a:rPr>
              <a:t>Access Able</a:t>
            </a:r>
            <a:r>
              <a:rPr lang="en-GB" sz="1800" kern="100">
                <a:latin typeface="Century Gothic" panose="020B0502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GB" sz="1800" b="1" kern="100">
                <a:latin typeface="Century Gothic"/>
                <a:ea typeface="Aptos" panose="020B0004020202020204" pitchFamily="34" charset="0"/>
                <a:cs typeface="Times New Roman"/>
              </a:rPr>
              <a:t>Plan the experience </a:t>
            </a:r>
            <a:r>
              <a:rPr lang="en-GB" sz="1800" kern="100">
                <a:latin typeface="Aptos" panose="020B0004020202020204" pitchFamily="34" charset="0"/>
                <a:ea typeface="Aptos" panose="020B0004020202020204" pitchFamily="34" charset="0"/>
                <a:cs typeface="Times New Roman" panose="02020603050405020304" pitchFamily="18" charset="0"/>
              </a:rPr>
              <a:t>-</a:t>
            </a:r>
            <a:r>
              <a:rPr lang="en-GB" sz="1800" b="1" kern="100">
                <a:latin typeface="Aptos" panose="020B0004020202020204" pitchFamily="34" charset="0"/>
                <a:ea typeface="Aptos" panose="020B0004020202020204" pitchFamily="34" charset="0"/>
                <a:cs typeface="Times New Roman" panose="02020603050405020304" pitchFamily="18" charset="0"/>
              </a:rPr>
              <a:t> </a:t>
            </a:r>
            <a:r>
              <a:rPr lang="en-GB" sz="1800" kern="100">
                <a:latin typeface="Century Gothic"/>
                <a:ea typeface="Aptos" panose="020B0004020202020204" pitchFamily="34" charset="0"/>
                <a:cs typeface="Times New Roman"/>
              </a:rPr>
              <a:t>what difficulties do you anticipate? What strategies have worked for you in the past? </a:t>
            </a:r>
          </a:p>
          <a:p>
            <a:pPr marL="0" lvl="0" indent="0">
              <a:lnSpc>
                <a:spcPct val="115000"/>
              </a:lnSpc>
              <a:buNone/>
            </a:pPr>
            <a:r>
              <a:rPr lang="en-GB" sz="1800" b="1" kern="100">
                <a:latin typeface="Century Gothic"/>
                <a:ea typeface="Aptos" panose="020B0004020202020204" pitchFamily="34" charset="0"/>
                <a:cs typeface="Times New Roman"/>
              </a:rPr>
              <a:t>Review and adapt</a:t>
            </a:r>
            <a:r>
              <a:rPr lang="en-GB" sz="1800" kern="100">
                <a:latin typeface="Aptos" panose="020B0004020202020204" pitchFamily="34" charset="0"/>
                <a:ea typeface="Aptos" panose="020B0004020202020204" pitchFamily="34" charset="0"/>
                <a:cs typeface="Times New Roman" panose="02020603050405020304" pitchFamily="18" charset="0"/>
              </a:rPr>
              <a:t> – </a:t>
            </a:r>
            <a:r>
              <a:rPr lang="en-GB" sz="1800" kern="100">
                <a:latin typeface="Century Gothic"/>
                <a:ea typeface="Aptos" panose="020B0004020202020204" pitchFamily="34" charset="0"/>
                <a:cs typeface="Times New Roman"/>
              </a:rPr>
              <a:t>What was successful / positive? What didn’t   work and how could you change it? Give yourself credit.</a:t>
            </a:r>
          </a:p>
        </p:txBody>
      </p:sp>
      <p:pic>
        <p:nvPicPr>
          <p:cNvPr id="9" name="Picture 8" descr="A corner image with a blue background and a cartoon face looking worried. ">
            <a:extLst>
              <a:ext uri="{FF2B5EF4-FFF2-40B4-BE49-F238E27FC236}">
                <a16:creationId xmlns:a16="http://schemas.microsoft.com/office/drawing/2014/main" id="{EFF7CCF2-7F37-1452-930C-CEF7D716D7A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207"/>
          <a:stretch/>
        </p:blipFill>
        <p:spPr>
          <a:xfrm>
            <a:off x="7074568" y="4860757"/>
            <a:ext cx="2069431" cy="2013285"/>
          </a:xfrm>
          <a:prstGeom prst="rect">
            <a:avLst/>
          </a:prstGeom>
        </p:spPr>
      </p:pic>
    </p:spTree>
    <p:extLst>
      <p:ext uri="{BB962C8B-B14F-4D97-AF65-F5344CB8AC3E}">
        <p14:creationId xmlns:p14="http://schemas.microsoft.com/office/powerpoint/2010/main" val="272193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DE54-6852-4977-7CEA-0E8E792A6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B2CEB-DFC5-4EFF-0E9C-F62FC559EC17}"/>
              </a:ext>
            </a:extLst>
          </p:cNvPr>
          <p:cNvSpPr>
            <a:spLocks noGrp="1"/>
          </p:cNvSpPr>
          <p:nvPr>
            <p:ph type="title"/>
          </p:nvPr>
        </p:nvSpPr>
        <p:spPr>
          <a:xfrm>
            <a:off x="628650" y="248579"/>
            <a:ext cx="7886700" cy="764516"/>
          </a:xfrm>
        </p:spPr>
        <p:txBody>
          <a:bodyPr>
            <a:normAutofit/>
          </a:bodyPr>
          <a:lstStyle/>
          <a:p>
            <a:pPr algn="ctr"/>
            <a:r>
              <a:rPr lang="en-GB">
                <a:latin typeface="Aharoni" panose="02010803020104030203" pitchFamily="2" charset="-79"/>
                <a:cs typeface="Aharoni" panose="02010803020104030203" pitchFamily="2" charset="-79"/>
              </a:rPr>
              <a:t>Find Your Calm</a:t>
            </a:r>
          </a:p>
        </p:txBody>
      </p:sp>
      <p:sp>
        <p:nvSpPr>
          <p:cNvPr id="30" name="Content Placeholder 11" descr="A text box with the words:&#10;Name:&#10;5 things you can (see)&#10;4 things you can (touch)&#10;3 things you can (hear)&#10;2 things you can (smell)&#10;1 thing you can (taste)">
            <a:extLst>
              <a:ext uri="{FF2B5EF4-FFF2-40B4-BE49-F238E27FC236}">
                <a16:creationId xmlns:a16="http://schemas.microsoft.com/office/drawing/2014/main" id="{8571CDB8-0F1A-FE2E-4D76-08B18192106A}"/>
              </a:ext>
            </a:extLst>
          </p:cNvPr>
          <p:cNvSpPr txBox="1">
            <a:spLocks/>
          </p:cNvSpPr>
          <p:nvPr/>
        </p:nvSpPr>
        <p:spPr>
          <a:xfrm>
            <a:off x="628650" y="1939065"/>
            <a:ext cx="3589248" cy="4528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b="1">
                <a:latin typeface="Century Gothic" panose="020B0502020202020204" pitchFamily="34" charset="0"/>
              </a:rPr>
              <a:t>     Name:</a:t>
            </a:r>
          </a:p>
          <a:p>
            <a:pPr marL="0" indent="0" algn="ctr">
              <a:lnSpc>
                <a:spcPct val="150000"/>
              </a:lnSpc>
              <a:spcBef>
                <a:spcPts val="600"/>
              </a:spcBef>
              <a:spcAft>
                <a:spcPts val="600"/>
              </a:spcAft>
              <a:buFont typeface="Arial" panose="020B0604020202020204" pitchFamily="34" charset="0"/>
              <a:buNone/>
            </a:pPr>
            <a:r>
              <a:rPr lang="en-GB" b="1">
                <a:latin typeface="Century Gothic" panose="020B0502020202020204" pitchFamily="34" charset="0"/>
              </a:rPr>
              <a:t>5 </a:t>
            </a:r>
            <a:r>
              <a:rPr lang="en-GB" sz="2000">
                <a:latin typeface="Century Gothic" panose="020B0502020202020204" pitchFamily="34" charset="0"/>
              </a:rPr>
              <a:t>things you can see</a:t>
            </a:r>
          </a:p>
          <a:p>
            <a:pPr marL="0" indent="0" algn="ctr">
              <a:lnSpc>
                <a:spcPct val="150000"/>
              </a:lnSpc>
              <a:spcBef>
                <a:spcPts val="600"/>
              </a:spcBef>
              <a:spcAft>
                <a:spcPts val="600"/>
              </a:spcAft>
              <a:buNone/>
            </a:pPr>
            <a:r>
              <a:rPr lang="en-GB" b="1">
                <a:latin typeface="Century Gothic" panose="020B0502020202020204" pitchFamily="34" charset="0"/>
              </a:rPr>
              <a:t>4 </a:t>
            </a:r>
            <a:r>
              <a:rPr lang="en-GB" sz="2000">
                <a:latin typeface="Century Gothic" panose="020B0502020202020204" pitchFamily="34" charset="0"/>
              </a:rPr>
              <a:t>things you can touch</a:t>
            </a:r>
          </a:p>
          <a:p>
            <a:pPr marL="0" indent="0" algn="ctr">
              <a:lnSpc>
                <a:spcPct val="150000"/>
              </a:lnSpc>
              <a:spcBef>
                <a:spcPts val="600"/>
              </a:spcBef>
              <a:spcAft>
                <a:spcPts val="600"/>
              </a:spcAft>
              <a:buNone/>
            </a:pPr>
            <a:r>
              <a:rPr lang="en-GB" b="1">
                <a:latin typeface="Century Gothic" panose="020B0502020202020204" pitchFamily="34" charset="0"/>
              </a:rPr>
              <a:t>3 </a:t>
            </a:r>
            <a:r>
              <a:rPr lang="en-GB" sz="2000">
                <a:latin typeface="Century Gothic" panose="020B0502020202020204" pitchFamily="34" charset="0"/>
              </a:rPr>
              <a:t>things you can hear</a:t>
            </a:r>
          </a:p>
          <a:p>
            <a:pPr marL="0" indent="0" algn="ctr">
              <a:lnSpc>
                <a:spcPct val="150000"/>
              </a:lnSpc>
              <a:spcBef>
                <a:spcPts val="600"/>
              </a:spcBef>
              <a:spcAft>
                <a:spcPts val="600"/>
              </a:spcAft>
              <a:buNone/>
            </a:pPr>
            <a:r>
              <a:rPr lang="en-GB" b="1">
                <a:latin typeface="Century Gothic" panose="020B0502020202020204" pitchFamily="34" charset="0"/>
              </a:rPr>
              <a:t>2 </a:t>
            </a:r>
            <a:r>
              <a:rPr lang="en-GB" sz="2000">
                <a:latin typeface="Century Gothic" panose="020B0502020202020204" pitchFamily="34" charset="0"/>
              </a:rPr>
              <a:t>things you can smell </a:t>
            </a:r>
          </a:p>
          <a:p>
            <a:pPr marL="0" indent="0" algn="ctr">
              <a:lnSpc>
                <a:spcPct val="150000"/>
              </a:lnSpc>
              <a:spcBef>
                <a:spcPts val="600"/>
              </a:spcBef>
              <a:spcAft>
                <a:spcPts val="600"/>
              </a:spcAft>
              <a:buNone/>
            </a:pPr>
            <a:r>
              <a:rPr lang="en-GB" b="1">
                <a:latin typeface="Century Gothic" panose="020B0502020202020204" pitchFamily="34" charset="0"/>
              </a:rPr>
              <a:t>1 </a:t>
            </a:r>
            <a:r>
              <a:rPr lang="en-GB" sz="2000">
                <a:latin typeface="Century Gothic" panose="020B0502020202020204" pitchFamily="34" charset="0"/>
              </a:rPr>
              <a:t>thing you can taste</a:t>
            </a:r>
          </a:p>
          <a:p>
            <a:pPr marL="0" indent="0" algn="ctr">
              <a:lnSpc>
                <a:spcPct val="100000"/>
              </a:lnSpc>
              <a:spcBef>
                <a:spcPts val="0"/>
              </a:spcBef>
              <a:buFont typeface="Arial" panose="020B0604020202020204" pitchFamily="34" charset="0"/>
              <a:buNone/>
            </a:pPr>
            <a:endParaRPr lang="en-GB" sz="2000">
              <a:latin typeface="Century Gothic" panose="020B0502020202020204" pitchFamily="34" charset="0"/>
            </a:endParaRPr>
          </a:p>
        </p:txBody>
      </p:sp>
      <p:sp>
        <p:nvSpPr>
          <p:cNvPr id="12" name="Content Placeholder 11" descr="Text box with the words: Grounding Items. Carry an item with you that helps you feel calm.">
            <a:extLst>
              <a:ext uri="{FF2B5EF4-FFF2-40B4-BE49-F238E27FC236}">
                <a16:creationId xmlns:a16="http://schemas.microsoft.com/office/drawing/2014/main" id="{B3805710-B91B-5B47-D180-303E65F16801}"/>
              </a:ext>
            </a:extLst>
          </p:cNvPr>
          <p:cNvSpPr>
            <a:spLocks noGrp="1"/>
          </p:cNvSpPr>
          <p:nvPr>
            <p:ph idx="1"/>
          </p:nvPr>
        </p:nvSpPr>
        <p:spPr>
          <a:xfrm>
            <a:off x="4980562" y="1357058"/>
            <a:ext cx="3409677" cy="1164015"/>
          </a:xfrm>
        </p:spPr>
        <p:txBody>
          <a:bodyPr>
            <a:normAutofit/>
          </a:bodyPr>
          <a:lstStyle/>
          <a:p>
            <a:pPr marL="0" indent="0" algn="ctr">
              <a:lnSpc>
                <a:spcPct val="100000"/>
              </a:lnSpc>
              <a:spcBef>
                <a:spcPts val="0"/>
              </a:spcBef>
              <a:buNone/>
            </a:pPr>
            <a:r>
              <a:rPr lang="en-GB" sz="2400" b="1">
                <a:latin typeface="Century Gothic" panose="020B0502020202020204" pitchFamily="34" charset="0"/>
              </a:rPr>
              <a:t>Grounding Items</a:t>
            </a:r>
          </a:p>
          <a:p>
            <a:pPr marL="0" indent="0" algn="ctr">
              <a:lnSpc>
                <a:spcPct val="100000"/>
              </a:lnSpc>
              <a:spcBef>
                <a:spcPts val="0"/>
              </a:spcBef>
              <a:buNone/>
            </a:pPr>
            <a:r>
              <a:rPr lang="en-GB" sz="2000">
                <a:latin typeface="Century Gothic" panose="020B0502020202020204" pitchFamily="34" charset="0"/>
              </a:rPr>
              <a:t>Carry an item with you that helps you feel calm.</a:t>
            </a:r>
          </a:p>
        </p:txBody>
      </p:sp>
      <p:grpSp>
        <p:nvGrpSpPr>
          <p:cNvPr id="28" name="Group 27" descr="Squares of paper with a paperclip and the text: Mental Distractions; Counting, Calculations, Spelling, Category game, Alphabet game">
            <a:extLst>
              <a:ext uri="{FF2B5EF4-FFF2-40B4-BE49-F238E27FC236}">
                <a16:creationId xmlns:a16="http://schemas.microsoft.com/office/drawing/2014/main" id="{C889B83E-1E2C-9197-945F-A4EE23EBD625}"/>
              </a:ext>
            </a:extLst>
          </p:cNvPr>
          <p:cNvGrpSpPr/>
          <p:nvPr/>
        </p:nvGrpSpPr>
        <p:grpSpPr>
          <a:xfrm>
            <a:off x="5060087" y="3015342"/>
            <a:ext cx="4003589" cy="3719091"/>
            <a:chOff x="5140411" y="3274833"/>
            <a:chExt cx="4003589" cy="3719091"/>
          </a:xfrm>
        </p:grpSpPr>
        <p:pic>
          <p:nvPicPr>
            <p:cNvPr id="27" name="Picture 26" descr="A stack of papers with a paper clip&#10;&#10;AI-generated content may be incorrect.">
              <a:extLst>
                <a:ext uri="{FF2B5EF4-FFF2-40B4-BE49-F238E27FC236}">
                  <a16:creationId xmlns:a16="http://schemas.microsoft.com/office/drawing/2014/main" id="{914B3989-48A8-D9AC-0B49-7D93F9E221B1}"/>
                </a:ext>
              </a:extLst>
            </p:cNvPr>
            <p:cNvPicPr>
              <a:picLocks noChangeAspect="1"/>
            </p:cNvPicPr>
            <p:nvPr/>
          </p:nvPicPr>
          <p:blipFill>
            <a:blip r:embed="rId3">
              <a:clrChange>
                <a:clrFrom>
                  <a:srgbClr val="DBDAD8"/>
                </a:clrFrom>
                <a:clrTo>
                  <a:srgbClr val="DBDAD8">
                    <a:alpha val="0"/>
                  </a:srgbClr>
                </a:clrTo>
              </a:clrChange>
              <a:extLst>
                <a:ext uri="{28A0092B-C50C-407E-A947-70E740481C1C}">
                  <a14:useLocalDpi xmlns:a14="http://schemas.microsoft.com/office/drawing/2010/main" val="0"/>
                </a:ext>
              </a:extLst>
            </a:blip>
            <a:srcRect l="14879" t="3981" r="15095" b="4011"/>
            <a:stretch/>
          </p:blipFill>
          <p:spPr>
            <a:xfrm>
              <a:off x="5140411" y="3274833"/>
              <a:ext cx="4003589" cy="3719091"/>
            </a:xfrm>
            <a:prstGeom prst="rect">
              <a:avLst/>
            </a:prstGeom>
          </p:spPr>
        </p:pic>
        <p:sp>
          <p:nvSpPr>
            <p:cNvPr id="18" name="Content Placeholder 11" descr="Textbox with the words: Mental Distractions; Counting, Calculations, Spelling, Category game, Alphabet game">
              <a:extLst>
                <a:ext uri="{FF2B5EF4-FFF2-40B4-BE49-F238E27FC236}">
                  <a16:creationId xmlns:a16="http://schemas.microsoft.com/office/drawing/2014/main" id="{7632EC7D-83DA-1D67-E9AD-9F2F4DC68D04}"/>
                </a:ext>
              </a:extLst>
            </p:cNvPr>
            <p:cNvSpPr txBox="1">
              <a:spLocks/>
            </p:cNvSpPr>
            <p:nvPr/>
          </p:nvSpPr>
          <p:spPr>
            <a:xfrm>
              <a:off x="5806130" y="4360201"/>
              <a:ext cx="2831242" cy="213945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latin typeface="Century Gothic" panose="020B0502020202020204" pitchFamily="34" charset="0"/>
                </a:rPr>
                <a:t>Mental Distractions</a:t>
              </a:r>
            </a:p>
            <a:p>
              <a:pPr algn="ctr"/>
              <a:r>
                <a:rPr lang="en-GB" sz="2600">
                  <a:latin typeface="Century Gothic" panose="020B0502020202020204" pitchFamily="34" charset="0"/>
                </a:rPr>
                <a:t>Counting</a:t>
              </a:r>
            </a:p>
            <a:p>
              <a:pPr algn="ctr"/>
              <a:r>
                <a:rPr lang="en-GB" sz="2600">
                  <a:latin typeface="Century Gothic" panose="020B0502020202020204" pitchFamily="34" charset="0"/>
                </a:rPr>
                <a:t>Calculations</a:t>
              </a:r>
            </a:p>
            <a:p>
              <a:pPr algn="ctr"/>
              <a:r>
                <a:rPr lang="en-GB" sz="2600">
                  <a:latin typeface="Century Gothic" panose="020B0502020202020204" pitchFamily="34" charset="0"/>
                </a:rPr>
                <a:t>Spelling</a:t>
              </a:r>
            </a:p>
            <a:p>
              <a:pPr algn="ctr"/>
              <a:r>
                <a:rPr lang="en-GB" sz="2600">
                  <a:latin typeface="Century Gothic" panose="020B0502020202020204" pitchFamily="34" charset="0"/>
                </a:rPr>
                <a:t>Category game</a:t>
              </a:r>
            </a:p>
            <a:p>
              <a:pPr algn="ctr"/>
              <a:r>
                <a:rPr lang="en-GB" sz="2600">
                  <a:latin typeface="Century Gothic" panose="020B0502020202020204" pitchFamily="34" charset="0"/>
                </a:rPr>
                <a:t>Alphabet game</a:t>
              </a:r>
            </a:p>
            <a:p>
              <a:pPr marL="0" indent="0">
                <a:buNone/>
              </a:pPr>
              <a:endParaRPr lang="en-GB">
                <a:latin typeface="Century Gothic" panose="020B0502020202020204" pitchFamily="34" charset="0"/>
              </a:endParaRPr>
            </a:p>
          </p:txBody>
        </p:sp>
      </p:grpSp>
    </p:spTree>
    <p:extLst>
      <p:ext uri="{BB962C8B-B14F-4D97-AF65-F5344CB8AC3E}">
        <p14:creationId xmlns:p14="http://schemas.microsoft.com/office/powerpoint/2010/main" val="96636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29805-DC91-3833-2B6C-868B8067B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E3F4F-D6FC-AD02-4FF5-D0182E8B88A7}"/>
              </a:ext>
            </a:extLst>
          </p:cNvPr>
          <p:cNvSpPr>
            <a:spLocks noGrp="1"/>
          </p:cNvSpPr>
          <p:nvPr>
            <p:ph type="title"/>
          </p:nvPr>
        </p:nvSpPr>
        <p:spPr>
          <a:xfrm>
            <a:off x="506830" y="312906"/>
            <a:ext cx="8162424" cy="943992"/>
          </a:xfrm>
        </p:spPr>
        <p:txBody>
          <a:bodyPr>
            <a:normAutofit fontScale="90000"/>
          </a:bodyPr>
          <a:lstStyle/>
          <a:p>
            <a:pPr algn="ctr"/>
            <a:r>
              <a:rPr lang="en-GB" sz="4800">
                <a:latin typeface="Aharoni" panose="02010803020104030203" pitchFamily="2" charset="-79"/>
                <a:cs typeface="Aharoni" panose="02010803020104030203" pitchFamily="2" charset="-79"/>
              </a:rPr>
              <a:t>Reduce Anxiety in the Moment</a:t>
            </a:r>
          </a:p>
        </p:txBody>
      </p:sp>
      <p:sp>
        <p:nvSpPr>
          <p:cNvPr id="5" name="Content Placeholder 11">
            <a:extLst>
              <a:ext uri="{FF2B5EF4-FFF2-40B4-BE49-F238E27FC236}">
                <a16:creationId xmlns:a16="http://schemas.microsoft.com/office/drawing/2014/main" id="{D1809DEA-0560-0A42-5DF1-6F9CCF76C867}"/>
              </a:ext>
            </a:extLst>
          </p:cNvPr>
          <p:cNvSpPr>
            <a:spLocks noGrp="1"/>
          </p:cNvSpPr>
          <p:nvPr>
            <p:ph idx="1"/>
          </p:nvPr>
        </p:nvSpPr>
        <p:spPr>
          <a:xfrm>
            <a:off x="891947" y="1407371"/>
            <a:ext cx="2928551" cy="5137723"/>
          </a:xfrm>
        </p:spPr>
        <p:txBody>
          <a:bodyPr>
            <a:normAutofit fontScale="92500" lnSpcReduction="10000"/>
          </a:bodyPr>
          <a:lstStyle/>
          <a:p>
            <a:pPr marL="0" indent="0" algn="ctr">
              <a:buNone/>
            </a:pPr>
            <a:r>
              <a:rPr lang="en-GB" sz="3000" b="1">
                <a:latin typeface="Century Gothic" panose="020B0502020202020204" pitchFamily="34" charset="0"/>
              </a:rPr>
              <a:t>Box Breathing</a:t>
            </a:r>
          </a:p>
          <a:p>
            <a:pPr marL="0" indent="0" algn="ctr">
              <a:buNone/>
            </a:pPr>
            <a:endParaRPr lang="en-GB" sz="2400">
              <a:latin typeface="Century Gothic" panose="020B0502020202020204" pitchFamily="34" charset="0"/>
            </a:endParaRPr>
          </a:p>
          <a:p>
            <a:pPr marL="0" indent="0" algn="ctr">
              <a:buNone/>
            </a:pPr>
            <a:endParaRPr lang="en-GB" sz="2400">
              <a:latin typeface="Century Gothic" panose="020B0502020202020204" pitchFamily="34" charset="0"/>
            </a:endParaRPr>
          </a:p>
          <a:p>
            <a:pPr marL="0" indent="0" algn="ctr">
              <a:buNone/>
            </a:pPr>
            <a:endParaRPr lang="en-GB" sz="2400">
              <a:latin typeface="Century Gothic" panose="020B0502020202020204" pitchFamily="34" charset="0"/>
            </a:endParaRPr>
          </a:p>
          <a:p>
            <a:pPr marL="0" indent="0" algn="ctr">
              <a:buNone/>
            </a:pPr>
            <a:endParaRPr lang="en-GB" sz="2400">
              <a:latin typeface="Century Gothic" panose="020B0502020202020204" pitchFamily="34" charset="0"/>
            </a:endParaRPr>
          </a:p>
          <a:p>
            <a:pPr marL="0" indent="0" algn="ctr">
              <a:buNone/>
            </a:pPr>
            <a:endParaRPr lang="en-GB" sz="2400">
              <a:latin typeface="Century Gothic" panose="020B0502020202020204" pitchFamily="34" charset="0"/>
            </a:endParaRPr>
          </a:p>
          <a:p>
            <a:pPr marL="0" indent="0" algn="ctr">
              <a:buNone/>
            </a:pPr>
            <a:endParaRPr lang="en-GB" sz="2400">
              <a:latin typeface="Century Gothic" panose="020B0502020202020204" pitchFamily="34" charset="0"/>
            </a:endParaRPr>
          </a:p>
          <a:p>
            <a:pPr marL="0" indent="0" algn="ctr">
              <a:buNone/>
            </a:pPr>
            <a:endParaRPr lang="en-GB" sz="2400">
              <a:latin typeface="Century Gothic" panose="020B0502020202020204" pitchFamily="34" charset="0"/>
            </a:endParaRPr>
          </a:p>
          <a:p>
            <a:pPr marL="0" indent="0" algn="ctr">
              <a:buNone/>
            </a:pPr>
            <a:endParaRPr lang="en-GB" sz="1500">
              <a:latin typeface="Century Gothic" panose="020B0502020202020204" pitchFamily="34" charset="0"/>
            </a:endParaRPr>
          </a:p>
          <a:p>
            <a:pPr marL="0" indent="0" algn="ctr">
              <a:buNone/>
            </a:pPr>
            <a:r>
              <a:rPr lang="en-GB" sz="2400">
                <a:latin typeface="Century Gothic" panose="020B0502020202020204" pitchFamily="34" charset="0"/>
              </a:rPr>
              <a:t>In for 4 seconds</a:t>
            </a:r>
          </a:p>
          <a:p>
            <a:pPr marL="0" indent="0" algn="ctr">
              <a:buNone/>
            </a:pPr>
            <a:r>
              <a:rPr lang="en-GB" sz="2400">
                <a:latin typeface="Century Gothic" panose="020B0502020202020204" pitchFamily="34" charset="0"/>
              </a:rPr>
              <a:t>Hold for 4 seconds</a:t>
            </a:r>
          </a:p>
          <a:p>
            <a:pPr marL="0" indent="0" algn="ctr">
              <a:buNone/>
            </a:pPr>
            <a:r>
              <a:rPr lang="en-GB" sz="2400">
                <a:latin typeface="Century Gothic" panose="020B0502020202020204" pitchFamily="34" charset="0"/>
              </a:rPr>
              <a:t>Out for 4 seconds</a:t>
            </a:r>
          </a:p>
          <a:p>
            <a:pPr marL="0" indent="0" algn="ctr">
              <a:buNone/>
            </a:pPr>
            <a:r>
              <a:rPr lang="en-GB" sz="2400">
                <a:latin typeface="Century Gothic" panose="020B0502020202020204" pitchFamily="34" charset="0"/>
              </a:rPr>
              <a:t>Hold for 4 seconds</a:t>
            </a:r>
          </a:p>
        </p:txBody>
      </p:sp>
      <p:pic>
        <p:nvPicPr>
          <p:cNvPr id="4" name="Screen Recording 3" descr="Box breathing video showing a dot moving around a square to the count of 4 along each side">
            <a:hlinkClick r:id="" action="ppaction://media"/>
            <a:extLst>
              <a:ext uri="{FF2B5EF4-FFF2-40B4-BE49-F238E27FC236}">
                <a16:creationId xmlns:a16="http://schemas.microsoft.com/office/drawing/2014/main" id="{C0963941-462C-418A-3031-D4232F6A49A7}"/>
              </a:ext>
            </a:extLst>
          </p:cNvPr>
          <p:cNvPicPr>
            <a:picLocks noChangeAspect="1"/>
          </p:cNvPicPr>
          <p:nvPr>
            <a:videoFile r:link="rId1"/>
            <p:extLst>
              <p:ext uri="{DAA4B4D4-6D71-4841-9C94-3DE7FCFB9230}">
                <p14:media xmlns:p14="http://schemas.microsoft.com/office/powerpoint/2010/main" r:embed="rId2">
                  <p14:trim st="13099" end="2460"/>
                </p14:media>
              </p:ext>
            </p:extLst>
          </p:nvPr>
        </p:nvPicPr>
        <p:blipFill>
          <a:blip r:embed="rId6"/>
          <a:stretch>
            <a:fillRect/>
          </a:stretch>
        </p:blipFill>
        <p:spPr>
          <a:xfrm>
            <a:off x="904482" y="1957973"/>
            <a:ext cx="2903480" cy="2754181"/>
          </a:xfrm>
          <a:prstGeom prst="rect">
            <a:avLst/>
          </a:prstGeom>
        </p:spPr>
      </p:pic>
      <p:sp>
        <p:nvSpPr>
          <p:cNvPr id="6" name="Content Placeholder 11">
            <a:extLst>
              <a:ext uri="{FF2B5EF4-FFF2-40B4-BE49-F238E27FC236}">
                <a16:creationId xmlns:a16="http://schemas.microsoft.com/office/drawing/2014/main" id="{59B6E956-7C34-77CE-2F99-5F1D915517F6}"/>
              </a:ext>
            </a:extLst>
          </p:cNvPr>
          <p:cNvSpPr txBox="1">
            <a:spLocks/>
          </p:cNvSpPr>
          <p:nvPr/>
        </p:nvSpPr>
        <p:spPr>
          <a:xfrm>
            <a:off x="5422001" y="1407370"/>
            <a:ext cx="2928551" cy="4865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000" b="1">
                <a:latin typeface="Century Gothic" panose="020B0502020202020204" pitchFamily="34" charset="0"/>
              </a:rPr>
              <a:t>4 – 7 – 8</a:t>
            </a:r>
          </a:p>
          <a:p>
            <a:pPr marL="0" indent="0" algn="ctr">
              <a:buFont typeface="Arial" panose="020B0604020202020204" pitchFamily="34" charset="0"/>
              <a:buNone/>
            </a:pPr>
            <a:endParaRPr lang="en-GB" sz="2400">
              <a:latin typeface="Century Gothic" panose="020B0502020202020204" pitchFamily="34" charset="0"/>
            </a:endParaRPr>
          </a:p>
          <a:p>
            <a:pPr marL="0" indent="0" algn="ctr">
              <a:buFont typeface="Arial" panose="020B0604020202020204" pitchFamily="34" charset="0"/>
              <a:buNone/>
            </a:pPr>
            <a:endParaRPr lang="en-GB" sz="2400">
              <a:latin typeface="Century Gothic" panose="020B0502020202020204" pitchFamily="34" charset="0"/>
            </a:endParaRPr>
          </a:p>
          <a:p>
            <a:pPr marL="0" indent="0" algn="ctr">
              <a:buFont typeface="Arial" panose="020B0604020202020204" pitchFamily="34" charset="0"/>
              <a:buNone/>
            </a:pPr>
            <a:endParaRPr lang="en-GB" sz="2400">
              <a:latin typeface="Century Gothic" panose="020B0502020202020204" pitchFamily="34" charset="0"/>
            </a:endParaRPr>
          </a:p>
          <a:p>
            <a:pPr marL="0" indent="0" algn="ctr">
              <a:buFont typeface="Arial" panose="020B0604020202020204" pitchFamily="34" charset="0"/>
              <a:buNone/>
            </a:pPr>
            <a:endParaRPr lang="en-GB" sz="2400">
              <a:latin typeface="Century Gothic" panose="020B0502020202020204" pitchFamily="34" charset="0"/>
            </a:endParaRPr>
          </a:p>
          <a:p>
            <a:pPr marL="0" indent="0" algn="ctr">
              <a:buFont typeface="Arial" panose="020B0604020202020204" pitchFamily="34" charset="0"/>
              <a:buNone/>
            </a:pPr>
            <a:endParaRPr lang="en-GB" sz="2400">
              <a:latin typeface="Century Gothic" panose="020B0502020202020204" pitchFamily="34" charset="0"/>
            </a:endParaRPr>
          </a:p>
          <a:p>
            <a:pPr marL="0" indent="0" algn="ctr">
              <a:buFont typeface="Arial" panose="020B0604020202020204" pitchFamily="34" charset="0"/>
              <a:buNone/>
            </a:pPr>
            <a:endParaRPr lang="en-GB" sz="4000">
              <a:latin typeface="Century Gothic" panose="020B0502020202020204" pitchFamily="34" charset="0"/>
            </a:endParaRPr>
          </a:p>
          <a:p>
            <a:pPr marL="0" indent="0" algn="ctr">
              <a:buFont typeface="Arial" panose="020B0604020202020204" pitchFamily="34" charset="0"/>
              <a:buNone/>
            </a:pPr>
            <a:r>
              <a:rPr lang="en-GB" sz="2200">
                <a:latin typeface="Century Gothic" panose="020B0502020202020204" pitchFamily="34" charset="0"/>
              </a:rPr>
              <a:t>In for 4 seconds</a:t>
            </a:r>
          </a:p>
          <a:p>
            <a:pPr marL="0" indent="0" algn="ctr">
              <a:buFont typeface="Arial" panose="020B0604020202020204" pitchFamily="34" charset="0"/>
              <a:buNone/>
            </a:pPr>
            <a:r>
              <a:rPr lang="en-GB" sz="2200">
                <a:latin typeface="Century Gothic" panose="020B0502020202020204" pitchFamily="34" charset="0"/>
              </a:rPr>
              <a:t>Hold for 7 seconds</a:t>
            </a:r>
          </a:p>
          <a:p>
            <a:pPr marL="0" indent="0" algn="ctr">
              <a:buFont typeface="Arial" panose="020B0604020202020204" pitchFamily="34" charset="0"/>
              <a:buNone/>
            </a:pPr>
            <a:r>
              <a:rPr lang="en-GB" sz="2200">
                <a:latin typeface="Century Gothic" panose="020B0502020202020204" pitchFamily="34" charset="0"/>
              </a:rPr>
              <a:t>Out for 8 seconds</a:t>
            </a:r>
          </a:p>
        </p:txBody>
      </p:sp>
      <p:pic>
        <p:nvPicPr>
          <p:cNvPr id="3" name="Screen Recording 2" descr="Breathing technique visually represented as a dot travelling around a circle to the count of 4, 7 and 8.">
            <a:hlinkClick r:id="" action="ppaction://media"/>
            <a:extLst>
              <a:ext uri="{FF2B5EF4-FFF2-40B4-BE49-F238E27FC236}">
                <a16:creationId xmlns:a16="http://schemas.microsoft.com/office/drawing/2014/main" id="{925BEB38-1E53-B2C7-60A8-5894A6B772A6}"/>
              </a:ext>
            </a:extLst>
          </p:cNvPr>
          <p:cNvPicPr>
            <a:picLocks noChangeAspect="1"/>
          </p:cNvPicPr>
          <p:nvPr>
            <a:videoFile r:link="rId1"/>
            <p:extLst>
              <p:ext uri="{DAA4B4D4-6D71-4841-9C94-3DE7FCFB9230}">
                <p14:media xmlns:p14="http://schemas.microsoft.com/office/powerpoint/2010/main" r:embed="rId3">
                  <p14:trim st="8597" end="947.4"/>
                </p14:media>
              </p:ext>
            </p:extLst>
          </p:nvPr>
        </p:nvPicPr>
        <p:blipFill>
          <a:blip r:embed="rId7"/>
          <a:stretch>
            <a:fillRect/>
          </a:stretch>
        </p:blipFill>
        <p:spPr>
          <a:xfrm>
            <a:off x="5447072" y="1957973"/>
            <a:ext cx="2903480" cy="2754180"/>
          </a:xfrm>
          <a:prstGeom prst="rect">
            <a:avLst/>
          </a:prstGeom>
        </p:spPr>
      </p:pic>
    </p:spTree>
    <p:extLst>
      <p:ext uri="{BB962C8B-B14F-4D97-AF65-F5344CB8AC3E}">
        <p14:creationId xmlns:p14="http://schemas.microsoft.com/office/powerpoint/2010/main" val="4482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4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1D52-E223-64ED-4CBB-B1584E4ED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88BC8-11C3-2CB2-5AD3-C682142FD428}"/>
              </a:ext>
            </a:extLst>
          </p:cNvPr>
          <p:cNvSpPr>
            <a:spLocks noGrp="1"/>
          </p:cNvSpPr>
          <p:nvPr>
            <p:ph type="title"/>
          </p:nvPr>
        </p:nvSpPr>
        <p:spPr>
          <a:xfrm>
            <a:off x="628650" y="332017"/>
            <a:ext cx="7886700" cy="943992"/>
          </a:xfrm>
        </p:spPr>
        <p:txBody>
          <a:bodyPr>
            <a:normAutofit/>
          </a:bodyPr>
          <a:lstStyle/>
          <a:p>
            <a:pPr algn="ctr"/>
            <a:r>
              <a:rPr lang="en-GB" sz="4800">
                <a:latin typeface="Aharoni" panose="02010803020104030203" pitchFamily="2" charset="-79"/>
                <a:cs typeface="Aharoni" panose="02010803020104030203" pitchFamily="2" charset="-79"/>
              </a:rPr>
              <a:t>Calm and Quiet Spaces</a:t>
            </a:r>
          </a:p>
        </p:txBody>
      </p:sp>
      <p:pic>
        <p:nvPicPr>
          <p:cNvPr id="15" name="Picture 14" descr="A blue background with white clouds with the welcome to your calm space visuals. ">
            <a:extLst>
              <a:ext uri="{FF2B5EF4-FFF2-40B4-BE49-F238E27FC236}">
                <a16:creationId xmlns:a16="http://schemas.microsoft.com/office/drawing/2014/main" id="{9DC5D846-7435-E116-3C66-C8C0F4553E90}"/>
              </a:ext>
            </a:extLst>
          </p:cNvPr>
          <p:cNvPicPr>
            <a:picLocks noChangeAspect="1"/>
          </p:cNvPicPr>
          <p:nvPr/>
        </p:nvPicPr>
        <p:blipFill>
          <a:blip r:embed="rId3">
            <a:extLst>
              <a:ext uri="{28A0092B-C50C-407E-A947-70E740481C1C}">
                <a14:useLocalDpi xmlns:a14="http://schemas.microsoft.com/office/drawing/2010/main" val="0"/>
              </a:ext>
            </a:extLst>
          </a:blip>
          <a:srcRect b="42437"/>
          <a:stretch/>
        </p:blipFill>
        <p:spPr>
          <a:xfrm>
            <a:off x="538776" y="1324135"/>
            <a:ext cx="3315933" cy="1164109"/>
          </a:xfrm>
          <a:prstGeom prst="rect">
            <a:avLst/>
          </a:prstGeom>
        </p:spPr>
      </p:pic>
      <p:pic>
        <p:nvPicPr>
          <p:cNvPr id="11" name="Picture 10" descr="An image of the quiet room with chairs and screens in the Multifaith Chaplaincy on Owen Level 2">
            <a:extLst>
              <a:ext uri="{FF2B5EF4-FFF2-40B4-BE49-F238E27FC236}">
                <a16:creationId xmlns:a16="http://schemas.microsoft.com/office/drawing/2014/main" id="{0FF7D4CD-4364-402E-6212-04A76B76F796}"/>
              </a:ext>
            </a:extLst>
          </p:cNvPr>
          <p:cNvPicPr>
            <a:picLocks noChangeAspect="1"/>
          </p:cNvPicPr>
          <p:nvPr/>
        </p:nvPicPr>
        <p:blipFill>
          <a:blip r:embed="rId4">
            <a:extLst>
              <a:ext uri="{28A0092B-C50C-407E-A947-70E740481C1C}">
                <a14:useLocalDpi xmlns:a14="http://schemas.microsoft.com/office/drawing/2010/main" val="0"/>
              </a:ext>
            </a:extLst>
          </a:blip>
          <a:srcRect t="6663" b="5838"/>
          <a:stretch/>
        </p:blipFill>
        <p:spPr>
          <a:xfrm>
            <a:off x="538775" y="2646949"/>
            <a:ext cx="3315933" cy="1925052"/>
          </a:xfrm>
          <a:prstGeom prst="rect">
            <a:avLst/>
          </a:prstGeom>
        </p:spPr>
      </p:pic>
      <p:pic>
        <p:nvPicPr>
          <p:cNvPr id="17" name="Picture 16" descr="An image of the quiet room with chairs  in the Retreat at the Oaklands building">
            <a:extLst>
              <a:ext uri="{FF2B5EF4-FFF2-40B4-BE49-F238E27FC236}">
                <a16:creationId xmlns:a16="http://schemas.microsoft.com/office/drawing/2014/main" id="{9D09BFCA-58C4-B8B0-56BC-B368469E423F}"/>
              </a:ext>
            </a:extLst>
          </p:cNvPr>
          <p:cNvPicPr>
            <a:picLocks noChangeAspect="1"/>
          </p:cNvPicPr>
          <p:nvPr/>
        </p:nvPicPr>
        <p:blipFill>
          <a:blip r:embed="rId5"/>
          <a:srcRect t="19757"/>
          <a:stretch/>
        </p:blipFill>
        <p:spPr>
          <a:xfrm>
            <a:off x="538774" y="4732422"/>
            <a:ext cx="3315933" cy="1780588"/>
          </a:xfrm>
          <a:prstGeom prst="rect">
            <a:avLst/>
          </a:prstGeom>
        </p:spPr>
      </p:pic>
      <p:sp>
        <p:nvSpPr>
          <p:cNvPr id="13" name="TextBox 12">
            <a:extLst>
              <a:ext uri="{FF2B5EF4-FFF2-40B4-BE49-F238E27FC236}">
                <a16:creationId xmlns:a16="http://schemas.microsoft.com/office/drawing/2014/main" id="{51E8F918-6EC3-6EA8-EB04-3286556B1EB2}"/>
              </a:ext>
            </a:extLst>
          </p:cNvPr>
          <p:cNvSpPr txBox="1"/>
          <p:nvPr/>
        </p:nvSpPr>
        <p:spPr>
          <a:xfrm>
            <a:off x="4190638" y="1436430"/>
            <a:ext cx="4356796" cy="4905445"/>
          </a:xfrm>
          <a:prstGeom prst="rect">
            <a:avLst/>
          </a:prstGeom>
          <a:noFill/>
        </p:spPr>
        <p:txBody>
          <a:bodyPr wrap="square">
            <a:spAutoFit/>
          </a:bodyPr>
          <a:lstStyle/>
          <a:p>
            <a:pPr marL="0" lvl="0" indent="0">
              <a:lnSpc>
                <a:spcPct val="115000"/>
              </a:lnSpc>
              <a:buFont typeface="Symbol" panose="05050102010706020507" pitchFamily="18" charset="2"/>
              <a:buNone/>
            </a:pPr>
            <a:r>
              <a:rPr lang="en-GB" sz="2000" b="1" kern="100">
                <a:effectLst/>
                <a:latin typeface="Century Gothic" panose="020B0502020202020204" pitchFamily="34" charset="0"/>
                <a:ea typeface="Aptos" panose="020B0004020202020204" pitchFamily="34" charset="0"/>
                <a:cs typeface="Times New Roman" panose="02020603050405020304" pitchFamily="18" charset="0"/>
              </a:rPr>
              <a:t>Calm Spaces: </a:t>
            </a:r>
          </a:p>
          <a:p>
            <a:pPr lvl="0">
              <a:lnSpc>
                <a:spcPct val="115000"/>
              </a:lnSpc>
            </a:pPr>
            <a:r>
              <a:rPr lang="en-GB" b="0" kern="100">
                <a:effectLst/>
                <a:latin typeface="Century Gothic" panose="020B0502020202020204" pitchFamily="34" charset="0"/>
                <a:ea typeface="Aptos" panose="020B0004020202020204" pitchFamily="34" charset="0"/>
                <a:cs typeface="Times New Roman" panose="02020603050405020304" pitchFamily="18" charset="0"/>
              </a:rPr>
              <a:t>Scattered around campus in quieter spaces. </a:t>
            </a:r>
            <a:r>
              <a:rPr lang="en-GB" b="0" kern="100">
                <a:effectLst/>
                <a:latin typeface="Century Gothic" panose="020B0502020202020204" pitchFamily="34" charset="0"/>
                <a:ea typeface="Aptos" panose="020B0004020202020204" pitchFamily="34" charset="0"/>
                <a:cs typeface="Times New Roman" panose="02020603050405020304" pitchFamily="18" charset="0"/>
                <a:hlinkClick r:id="rId6"/>
              </a:rPr>
              <a:t>Examples of signage and tips</a:t>
            </a:r>
            <a:endParaRPr lang="en-GB" b="0" kern="10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GB" kern="10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Symbol" panose="05050102010706020507" pitchFamily="18" charset="2"/>
              <a:buNone/>
            </a:pPr>
            <a:r>
              <a:rPr lang="en-GB" sz="2000" b="1" kern="100">
                <a:effectLst/>
                <a:latin typeface="Century Gothic" panose="020B0502020202020204" pitchFamily="34" charset="0"/>
                <a:ea typeface="Aptos" panose="020B0004020202020204" pitchFamily="34" charset="0"/>
                <a:cs typeface="Times New Roman" panose="02020603050405020304" pitchFamily="18" charset="0"/>
              </a:rPr>
              <a:t>Quiet spaces: </a:t>
            </a:r>
          </a:p>
          <a:p>
            <a:pPr algn="l">
              <a:buFont typeface="Arial" panose="020B0604020202020204" pitchFamily="34" charset="0"/>
              <a:buNone/>
            </a:pPr>
            <a:r>
              <a:rPr lang="en-GB" b="1" i="0">
                <a:solidFill>
                  <a:srgbClr val="333333"/>
                </a:solidFill>
                <a:effectLst/>
                <a:latin typeface="Century Gothic" panose="020B0502020202020204" pitchFamily="34" charset="0"/>
              </a:rPr>
              <a:t>City Campus</a:t>
            </a:r>
          </a:p>
          <a:p>
            <a:pPr algn="l">
              <a:buFont typeface="Arial" panose="020B0604020202020204" pitchFamily="34" charset="0"/>
              <a:buNone/>
            </a:pPr>
            <a:r>
              <a:rPr lang="en-GB" b="0" i="0">
                <a:solidFill>
                  <a:srgbClr val="333333"/>
                </a:solidFill>
                <a:effectLst/>
                <a:latin typeface="Century Gothic" panose="020B0502020202020204" pitchFamily="34" charset="0"/>
              </a:rPr>
              <a:t>The Multifaith Centre Quiet Room, Level 2 Owen</a:t>
            </a:r>
          </a:p>
          <a:p>
            <a:pPr algn="l">
              <a:buFont typeface="Arial" panose="020B0604020202020204" pitchFamily="34" charset="0"/>
              <a:buNone/>
            </a:pPr>
            <a:endParaRPr lang="en-GB" b="1" i="0">
              <a:solidFill>
                <a:srgbClr val="333333"/>
              </a:solidFill>
              <a:effectLst/>
              <a:latin typeface="Century Gothic" panose="020B0502020202020204" pitchFamily="34" charset="0"/>
            </a:endParaRPr>
          </a:p>
          <a:p>
            <a:pPr algn="l">
              <a:buFont typeface="Arial" panose="020B0604020202020204" pitchFamily="34" charset="0"/>
              <a:buNone/>
            </a:pPr>
            <a:r>
              <a:rPr lang="en-GB" b="1" i="0">
                <a:solidFill>
                  <a:srgbClr val="333333"/>
                </a:solidFill>
                <a:effectLst/>
                <a:latin typeface="Century Gothic" panose="020B0502020202020204" pitchFamily="34" charset="0"/>
              </a:rPr>
              <a:t>Collegiate Campus</a:t>
            </a:r>
          </a:p>
          <a:p>
            <a:r>
              <a:rPr lang="en-GB" b="0" i="0">
                <a:solidFill>
                  <a:srgbClr val="333333"/>
                </a:solidFill>
                <a:effectLst/>
                <a:latin typeface="Century Gothic" panose="020B0502020202020204" pitchFamily="34" charset="0"/>
              </a:rPr>
              <a:t>The Retreat</a:t>
            </a:r>
            <a:r>
              <a:rPr lang="en-GB">
                <a:solidFill>
                  <a:srgbClr val="333333"/>
                </a:solidFill>
                <a:latin typeface="Century Gothic" panose="020B0502020202020204" pitchFamily="34" charset="0"/>
              </a:rPr>
              <a:t>, Room 221 </a:t>
            </a:r>
            <a:r>
              <a:rPr lang="en-GB" b="0" i="0">
                <a:solidFill>
                  <a:srgbClr val="333333"/>
                </a:solidFill>
                <a:effectLst/>
                <a:latin typeface="Century Gothic" panose="020B0502020202020204" pitchFamily="34" charset="0"/>
              </a:rPr>
              <a:t>in the Oaklands Building</a:t>
            </a:r>
          </a:p>
          <a:p>
            <a:endParaRPr lang="en-GB" b="0" i="0">
              <a:solidFill>
                <a:srgbClr val="333333"/>
              </a:solidFill>
              <a:effectLst/>
              <a:latin typeface="Century Gothic" panose="020B0502020202020204" pitchFamily="34" charset="0"/>
            </a:endParaRPr>
          </a:p>
          <a:p>
            <a:pPr algn="l">
              <a:buFont typeface="Arial" panose="020B0604020202020204" pitchFamily="34" charset="0"/>
              <a:buNone/>
            </a:pPr>
            <a:r>
              <a:rPr lang="en-GB" b="1" i="0" err="1">
                <a:solidFill>
                  <a:srgbClr val="333333"/>
                </a:solidFill>
                <a:effectLst/>
                <a:latin typeface="Century Gothic" panose="020B0502020202020204" pitchFamily="34" charset="0"/>
              </a:rPr>
              <a:t>Adsetts</a:t>
            </a:r>
            <a:endParaRPr lang="en-GB" b="1">
              <a:solidFill>
                <a:srgbClr val="333333"/>
              </a:solidFill>
              <a:latin typeface="Century Gothic" panose="020B0502020202020204" pitchFamily="34" charset="0"/>
            </a:endParaRPr>
          </a:p>
          <a:p>
            <a:pPr algn="l">
              <a:buFont typeface="Arial" panose="020B0604020202020204" pitchFamily="34" charset="0"/>
              <a:buNone/>
            </a:pPr>
            <a:r>
              <a:rPr lang="en-GB" b="0" i="0">
                <a:solidFill>
                  <a:srgbClr val="333333"/>
                </a:solidFill>
                <a:effectLst/>
                <a:latin typeface="Century Gothic" panose="020B0502020202020204" pitchFamily="34" charset="0"/>
              </a:rPr>
              <a:t>24/7 Quiet Space / Respite Room in the Quiet Study area on Level 4. </a:t>
            </a:r>
          </a:p>
        </p:txBody>
      </p:sp>
    </p:spTree>
    <p:extLst>
      <p:ext uri="{BB962C8B-B14F-4D97-AF65-F5344CB8AC3E}">
        <p14:creationId xmlns:p14="http://schemas.microsoft.com/office/powerpoint/2010/main" val="380722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p:txBody>
          <a:bodyPr>
            <a:normAutofit/>
          </a:bodyPr>
          <a:lstStyle/>
          <a:p>
            <a:pPr algn="ctr"/>
            <a:r>
              <a:rPr lang="en-GB" sz="4800" dirty="0">
                <a:latin typeface="Aharoni"/>
                <a:cs typeface="Aharoni"/>
              </a:rPr>
              <a:t>Self-evaluation (online)</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630081" y="2005791"/>
            <a:ext cx="7484364" cy="3649241"/>
          </a:xfrm>
        </p:spPr>
        <p:txBody>
          <a:bodyPr vert="horz" lIns="91440" tIns="45720" rIns="91440" bIns="45720" rtlCol="0" anchor="t">
            <a:noAutofit/>
          </a:bodyPr>
          <a:lstStyle/>
          <a:p>
            <a:pPr marL="0" indent="0">
              <a:lnSpc>
                <a:spcPct val="115000"/>
              </a:lnSpc>
              <a:spcAft>
                <a:spcPts val="800"/>
              </a:spcAft>
              <a:buNone/>
            </a:pPr>
            <a:r>
              <a:rPr lang="en-US" sz="2000" dirty="0">
                <a:latin typeface="Century Gothic"/>
                <a:ea typeface="Calibri"/>
                <a:cs typeface="Calibri"/>
              </a:rPr>
              <a:t>What number are you right now on today's topic? </a:t>
            </a:r>
            <a:endParaRPr lang="en-US" sz="2000" dirty="0">
              <a:solidFill>
                <a:srgbClr val="000000"/>
              </a:solidFill>
              <a:latin typeface="Century Gothic"/>
              <a:ea typeface="Calibri" panose="020F0502020204030204"/>
              <a:cs typeface="Calibri" panose="020F0502020204030204"/>
            </a:endParaRPr>
          </a:p>
          <a:p>
            <a:pPr marL="0" indent="0">
              <a:lnSpc>
                <a:spcPct val="114999"/>
              </a:lnSpc>
              <a:spcAft>
                <a:spcPts val="800"/>
              </a:spcAft>
              <a:buNone/>
            </a:pPr>
            <a:r>
              <a:rPr lang="en-GB" sz="2000" dirty="0">
                <a:solidFill>
                  <a:srgbClr val="242424"/>
                </a:solidFill>
                <a:latin typeface="Century Gothic"/>
                <a:ea typeface="Aptos" panose="020B0004020202020204" pitchFamily="34" charset="0"/>
                <a:cs typeface="Segoe UI"/>
              </a:rPr>
              <a:t>1 = very unconfident</a:t>
            </a:r>
            <a:endParaRPr lang="en-US" sz="2000">
              <a:solidFill>
                <a:srgbClr val="000000"/>
              </a:solidFill>
              <a:latin typeface="Century Gothic"/>
              <a:ea typeface="Calibri" panose="020F0502020204030204"/>
              <a:cs typeface="Calibri" panose="020F0502020204030204"/>
            </a:endParaRPr>
          </a:p>
          <a:p>
            <a:pPr marL="0" indent="0">
              <a:lnSpc>
                <a:spcPct val="114999"/>
              </a:lnSpc>
              <a:spcAft>
                <a:spcPts val="800"/>
              </a:spcAft>
              <a:buNone/>
            </a:pPr>
            <a:r>
              <a:rPr lang="en-GB" sz="2000" dirty="0">
                <a:solidFill>
                  <a:srgbClr val="242424"/>
                </a:solidFill>
                <a:latin typeface="Century Gothic"/>
                <a:ea typeface="Aptos" panose="020B0004020202020204" pitchFamily="34" charset="0"/>
                <a:cs typeface="Segoe UI"/>
              </a:rPr>
              <a:t>2 = somewhat unconfident</a:t>
            </a:r>
          </a:p>
          <a:p>
            <a:pPr marL="0" indent="0">
              <a:lnSpc>
                <a:spcPct val="114999"/>
              </a:lnSpc>
              <a:spcAft>
                <a:spcPts val="800"/>
              </a:spcAft>
              <a:buNone/>
            </a:pPr>
            <a:r>
              <a:rPr lang="en-GB" sz="2000" dirty="0">
                <a:solidFill>
                  <a:srgbClr val="242424"/>
                </a:solidFill>
                <a:latin typeface="Century Gothic"/>
                <a:ea typeface="Aptos" panose="020B0004020202020204" pitchFamily="34" charset="0"/>
                <a:cs typeface="Segoe UI"/>
              </a:rPr>
              <a:t>3 = neutral</a:t>
            </a:r>
            <a:endParaRPr lang="en-GB" sz="2000" dirty="0">
              <a:solidFill>
                <a:srgbClr val="242424"/>
              </a:solidFill>
              <a:effectLst/>
              <a:latin typeface="Century Gothic"/>
              <a:ea typeface="Aptos" panose="020B0004020202020204" pitchFamily="34" charset="0"/>
              <a:cs typeface="Segoe UI"/>
            </a:endParaRPr>
          </a:p>
          <a:p>
            <a:pPr marL="0" indent="0">
              <a:lnSpc>
                <a:spcPct val="114999"/>
              </a:lnSpc>
              <a:spcAft>
                <a:spcPts val="800"/>
              </a:spcAft>
              <a:buNone/>
            </a:pPr>
            <a:r>
              <a:rPr lang="en-GB" sz="2000" dirty="0">
                <a:solidFill>
                  <a:srgbClr val="242424"/>
                </a:solidFill>
                <a:latin typeface="Century Gothic"/>
                <a:cs typeface="Segoe UI"/>
              </a:rPr>
              <a:t>4 = somewhat confident</a:t>
            </a:r>
          </a:p>
          <a:p>
            <a:pPr marL="0" indent="0">
              <a:lnSpc>
                <a:spcPct val="114999"/>
              </a:lnSpc>
              <a:spcAft>
                <a:spcPts val="800"/>
              </a:spcAft>
              <a:buNone/>
            </a:pPr>
            <a:r>
              <a:rPr lang="en-GB" sz="2000" dirty="0">
                <a:solidFill>
                  <a:srgbClr val="242424"/>
                </a:solidFill>
                <a:latin typeface="Century Gothic"/>
                <a:ea typeface="Calibri"/>
                <a:cs typeface="Segoe UI"/>
              </a:rPr>
              <a:t>5 = very confident </a:t>
            </a:r>
          </a:p>
          <a:p>
            <a:pPr marL="0" indent="0">
              <a:lnSpc>
                <a:spcPct val="115000"/>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lnSpc>
                <a:spcPct val="114999"/>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lnSpc>
                <a:spcPct val="114999"/>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lnSpc>
                <a:spcPct val="115000"/>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buNone/>
            </a:pPr>
            <a:endParaRPr lang="en-GB" sz="1600" dirty="0">
              <a:solidFill>
                <a:schemeClr val="bg1"/>
              </a:solidFill>
              <a:latin typeface="Century Gothic" panose="020B0502020202020204" pitchFamily="34" charset="0"/>
              <a:cs typeface="Calibri"/>
            </a:endParaRPr>
          </a:p>
        </p:txBody>
      </p:sp>
    </p:spTree>
    <p:extLst>
      <p:ext uri="{BB962C8B-B14F-4D97-AF65-F5344CB8AC3E}">
        <p14:creationId xmlns:p14="http://schemas.microsoft.com/office/powerpoint/2010/main" val="25717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E27B112-EF83-DCC2-CF01-6D7D08842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43146-03F6-0360-39F6-0F7FAB0ECAF6}"/>
              </a:ext>
            </a:extLst>
          </p:cNvPr>
          <p:cNvSpPr>
            <a:spLocks noGrp="1"/>
          </p:cNvSpPr>
          <p:nvPr>
            <p:ph type="title"/>
          </p:nvPr>
        </p:nvSpPr>
        <p:spPr>
          <a:xfrm>
            <a:off x="985121" y="1175885"/>
            <a:ext cx="2610124" cy="1535232"/>
          </a:xfrm>
        </p:spPr>
        <p:txBody>
          <a:bodyPr anchor="t">
            <a:normAutofit/>
          </a:bodyPr>
          <a:lstStyle/>
          <a:p>
            <a:r>
              <a:rPr lang="en-GB">
                <a:latin typeface="Aharoni"/>
                <a:cs typeface="Aharoni"/>
              </a:rPr>
              <a:t>Outside </a:t>
            </a:r>
            <a:br>
              <a:rPr lang="en-GB">
                <a:latin typeface="Aharoni"/>
                <a:cs typeface="Aharoni"/>
              </a:rPr>
            </a:br>
            <a:r>
              <a:rPr lang="en-GB">
                <a:latin typeface="Aharoni"/>
                <a:cs typeface="Aharoni"/>
              </a:rPr>
              <a:t>of SHU</a:t>
            </a:r>
          </a:p>
        </p:txBody>
      </p:sp>
      <p:sp>
        <p:nvSpPr>
          <p:cNvPr id="3" name="Content Placeholder 2">
            <a:extLst>
              <a:ext uri="{FF2B5EF4-FFF2-40B4-BE49-F238E27FC236}">
                <a16:creationId xmlns:a16="http://schemas.microsoft.com/office/drawing/2014/main" id="{4B696C7B-D130-52C2-8487-2390B96DF1A0}"/>
              </a:ext>
            </a:extLst>
          </p:cNvPr>
          <p:cNvSpPr>
            <a:spLocks noGrp="1"/>
          </p:cNvSpPr>
          <p:nvPr>
            <p:ph idx="1"/>
          </p:nvPr>
        </p:nvSpPr>
        <p:spPr>
          <a:xfrm>
            <a:off x="4760869" y="706654"/>
            <a:ext cx="4006383" cy="5445076"/>
          </a:xfrm>
        </p:spPr>
        <p:txBody>
          <a:bodyPr vert="horz" lIns="91440" tIns="45720" rIns="91440" bIns="45720" rtlCol="0" anchor="t">
            <a:noAutofit/>
          </a:bodyPr>
          <a:lstStyle/>
          <a:p>
            <a:pPr marL="0" indent="0">
              <a:spcBef>
                <a:spcPts val="0"/>
              </a:spcBef>
              <a:spcAft>
                <a:spcPts val="1000"/>
              </a:spcAft>
              <a:buNone/>
            </a:pPr>
            <a:endParaRPr lang="en-GB" sz="1600" kern="100">
              <a:latin typeface="Century Gothic"/>
              <a:ea typeface="Aptos" panose="020B0004020202020204" pitchFamily="34" charset="0"/>
              <a:cs typeface="Times New Roman"/>
            </a:endParaRPr>
          </a:p>
          <a:p>
            <a:pPr>
              <a:spcBef>
                <a:spcPts val="0"/>
              </a:spcBef>
              <a:spcAft>
                <a:spcPts val="1000"/>
              </a:spcAft>
            </a:pPr>
            <a:r>
              <a:rPr lang="en-GB" sz="1600" kern="100">
                <a:latin typeface="Century Gothic"/>
                <a:ea typeface="Aptos" panose="020B0004020202020204" pitchFamily="34" charset="0"/>
                <a:cs typeface="Times New Roman"/>
                <a:hlinkClick r:id="rId3"/>
              </a:rPr>
              <a:t>Sheffield Galleries and Museums: Activities and Events</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kern="100">
                <a:latin typeface="Century Gothic"/>
                <a:ea typeface="Aptos" panose="020B0004020202020204" pitchFamily="34" charset="0"/>
                <a:cs typeface="Times New Roman"/>
                <a:hlinkClick r:id="rId4"/>
              </a:rPr>
              <a:t>Art Groups at Sheffield Museums</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kern="100">
                <a:latin typeface="Century Gothic"/>
                <a:ea typeface="Aptos" panose="020B0004020202020204" pitchFamily="34" charset="0"/>
                <a:cs typeface="Times New Roman"/>
                <a:hlinkClick r:id="rId5"/>
              </a:rPr>
              <a:t>Central Sheffield Library Activities</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kern="100">
                <a:latin typeface="Century Gothic"/>
                <a:ea typeface="Aptos" panose="020B0004020202020204" pitchFamily="34" charset="0"/>
                <a:cs typeface="Times New Roman"/>
                <a:hlinkClick r:id="rId6" action="ppaction://hlinkfile"/>
              </a:rPr>
              <a:t>Comprehensive Directory: Organisations in Sheffield City Centre</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u="sng">
                <a:latin typeface="Century Gothic"/>
                <a:hlinkClick r:id="rId7"/>
              </a:rPr>
              <a:t>Gardening groups</a:t>
            </a:r>
            <a:endParaRPr lang="en-GB" sz="1600" u="sng">
              <a:latin typeface="Century Gothic"/>
            </a:endParaRPr>
          </a:p>
          <a:p>
            <a:pPr>
              <a:spcBef>
                <a:spcPts val="0"/>
              </a:spcBef>
              <a:spcAft>
                <a:spcPts val="1000"/>
              </a:spcAft>
            </a:pPr>
            <a:r>
              <a:rPr lang="en-GB" sz="1600" u="sng">
                <a:latin typeface="Century Gothic"/>
                <a:hlinkClick r:id="rId8"/>
              </a:rPr>
              <a:t>National Videogame Museum</a:t>
            </a:r>
            <a:endParaRPr lang="en-GB" sz="1600" u="sng">
              <a:latin typeface="Century Gothic"/>
            </a:endParaRPr>
          </a:p>
          <a:p>
            <a:pPr>
              <a:spcBef>
                <a:spcPts val="0"/>
              </a:spcBef>
              <a:spcAft>
                <a:spcPts val="1000"/>
              </a:spcAft>
            </a:pPr>
            <a:r>
              <a:rPr lang="en-GB" sz="1600" u="sng" kern="100">
                <a:latin typeface="Century Gothic"/>
                <a:ea typeface="Aptos" panose="020B0004020202020204" pitchFamily="34" charset="0"/>
                <a:cs typeface="Times New Roman"/>
                <a:hlinkClick r:id="rId9"/>
              </a:rPr>
              <a:t>Our Fave Places; Guide to Places, Events and Activities in Sheffield</a:t>
            </a:r>
            <a:endParaRPr lang="en-GB" sz="1600" u="sng" kern="100">
              <a:latin typeface="Century Gothic"/>
              <a:ea typeface="Aptos" panose="020B0004020202020204" pitchFamily="34" charset="0"/>
              <a:cs typeface="Times New Roman"/>
            </a:endParaRPr>
          </a:p>
          <a:p>
            <a:pPr>
              <a:spcBef>
                <a:spcPts val="0"/>
              </a:spcBef>
              <a:spcAft>
                <a:spcPts val="1000"/>
              </a:spcAft>
            </a:pPr>
            <a:r>
              <a:rPr lang="en-GB" sz="1600" u="sng" kern="100">
                <a:latin typeface="Century Gothic"/>
                <a:ea typeface="Aptos" panose="020B0004020202020204" pitchFamily="34" charset="0"/>
                <a:cs typeface="Times New Roman"/>
                <a:hlinkClick r:id="rId10"/>
              </a:rPr>
              <a:t>Patriot Games; Events</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kern="100">
                <a:latin typeface="Century Gothic"/>
                <a:ea typeface="Aptos" panose="020B0004020202020204" pitchFamily="34" charset="0"/>
                <a:cs typeface="Times New Roman"/>
                <a:hlinkClick r:id="rId11"/>
              </a:rPr>
              <a:t>Ponds Forge Sports Centre</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u="sng">
                <a:latin typeface="Century Gothic"/>
                <a:hlinkClick r:id="rId12"/>
              </a:rPr>
              <a:t>Sheffield City Council guide to activities</a:t>
            </a:r>
            <a:endParaRPr lang="en-GB" sz="1600" kern="100">
              <a:latin typeface="Century Gothic"/>
              <a:ea typeface="Aptos" panose="020B0004020202020204" pitchFamily="34" charset="0"/>
              <a:cs typeface="Times New Roman" panose="02020603050405020304" pitchFamily="18" charset="0"/>
            </a:endParaRPr>
          </a:p>
          <a:p>
            <a:pPr>
              <a:spcBef>
                <a:spcPts val="0"/>
              </a:spcBef>
              <a:spcAft>
                <a:spcPts val="1000"/>
              </a:spcAft>
            </a:pPr>
            <a:r>
              <a:rPr lang="en-GB" sz="1600" kern="100">
                <a:latin typeface="Century Gothic"/>
                <a:ea typeface="Aptos" panose="020B0004020202020204" pitchFamily="34" charset="0"/>
                <a:cs typeface="Times New Roman"/>
                <a:hlinkClick r:id="rId13"/>
              </a:rPr>
              <a:t>Tabby Teas Cat Cafe</a:t>
            </a:r>
            <a:endParaRPr lang="en-GB" sz="1600" kern="100">
              <a:latin typeface="Century Gothic"/>
              <a:ea typeface="Aptos" panose="020B0004020202020204" pitchFamily="34" charset="0"/>
              <a:cs typeface="Times New Roman"/>
            </a:endParaRPr>
          </a:p>
          <a:p>
            <a:pPr>
              <a:spcBef>
                <a:spcPts val="0"/>
              </a:spcBef>
              <a:spcAft>
                <a:spcPts val="1000"/>
              </a:spcAft>
            </a:pPr>
            <a:r>
              <a:rPr lang="en-GB" sz="1600" kern="100">
                <a:latin typeface="Century Gothic"/>
                <a:ea typeface="Aptos" panose="020B0004020202020204" pitchFamily="34" charset="0"/>
                <a:cs typeface="Times New Roman"/>
                <a:hlinkClick r:id="rId14"/>
              </a:rPr>
              <a:t>Treehouse Board Games Cafe</a:t>
            </a:r>
            <a:endParaRPr lang="en-GB" sz="1600" kern="100">
              <a:latin typeface="Century Gothic"/>
              <a:ea typeface="Aptos" panose="020B0004020202020204" pitchFamily="34" charset="0"/>
              <a:cs typeface="Times New Roman"/>
            </a:endParaRPr>
          </a:p>
          <a:p>
            <a:pPr marL="0" indent="0">
              <a:buNone/>
            </a:pPr>
            <a:endParaRPr lang="en-GB" sz="1300">
              <a:latin typeface="Century Gothic" panose="020B0502020202020204" pitchFamily="34" charset="0"/>
            </a:endParaRPr>
          </a:p>
          <a:p>
            <a:pPr marL="0" indent="0">
              <a:spcAft>
                <a:spcPts val="1200"/>
              </a:spcAft>
              <a:buNone/>
            </a:pPr>
            <a:endParaRPr lang="en-GB" sz="1300" kern="100">
              <a:latin typeface="Century Gothic" panose="020B0502020202020204" pitchFamily="34" charset="0"/>
              <a:ea typeface="Aptos" panose="020B0004020202020204" pitchFamily="34" charset="0"/>
              <a:cs typeface="Times New Roman" panose="02020603050405020304" pitchFamily="18" charset="0"/>
            </a:endParaRPr>
          </a:p>
          <a:p>
            <a:pPr marL="0" indent="0">
              <a:spcAft>
                <a:spcPts val="1200"/>
              </a:spcAft>
              <a:buNone/>
            </a:pPr>
            <a:endParaRPr lang="en-GB" sz="1300" kern="100">
              <a:latin typeface="Century Gothic" panose="020B0502020202020204" pitchFamily="34" charset="0"/>
              <a:ea typeface="Aptos" panose="020B0004020202020204" pitchFamily="34" charset="0"/>
              <a:cs typeface="Times New Roman" panose="02020603050405020304" pitchFamily="18" charset="0"/>
            </a:endParaRPr>
          </a:p>
          <a:p>
            <a:pPr marL="0" indent="0">
              <a:spcAft>
                <a:spcPts val="1200"/>
              </a:spcAft>
              <a:buNone/>
            </a:pPr>
            <a:endParaRPr lang="en-GB" sz="1300" kern="100">
              <a:latin typeface="Century Gothic" panose="020B0502020202020204" pitchFamily="34" charset="0"/>
              <a:ea typeface="Aptos" panose="020B0004020202020204" pitchFamily="34" charset="0"/>
              <a:cs typeface="Times New Roman" panose="02020603050405020304" pitchFamily="18" charset="0"/>
            </a:endParaRPr>
          </a:p>
          <a:p>
            <a:pPr marL="0" indent="0">
              <a:spcAft>
                <a:spcPts val="1200"/>
              </a:spcAft>
              <a:buNone/>
            </a:pPr>
            <a:endParaRPr lang="en-GB" sz="1300" kern="10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5" name="Picture 4" descr="Illustration of three women wearing swimming costumes. One of the women is seated in a manual wheelchair, two of the women are standing. ">
            <a:extLst>
              <a:ext uri="{FF2B5EF4-FFF2-40B4-BE49-F238E27FC236}">
                <a16:creationId xmlns:a16="http://schemas.microsoft.com/office/drawing/2014/main" id="{58A1FBF8-EB94-6438-79D8-9F5301AAD680}"/>
              </a:ext>
            </a:extLst>
          </p:cNvPr>
          <p:cNvPicPr>
            <a:picLocks noChangeAspect="1"/>
          </p:cNvPicPr>
          <p:nvPr/>
        </p:nvPicPr>
        <p:blipFill>
          <a:blip r:embed="rId15"/>
          <a:stretch>
            <a:fillRect/>
          </a:stretch>
        </p:blipFill>
        <p:spPr>
          <a:xfrm>
            <a:off x="854242" y="3264648"/>
            <a:ext cx="3501191" cy="2458293"/>
          </a:xfrm>
          <a:prstGeom prst="rect">
            <a:avLst/>
          </a:prstGeom>
        </p:spPr>
      </p:pic>
    </p:spTree>
    <p:extLst>
      <p:ext uri="{BB962C8B-B14F-4D97-AF65-F5344CB8AC3E}">
        <p14:creationId xmlns:p14="http://schemas.microsoft.com/office/powerpoint/2010/main" val="416153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2FD7E-D952-21C2-5010-8B8B3405D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15D33-2BA5-6AD4-A1AD-2F3D399141EB}"/>
              </a:ext>
            </a:extLst>
          </p:cNvPr>
          <p:cNvSpPr>
            <a:spLocks noGrp="1"/>
          </p:cNvSpPr>
          <p:nvPr>
            <p:ph type="title"/>
          </p:nvPr>
        </p:nvSpPr>
        <p:spPr>
          <a:xfrm>
            <a:off x="611375" y="720125"/>
            <a:ext cx="7921249" cy="943992"/>
          </a:xfrm>
        </p:spPr>
        <p:txBody>
          <a:bodyPr>
            <a:normAutofit fontScale="90000"/>
          </a:bodyPr>
          <a:lstStyle/>
          <a:p>
            <a:pPr algn="ctr"/>
            <a:r>
              <a:rPr lang="en-GB" sz="4800">
                <a:latin typeface="Aharoni"/>
                <a:cs typeface="Aharoni"/>
              </a:rPr>
              <a:t>Disability Support and Groups</a:t>
            </a:r>
          </a:p>
        </p:txBody>
      </p:sp>
      <p:sp>
        <p:nvSpPr>
          <p:cNvPr id="12" name="TextBox 11">
            <a:extLst>
              <a:ext uri="{FF2B5EF4-FFF2-40B4-BE49-F238E27FC236}">
                <a16:creationId xmlns:a16="http://schemas.microsoft.com/office/drawing/2014/main" id="{D1B71A69-5C97-2F09-6A35-D4AEB39A2C15}"/>
              </a:ext>
            </a:extLst>
          </p:cNvPr>
          <p:cNvSpPr txBox="1"/>
          <p:nvPr/>
        </p:nvSpPr>
        <p:spPr>
          <a:xfrm>
            <a:off x="476543" y="2533984"/>
            <a:ext cx="5606624" cy="3785652"/>
          </a:xfrm>
          <a:prstGeom prst="rect">
            <a:avLst/>
          </a:prstGeom>
          <a:noFill/>
        </p:spPr>
        <p:txBody>
          <a:bodyPr wrap="square" lIns="91440" tIns="45720" rIns="91440" bIns="45720" anchor="t">
            <a:spAutoFit/>
          </a:bodyPr>
          <a:lstStyle/>
          <a:p>
            <a:r>
              <a:rPr lang="en-GB" sz="1600" kern="100">
                <a:solidFill>
                  <a:srgbClr val="0070C0"/>
                </a:solidFill>
                <a:latin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Sheffield Royal Society for Blind People – link to groups</a:t>
            </a:r>
            <a:endParaRPr lang="en-GB" sz="1600">
              <a:solidFill>
                <a:srgbClr val="0070C0"/>
              </a:solidFill>
              <a:latin typeface="Century Gothic" panose="020B0502020202020204" pitchFamily="34" charset="0"/>
            </a:endParaRPr>
          </a:p>
          <a:p>
            <a:endParaRPr lang="en-GB" sz="160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endParaRPr>
          </a:p>
          <a:p>
            <a:r>
              <a:rPr lang="en-GB" sz="160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Disability Sheffield</a:t>
            </a:r>
            <a:endParaRPr lang="en-US" sz="1600">
              <a:solidFill>
                <a:srgbClr val="0070C0"/>
              </a:solidFill>
              <a:latin typeface="Century Gothic" panose="020B0502020202020204" pitchFamily="34" charset="0"/>
            </a:endParaRPr>
          </a:p>
          <a:p>
            <a:endParaRPr lang="en-GB" sz="1600">
              <a:solidFill>
                <a:srgbClr val="0070C0"/>
              </a:solidFill>
              <a:latin typeface="Century Gothic" panose="020B0502020202020204" pitchFamily="34" charset="0"/>
            </a:endParaRPr>
          </a:p>
          <a:p>
            <a:pPr>
              <a:buNone/>
            </a:pPr>
            <a:r>
              <a:rPr lang="en-GB" sz="160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Sheffield Support Hub (Mental Health)</a:t>
            </a:r>
            <a:endParaRPr lang="en-GB" sz="1600">
              <a:solidFill>
                <a:srgbClr val="0070C0"/>
              </a:solidFill>
              <a:latin typeface="Century Gothic" panose="020B0502020202020204" pitchFamily="34" charset="0"/>
            </a:endParaRPr>
          </a:p>
          <a:p>
            <a:r>
              <a:rPr lang="en-GB" sz="1600">
                <a:solidFill>
                  <a:srgbClr val="0070C0"/>
                </a:solidFill>
                <a:effectLst/>
                <a:latin typeface="Century Gothic" panose="020B0502020202020204" pitchFamily="3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Adult Autism and ADHD Support Hub</a:t>
            </a:r>
            <a:endParaRPr lang="en-GB" sz="1600">
              <a:solidFill>
                <a:srgbClr val="0070C0"/>
              </a:solidFill>
              <a:effectLst/>
              <a:latin typeface="Century Gothic" panose="020B0502020202020204" pitchFamily="34" charset="0"/>
              <a:ea typeface="Aptos" panose="020B0004020202020204" pitchFamily="34" charset="0"/>
              <a:cs typeface="Times New Roman" panose="02020603050405020304" pitchFamily="18" charset="0"/>
            </a:endParaRPr>
          </a:p>
          <a:p>
            <a:endParaRPr lang="en-GB" sz="1600">
              <a:solidFill>
                <a:srgbClr val="0070C0"/>
              </a:solidFill>
              <a:latin typeface="Century Gothic" panose="020B0502020202020204" pitchFamily="34" charset="0"/>
              <a:cs typeface="Times New Roman" panose="02020603050405020304" pitchFamily="18" charset="0"/>
            </a:endParaRPr>
          </a:p>
          <a:p>
            <a:r>
              <a:rPr lang="en-GB" sz="1600" u="sng" kern="100">
                <a:solidFill>
                  <a:srgbClr val="0070C0"/>
                </a:solidFill>
                <a:latin typeface="Century Gothic" panose="020B050202020202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Sheffield ADHD Peer Support Group</a:t>
            </a:r>
            <a:r>
              <a:rPr lang="en-GB" sz="1600" kern="100">
                <a:solidFill>
                  <a:srgbClr val="0070C0"/>
                </a:solidFill>
                <a:latin typeface="Century Gothic" panose="020B0502020202020204" pitchFamily="34" charset="0"/>
                <a:ea typeface="Aptos" panose="020B0004020202020204" pitchFamily="34" charset="0"/>
                <a:cs typeface="Times New Roman" panose="02020603050405020304" pitchFamily="18" charset="0"/>
              </a:rPr>
              <a:t> </a:t>
            </a:r>
          </a:p>
          <a:p>
            <a:endParaRPr lang="en-GB" sz="1600" kern="100">
              <a:solidFill>
                <a:srgbClr val="0070C0"/>
              </a:solidFill>
              <a:latin typeface="Century Gothic" panose="020B0502020202020204" pitchFamily="34" charset="0"/>
              <a:ea typeface="Aptos" panose="020B0004020202020204" pitchFamily="34" charset="0"/>
              <a:cs typeface="Times New Roman"/>
            </a:endParaRPr>
          </a:p>
          <a:p>
            <a:r>
              <a:rPr lang="en-GB" sz="1600" u="sng" kern="100">
                <a:solidFill>
                  <a:srgbClr val="0070C0"/>
                </a:solidFill>
                <a:latin typeface="Century Gothic" panose="020B0502020202020204" pitchFamily="34"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Sheffield Autistic Society</a:t>
            </a:r>
            <a:r>
              <a:rPr lang="en-GB" sz="1600" kern="100">
                <a:solidFill>
                  <a:srgbClr val="0070C0"/>
                </a:solidFill>
                <a:latin typeface="Century Gothic" panose="020B0502020202020204" pitchFamily="34" charset="0"/>
                <a:ea typeface="Aptos" panose="020B0004020202020204" pitchFamily="34" charset="0"/>
                <a:cs typeface="Times New Roman" panose="02020603050405020304" pitchFamily="18" charset="0"/>
              </a:rPr>
              <a:t> </a:t>
            </a:r>
          </a:p>
          <a:p>
            <a:endParaRPr lang="en-GB" sz="1600" u="sng" kern="100">
              <a:solidFill>
                <a:srgbClr val="0070C0"/>
              </a:solidFill>
              <a:latin typeface="Century Gothic" panose="020B0502020202020204" pitchFamily="34" charset="0"/>
              <a:cs typeface="Times New Roman" panose="02020603050405020304" pitchFamily="18" charset="0"/>
            </a:endParaRPr>
          </a:p>
          <a:p>
            <a:r>
              <a:rPr lang="en-GB" sz="1600" u="sng" kern="100">
                <a:solidFill>
                  <a:srgbClr val="0070C0"/>
                </a:solidFill>
                <a:latin typeface="Century Gothic" panose="020B0502020202020204" pitchFamily="34" charset="0"/>
                <a:cs typeface="Times New Roman"/>
                <a:hlinkClick r:id="rId9">
                  <a:extLst>
                    <a:ext uri="{A12FA001-AC4F-418D-AE19-62706E023703}">
                      <ahyp:hlinkClr xmlns:ahyp="http://schemas.microsoft.com/office/drawing/2018/hyperlinkcolor" val="tx"/>
                    </a:ext>
                  </a:extLst>
                </a:hlinkClick>
              </a:rPr>
              <a:t>Sheffield Parent Carer Forum</a:t>
            </a:r>
            <a:endParaRPr lang="en-GB" sz="1600" u="sng" kern="100">
              <a:solidFill>
                <a:srgbClr val="0070C0"/>
              </a:solidFill>
              <a:latin typeface="Century Gothic" panose="020B0502020202020204" pitchFamily="34" charset="0"/>
              <a:cs typeface="Times New Roman" panose="02020603050405020304" pitchFamily="18" charset="0"/>
            </a:endParaRPr>
          </a:p>
          <a:p>
            <a:endParaRPr lang="en-GB" sz="1600" kern="100">
              <a:solidFill>
                <a:srgbClr val="0070C0"/>
              </a:solidFill>
              <a:latin typeface="Century Gothic" panose="020B0502020202020204" pitchFamily="34" charset="0"/>
              <a:ea typeface="Aptos" panose="020B0004020202020204" pitchFamily="34" charset="0"/>
              <a:cs typeface="Times New Roman" panose="02020603050405020304" pitchFamily="18" charset="0"/>
            </a:endParaRPr>
          </a:p>
          <a:p>
            <a:r>
              <a:rPr lang="en-GB" sz="1600" kern="100">
                <a:solidFill>
                  <a:srgbClr val="0070C0"/>
                </a:solidFill>
                <a:latin typeface="Century Gothic" panose="020B0502020202020204" pitchFamily="34" charset="0"/>
                <a:ea typeface="Aptos" panose="020B0004020202020204" pitchFamily="34" charset="0"/>
                <a:cs typeface="Times New Roman"/>
                <a:hlinkClick r:id="rId10">
                  <a:extLst>
                    <a:ext uri="{A12FA001-AC4F-418D-AE19-62706E023703}">
                      <ahyp:hlinkClr xmlns:ahyp="http://schemas.microsoft.com/office/drawing/2018/hyperlinkcolor" val="tx"/>
                    </a:ext>
                  </a:extLst>
                </a:hlinkClick>
              </a:rPr>
              <a:t>Sheffield Mind – Peer Support</a:t>
            </a:r>
          </a:p>
          <a:p>
            <a:endParaRPr lang="en-GB" sz="1600" kern="100">
              <a:solidFill>
                <a:srgbClr val="0070C0"/>
              </a:solidFill>
              <a:latin typeface="Century Gothic" panose="020B0502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D97E160-0326-A424-65DD-0213FEF24A93}"/>
              </a:ext>
            </a:extLst>
          </p:cNvPr>
          <p:cNvSpPr txBox="1"/>
          <p:nvPr/>
        </p:nvSpPr>
        <p:spPr>
          <a:xfrm>
            <a:off x="5861786" y="3641980"/>
            <a:ext cx="2358189" cy="1569660"/>
          </a:xfrm>
          <a:prstGeom prst="rect">
            <a:avLst/>
          </a:prstGeom>
          <a:noFill/>
        </p:spPr>
        <p:txBody>
          <a:bodyPr wrap="square" rtlCol="0">
            <a:spAutoFit/>
          </a:bodyPr>
          <a:lstStyle/>
          <a:p>
            <a:r>
              <a:rPr lang="en-GB" sz="1600">
                <a:latin typeface="Century Gothic" panose="020B0502020202020204" pitchFamily="34" charset="0"/>
              </a:rPr>
              <a:t>If you know of any other groups / organisations, and are happy to share with the group, please do!</a:t>
            </a:r>
          </a:p>
        </p:txBody>
      </p:sp>
    </p:spTree>
    <p:extLst>
      <p:ext uri="{BB962C8B-B14F-4D97-AF65-F5344CB8AC3E}">
        <p14:creationId xmlns:p14="http://schemas.microsoft.com/office/powerpoint/2010/main" val="423587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789EF3-A984-2F4E-BCAF-3292D25EA67F}"/>
              </a:ext>
            </a:extLst>
          </p:cNvPr>
          <p:cNvSpPr>
            <a:spLocks noGrp="1"/>
          </p:cNvSpPr>
          <p:nvPr>
            <p:ph type="title"/>
          </p:nvPr>
        </p:nvSpPr>
        <p:spPr>
          <a:xfrm>
            <a:off x="707541" y="651751"/>
            <a:ext cx="4885737" cy="1325563"/>
          </a:xfrm>
        </p:spPr>
        <p:txBody>
          <a:bodyPr vert="horz" lIns="91440" tIns="45720" rIns="91440" bIns="45720" rtlCol="0" anchor="b">
            <a:normAutofit/>
          </a:bodyPr>
          <a:lstStyle/>
          <a:p>
            <a:r>
              <a:rPr lang="en-GB" dirty="0">
                <a:latin typeface="Aharoni"/>
                <a:ea typeface="Calibri Light"/>
                <a:cs typeface="Aharoni"/>
              </a:rPr>
              <a:t>Discussion and </a:t>
            </a:r>
            <a:br>
              <a:rPr lang="en-GB" dirty="0">
                <a:latin typeface="Aharoni" panose="02010803020104030203" pitchFamily="2" charset="-79"/>
                <a:ea typeface="Calibri Light"/>
                <a:cs typeface="Aharoni" panose="02010803020104030203" pitchFamily="2" charset="-79"/>
              </a:rPr>
            </a:br>
            <a:r>
              <a:rPr lang="en-GB" dirty="0">
                <a:latin typeface="Aharoni"/>
                <a:ea typeface="Calibri Light"/>
                <a:cs typeface="Aharoni"/>
              </a:rPr>
              <a:t>Self-reflection</a:t>
            </a:r>
            <a:endParaRPr lang="en-GB" dirty="0">
              <a:latin typeface="Aharoni" panose="02010803020104030203" pitchFamily="2" charset="-79"/>
              <a:ea typeface="Calibri Light"/>
              <a:cs typeface="Aharoni" panose="02010803020104030203" pitchFamily="2" charset="-79"/>
            </a:endParaRPr>
          </a:p>
        </p:txBody>
      </p:sp>
      <p:pic>
        <p:nvPicPr>
          <p:cNvPr id="4" name="Graphic 3" descr="Chat / speech bubbles">
            <a:extLst>
              <a:ext uri="{FF2B5EF4-FFF2-40B4-BE49-F238E27FC236}">
                <a16:creationId xmlns:a16="http://schemas.microsoft.com/office/drawing/2014/main" id="{1465F320-7876-E327-9BC5-3F81687AF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5574" y="262380"/>
            <a:ext cx="1375530" cy="1335070"/>
          </a:xfrm>
          <a:prstGeom prst="rect">
            <a:avLst/>
          </a:prstGeom>
        </p:spPr>
      </p:pic>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707541" y="2565070"/>
            <a:ext cx="7807809" cy="3576238"/>
          </a:xfrm>
        </p:spPr>
        <p:txBody>
          <a:bodyPr vert="horz" lIns="91440" tIns="45720" rIns="91440" bIns="45720" rtlCol="0" anchor="t">
            <a:noAutofit/>
          </a:bodyPr>
          <a:lstStyle/>
          <a:p>
            <a:pPr marL="0" indent="0" algn="l" rtl="0" fontAlgn="base">
              <a:buNone/>
            </a:pPr>
            <a:r>
              <a:rPr lang="en-GB" sz="2400" b="0" i="0" dirty="0">
                <a:solidFill>
                  <a:srgbClr val="000000"/>
                </a:solidFill>
                <a:effectLst/>
                <a:latin typeface="Century Gothic" panose="020B0502020202020204" pitchFamily="34" charset="0"/>
              </a:rPr>
              <a:t> </a:t>
            </a:r>
          </a:p>
          <a:p>
            <a:pPr marL="0" indent="0" algn="l" rtl="0" fontAlgn="base">
              <a:buNone/>
            </a:pPr>
            <a:r>
              <a:rPr lang="en-GB" sz="2400" b="0" i="0" dirty="0">
                <a:solidFill>
                  <a:srgbClr val="000000"/>
                </a:solidFill>
                <a:effectLst/>
                <a:latin typeface="Century Gothic" panose="020B0502020202020204" pitchFamily="34" charset="0"/>
              </a:rPr>
              <a:t>What </a:t>
            </a:r>
            <a:r>
              <a:rPr lang="en-GB" sz="2400" dirty="0">
                <a:solidFill>
                  <a:srgbClr val="000000"/>
                </a:solidFill>
                <a:latin typeface="Century Gothic" panose="020B0502020202020204" pitchFamily="34" charset="0"/>
              </a:rPr>
              <a:t>has been useful for you today? </a:t>
            </a:r>
          </a:p>
          <a:p>
            <a:pPr marL="0" indent="0" algn="l" rtl="0" fontAlgn="base">
              <a:buNone/>
            </a:pPr>
            <a:endParaRPr lang="en-GB" sz="1100" dirty="0">
              <a:solidFill>
                <a:srgbClr val="000000"/>
              </a:solidFill>
              <a:latin typeface="Century Gothic" panose="020B0502020202020204" pitchFamily="34" charset="0"/>
            </a:endParaRPr>
          </a:p>
          <a:p>
            <a:pPr marL="0" indent="0" algn="l" rtl="0" fontAlgn="base">
              <a:buNone/>
            </a:pPr>
            <a:r>
              <a:rPr lang="en-GB" sz="2400" dirty="0">
                <a:solidFill>
                  <a:srgbClr val="000000"/>
                </a:solidFill>
                <a:latin typeface="Century Gothic" panose="020B0502020202020204" pitchFamily="34" charset="0"/>
              </a:rPr>
              <a:t>What will you take away? </a:t>
            </a:r>
          </a:p>
          <a:p>
            <a:pPr marL="0" indent="0" algn="l" rtl="0" fontAlgn="base">
              <a:buNone/>
            </a:pPr>
            <a:endParaRPr lang="en-GB" sz="2400" dirty="0">
              <a:solidFill>
                <a:srgbClr val="000000"/>
              </a:solidFill>
              <a:latin typeface="Century Gothic" panose="020B0502020202020204" pitchFamily="34" charset="0"/>
            </a:endParaRPr>
          </a:p>
          <a:p>
            <a:pPr marL="0" indent="0" algn="l" rtl="0" fontAlgn="base">
              <a:buNone/>
            </a:pPr>
            <a:r>
              <a:rPr lang="en-GB" sz="2400" i="0" dirty="0">
                <a:solidFill>
                  <a:srgbClr val="000000"/>
                </a:solidFill>
                <a:effectLst/>
                <a:latin typeface="Century Gothic" panose="020B0502020202020204" pitchFamily="34" charset="0"/>
              </a:rPr>
              <a:t>One thing I will try this week</a:t>
            </a:r>
            <a:r>
              <a:rPr lang="en-GB" sz="2400" dirty="0">
                <a:solidFill>
                  <a:srgbClr val="000000"/>
                </a:solidFill>
                <a:latin typeface="Century Gothic" panose="020B0502020202020204" pitchFamily="34" charset="0"/>
              </a:rPr>
              <a:t> - w</a:t>
            </a:r>
            <a:r>
              <a:rPr lang="en-GB" sz="2400" b="0" i="0" dirty="0">
                <a:solidFill>
                  <a:srgbClr val="000000"/>
                </a:solidFill>
                <a:effectLst/>
                <a:latin typeface="Century Gothic" panose="020B0502020202020204" pitchFamily="34" charset="0"/>
              </a:rPr>
              <a:t>rite it down</a:t>
            </a:r>
          </a:p>
          <a:p>
            <a:pPr marL="0" indent="0" algn="l" rtl="0" fontAlgn="base">
              <a:buNone/>
            </a:pPr>
            <a:endParaRPr lang="en-GB" sz="1100" dirty="0">
              <a:solidFill>
                <a:srgbClr val="000000"/>
              </a:solidFill>
              <a:latin typeface="Century Gothic" panose="020B0502020202020204" pitchFamily="34" charset="0"/>
            </a:endParaRPr>
          </a:p>
          <a:p>
            <a:pPr marL="0" indent="0" algn="l" rtl="0" fontAlgn="base">
              <a:buNone/>
            </a:pPr>
            <a:r>
              <a:rPr lang="en-GB" sz="2400" dirty="0">
                <a:solidFill>
                  <a:srgbClr val="000000"/>
                </a:solidFill>
                <a:latin typeface="Century Gothic" panose="020B0502020202020204" pitchFamily="34" charset="0"/>
              </a:rPr>
              <a:t>Does anyone want to share what their one thing is? </a:t>
            </a:r>
          </a:p>
          <a:p>
            <a:pPr marL="0" indent="0" algn="l" rtl="0" fontAlgn="base">
              <a:buNone/>
            </a:pPr>
            <a:endParaRPr lang="en-GB" sz="1800" b="0"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2881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FAEC-1CAE-6310-40F9-1C10D8CC5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22459-55F4-385D-99C7-0174789C387C}"/>
              </a:ext>
            </a:extLst>
          </p:cNvPr>
          <p:cNvSpPr>
            <a:spLocks noGrp="1"/>
          </p:cNvSpPr>
          <p:nvPr>
            <p:ph type="title"/>
          </p:nvPr>
        </p:nvSpPr>
        <p:spPr>
          <a:xfrm>
            <a:off x="2224537" y="710183"/>
            <a:ext cx="4685109" cy="858193"/>
          </a:xfrm>
        </p:spPr>
        <p:txBody>
          <a:bodyPr>
            <a:normAutofit fontScale="90000"/>
          </a:bodyPr>
          <a:lstStyle/>
          <a:p>
            <a:pPr algn="ctr"/>
            <a:r>
              <a:rPr lang="en-GB" sz="4800" dirty="0">
                <a:latin typeface="Aharoni"/>
                <a:cs typeface="Aharoni"/>
              </a:rPr>
              <a:t>Self-evaluation (online)</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4DF5719-8B3D-C191-5C50-6F87F648D108}"/>
              </a:ext>
            </a:extLst>
          </p:cNvPr>
          <p:cNvSpPr>
            <a:spLocks noGrp="1"/>
          </p:cNvSpPr>
          <p:nvPr>
            <p:ph idx="1"/>
          </p:nvPr>
        </p:nvSpPr>
        <p:spPr>
          <a:xfrm>
            <a:off x="628649" y="2211922"/>
            <a:ext cx="3937486" cy="4451984"/>
          </a:xfrm>
        </p:spPr>
        <p:txBody>
          <a:bodyPr vert="horz" lIns="91440" tIns="45720" rIns="91440" bIns="45720" rtlCol="0" anchor="t">
            <a:noAutofit/>
          </a:bodyPr>
          <a:lstStyle/>
          <a:p>
            <a:pPr marL="0" indent="0">
              <a:lnSpc>
                <a:spcPct val="114999"/>
              </a:lnSpc>
              <a:spcAft>
                <a:spcPts val="800"/>
              </a:spcAft>
              <a:buNone/>
            </a:pPr>
            <a:r>
              <a:rPr lang="en-US" sz="2000" kern="100" dirty="0">
                <a:latin typeface="Century Gothic"/>
                <a:ea typeface="Calibri"/>
                <a:cs typeface="Calibri"/>
              </a:rPr>
              <a:t>What number are you now on today's topic? </a:t>
            </a:r>
            <a:endParaRPr lang="en-GB" sz="1800" b="1" kern="100" dirty="0">
              <a:latin typeface="Century Gothic"/>
              <a:ea typeface="Calibri"/>
              <a:cs typeface="Times New Roman"/>
            </a:endParaRPr>
          </a:p>
          <a:p>
            <a:pPr marL="0" indent="0">
              <a:lnSpc>
                <a:spcPct val="114999"/>
              </a:lnSpc>
              <a:spcAft>
                <a:spcPts val="800"/>
              </a:spcAft>
              <a:buNone/>
            </a:pPr>
            <a:r>
              <a:rPr lang="en-GB" sz="2000" kern="100" dirty="0">
                <a:solidFill>
                  <a:srgbClr val="242424"/>
                </a:solidFill>
                <a:latin typeface="Century Gothic"/>
                <a:ea typeface="Calibri"/>
                <a:cs typeface="Calibri"/>
              </a:rPr>
              <a:t>1 = very unconfident</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2 = somewhat unconfident</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3 = neutral</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4 = somewhat confident</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5 = very confident </a:t>
            </a:r>
            <a:endParaRPr lang="en-US" sz="2000" kern="100" dirty="0">
              <a:latin typeface="Century Gothic"/>
              <a:ea typeface="Calibri"/>
              <a:cs typeface="Calibri"/>
            </a:endParaRPr>
          </a:p>
        </p:txBody>
      </p:sp>
      <p:sp>
        <p:nvSpPr>
          <p:cNvPr id="5" name="TextBox 4">
            <a:extLst>
              <a:ext uri="{FF2B5EF4-FFF2-40B4-BE49-F238E27FC236}">
                <a16:creationId xmlns:a16="http://schemas.microsoft.com/office/drawing/2014/main" id="{AE9074CF-D8E2-88BF-1873-3135D1902658}"/>
              </a:ext>
            </a:extLst>
          </p:cNvPr>
          <p:cNvSpPr txBox="1"/>
          <p:nvPr/>
        </p:nvSpPr>
        <p:spPr>
          <a:xfrm>
            <a:off x="5032075" y="4435415"/>
            <a:ext cx="310551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cs typeface="Segoe UI"/>
              </a:rPr>
              <a:t>What would you tell others about the session?</a:t>
            </a:r>
          </a:p>
          <a:p>
            <a:pPr algn="ctr"/>
            <a:endParaRPr lang="en-GB"/>
          </a:p>
        </p:txBody>
      </p:sp>
      <p:sp>
        <p:nvSpPr>
          <p:cNvPr id="7" name="TextBox 6">
            <a:extLst>
              <a:ext uri="{FF2B5EF4-FFF2-40B4-BE49-F238E27FC236}">
                <a16:creationId xmlns:a16="http://schemas.microsoft.com/office/drawing/2014/main" id="{7846F5FE-D5A2-C802-7172-B12B3DC00237}"/>
              </a:ext>
            </a:extLst>
          </p:cNvPr>
          <p:cNvSpPr txBox="1"/>
          <p:nvPr/>
        </p:nvSpPr>
        <p:spPr>
          <a:xfrm>
            <a:off x="5032076" y="2782018"/>
            <a:ext cx="3076755"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cs typeface="Segoe UI"/>
              </a:rPr>
              <a:t>What have you gained / learned from the session?</a:t>
            </a:r>
          </a:p>
          <a:p>
            <a:pPr algn="ctr"/>
            <a:endParaRPr lang="en-GB"/>
          </a:p>
        </p:txBody>
      </p:sp>
    </p:spTree>
    <p:extLst>
      <p:ext uri="{BB962C8B-B14F-4D97-AF65-F5344CB8AC3E}">
        <p14:creationId xmlns:p14="http://schemas.microsoft.com/office/powerpoint/2010/main" val="288541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FAEC-1CAE-6310-40F9-1C10D8CC5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22459-55F4-385D-99C7-0174789C387C}"/>
              </a:ext>
            </a:extLst>
          </p:cNvPr>
          <p:cNvSpPr>
            <a:spLocks noGrp="1"/>
          </p:cNvSpPr>
          <p:nvPr>
            <p:ph type="title"/>
          </p:nvPr>
        </p:nvSpPr>
        <p:spPr>
          <a:xfrm>
            <a:off x="628650" y="1069617"/>
            <a:ext cx="4685109" cy="858193"/>
          </a:xfrm>
        </p:spPr>
        <p:txBody>
          <a:bodyPr>
            <a:normAutofit fontScale="90000"/>
          </a:bodyPr>
          <a:lstStyle/>
          <a:p>
            <a:r>
              <a:rPr lang="en-GB" sz="4800" dirty="0">
                <a:latin typeface="Aharoni"/>
                <a:cs typeface="Aharoni"/>
              </a:rPr>
              <a:t>Self-evaluation and Feedback (in person)</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4DF5719-8B3D-C191-5C50-6F87F648D108}"/>
              </a:ext>
            </a:extLst>
          </p:cNvPr>
          <p:cNvSpPr>
            <a:spLocks noGrp="1"/>
          </p:cNvSpPr>
          <p:nvPr>
            <p:ph idx="1"/>
          </p:nvPr>
        </p:nvSpPr>
        <p:spPr>
          <a:xfrm>
            <a:off x="628649" y="2499468"/>
            <a:ext cx="4685109" cy="2165985"/>
          </a:xfrm>
        </p:spPr>
        <p:txBody>
          <a:bodyPr vert="horz" lIns="91440" tIns="45720" rIns="91440" bIns="45720" rtlCol="0" anchor="t">
            <a:noAutofit/>
          </a:bodyPr>
          <a:lstStyle/>
          <a:p>
            <a:pPr marL="0" indent="0">
              <a:lnSpc>
                <a:spcPct val="115000"/>
              </a:lnSpc>
              <a:spcAft>
                <a:spcPts val="800"/>
              </a:spcAft>
              <a:buNone/>
            </a:pPr>
            <a:r>
              <a:rPr lang="en-GB" sz="1800" kern="100" dirty="0">
                <a:effectLst/>
                <a:latin typeface="Century Gothic"/>
                <a:ea typeface="Aptos" panose="020B0004020202020204" pitchFamily="34" charset="0"/>
                <a:cs typeface="Times New Roman"/>
              </a:rPr>
              <a:t>Please take a few </a:t>
            </a:r>
            <a:r>
              <a:rPr lang="en-GB" sz="1800" kern="100" dirty="0">
                <a:latin typeface="Century Gothic"/>
                <a:ea typeface="Aptos" panose="020B0004020202020204" pitchFamily="34" charset="0"/>
                <a:cs typeface="Times New Roman"/>
              </a:rPr>
              <a:t>minutes to </a:t>
            </a:r>
            <a:r>
              <a:rPr lang="en-GB" sz="1800" kern="100" dirty="0">
                <a:effectLst/>
                <a:latin typeface="Century Gothic"/>
                <a:ea typeface="Aptos" panose="020B0004020202020204" pitchFamily="34" charset="0"/>
                <a:cs typeface="Times New Roman"/>
              </a:rPr>
              <a:t>fill in part 2 of your self-evaluation</a:t>
            </a:r>
            <a:endParaRPr lang="en-GB" sz="1800">
              <a:ea typeface="Calibri"/>
              <a:cs typeface="Calibri"/>
            </a:endParaRPr>
          </a:p>
          <a:p>
            <a:pPr marL="0" indent="0">
              <a:lnSpc>
                <a:spcPct val="115000"/>
              </a:lnSpc>
              <a:spcAft>
                <a:spcPts val="800"/>
              </a:spcAft>
              <a:buNone/>
            </a:pPr>
            <a:r>
              <a:rPr lang="en-GB" sz="1800" kern="100" dirty="0">
                <a:latin typeface="Century Gothic"/>
                <a:ea typeface="Aptos" panose="020B0004020202020204" pitchFamily="34" charset="0"/>
                <a:cs typeface="Times New Roman"/>
              </a:rPr>
              <a:t>It asks you to rate your confidence levels in the skills now we are at the end of the session. </a:t>
            </a:r>
          </a:p>
        </p:txBody>
      </p:sp>
      <p:pic>
        <p:nvPicPr>
          <p:cNvPr id="6" name="Picture 5" descr="Checklist and pencil illustration ">
            <a:extLst>
              <a:ext uri="{FF2B5EF4-FFF2-40B4-BE49-F238E27FC236}">
                <a16:creationId xmlns:a16="http://schemas.microsoft.com/office/drawing/2014/main" id="{2B34BF65-1D5E-00A1-6A24-92800A150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35827" y="491255"/>
            <a:ext cx="3103091" cy="3931461"/>
          </a:xfrm>
          <a:prstGeom prst="rect">
            <a:avLst/>
          </a:prstGeom>
        </p:spPr>
      </p:pic>
      <p:sp>
        <p:nvSpPr>
          <p:cNvPr id="5" name="Content Placeholder 2">
            <a:extLst>
              <a:ext uri="{FF2B5EF4-FFF2-40B4-BE49-F238E27FC236}">
                <a16:creationId xmlns:a16="http://schemas.microsoft.com/office/drawing/2014/main" id="{6AE902A4-EAED-E826-5F5B-BBE99B3E8CD8}"/>
              </a:ext>
            </a:extLst>
          </p:cNvPr>
          <p:cNvSpPr txBox="1">
            <a:spLocks/>
          </p:cNvSpPr>
          <p:nvPr/>
        </p:nvSpPr>
        <p:spPr>
          <a:xfrm>
            <a:off x="628649" y="4661568"/>
            <a:ext cx="8107579" cy="18313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GB" sz="1800" b="0" i="0" dirty="0">
                <a:solidFill>
                  <a:srgbClr val="000000"/>
                </a:solidFill>
                <a:effectLst/>
                <a:latin typeface="Century Gothic"/>
              </a:rPr>
              <a:t>We want to make sure that these sessions are useful to you and others. Please share some feedback to help us to do that.</a:t>
            </a:r>
          </a:p>
          <a:p>
            <a:pPr marL="0" indent="0">
              <a:lnSpc>
                <a:spcPct val="115000"/>
              </a:lnSpc>
              <a:spcAft>
                <a:spcPts val="800"/>
              </a:spcAft>
              <a:buNone/>
            </a:pPr>
            <a:r>
              <a:rPr lang="en-GB" sz="1800" kern="100" dirty="0">
                <a:latin typeface="Century Gothic" panose="020B0502020202020204" pitchFamily="34" charset="0"/>
                <a:ea typeface="Aptos" panose="020B0004020202020204" pitchFamily="34" charset="0"/>
                <a:cs typeface="Times New Roman" panose="02020603050405020304" pitchFamily="18" charset="0"/>
              </a:rPr>
              <a:t>This should only take a few minutes and can be completed anonymously. </a:t>
            </a:r>
            <a:endParaRPr lang="en-GB" sz="1800" b="1" kern="100">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726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p:txBody>
          <a:bodyPr>
            <a:normAutofit/>
          </a:bodyPr>
          <a:lstStyle/>
          <a:p>
            <a:pPr algn="ctr"/>
            <a:r>
              <a:rPr lang="en-GB" sz="4800" dirty="0">
                <a:latin typeface="Aharoni"/>
                <a:cs typeface="Aharoni"/>
              </a:rPr>
              <a:t>Self-evaluation (in person)</a:t>
            </a:r>
            <a:endParaRPr lang="en-US" dirty="0"/>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529441" y="2005791"/>
            <a:ext cx="4685109" cy="4023052"/>
          </a:xfrm>
        </p:spPr>
        <p:txBody>
          <a:bodyPr vert="horz" lIns="91440" tIns="45720" rIns="91440" bIns="45720" rtlCol="0" anchor="t">
            <a:noAutofit/>
          </a:bodyPr>
          <a:lstStyle/>
          <a:p>
            <a:pPr marL="0" indent="0">
              <a:lnSpc>
                <a:spcPct val="115000"/>
              </a:lnSpc>
              <a:spcAft>
                <a:spcPts val="800"/>
              </a:spcAft>
              <a:buNone/>
            </a:pPr>
            <a:r>
              <a:rPr lang="en-GB" sz="2000" kern="100" dirty="0">
                <a:effectLst/>
                <a:latin typeface="Century Gothic"/>
                <a:ea typeface="Aptos" panose="020B0004020202020204" pitchFamily="34" charset="0"/>
                <a:cs typeface="Times New Roman"/>
              </a:rPr>
              <a:t>Please take a few </a:t>
            </a:r>
            <a:r>
              <a:rPr lang="en-GB" sz="2000" kern="100" dirty="0">
                <a:latin typeface="Century Gothic"/>
                <a:ea typeface="Aptos" panose="020B0004020202020204" pitchFamily="34" charset="0"/>
                <a:cs typeface="Times New Roman"/>
              </a:rPr>
              <a:t>minutes to </a:t>
            </a:r>
            <a:r>
              <a:rPr lang="en-GB" sz="2000" kern="100" dirty="0">
                <a:effectLst/>
                <a:latin typeface="Century Gothic"/>
                <a:ea typeface="Aptos" panose="020B0004020202020204" pitchFamily="34" charset="0"/>
                <a:cs typeface="Times New Roman"/>
              </a:rPr>
              <a:t>fill in part 1 of a short self-evaluation</a:t>
            </a:r>
          </a:p>
          <a:p>
            <a:pPr marL="0" indent="0">
              <a:lnSpc>
                <a:spcPct val="115000"/>
              </a:lnSpc>
              <a:spcAft>
                <a:spcPts val="800"/>
              </a:spcAft>
              <a:buNone/>
            </a:pPr>
            <a:r>
              <a:rPr lang="en-GB" sz="2000" kern="100" dirty="0">
                <a:latin typeface="Century Gothic"/>
                <a:ea typeface="Aptos" panose="020B0004020202020204" pitchFamily="34" charset="0"/>
                <a:cs typeface="Times New Roman"/>
              </a:rPr>
              <a:t>It asks you to rate your confidence levels in the skills we will cover today</a:t>
            </a:r>
          </a:p>
          <a:p>
            <a:pPr marL="0" indent="0">
              <a:lnSpc>
                <a:spcPct val="115000"/>
              </a:lnSpc>
              <a:spcAft>
                <a:spcPts val="800"/>
              </a:spcAft>
              <a:buNone/>
            </a:pPr>
            <a:r>
              <a:rPr lang="en-GB" sz="2000" kern="100" dirty="0">
                <a:latin typeface="Century Gothic"/>
                <a:ea typeface="Aptos" panose="020B0004020202020204" pitchFamily="34" charset="0"/>
                <a:cs typeface="Times New Roman"/>
              </a:rPr>
              <a:t>We will also ask you to fill part 2 in at the end to see if you have gained confidence in your skills</a:t>
            </a:r>
          </a:p>
          <a:p>
            <a:pPr marL="0" indent="0">
              <a:lnSpc>
                <a:spcPct val="115000"/>
              </a:lnSpc>
              <a:spcAft>
                <a:spcPts val="800"/>
              </a:spcAft>
              <a:buNone/>
            </a:pPr>
            <a:endParaRPr lang="en-GB" sz="2000" b="1"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buNone/>
            </a:pPr>
            <a:endParaRPr lang="en-GB" sz="2000">
              <a:solidFill>
                <a:schemeClr val="bg1"/>
              </a:solidFill>
              <a:latin typeface="Century Gothic" panose="020B0502020202020204" pitchFamily="34" charset="0"/>
              <a:cs typeface="Calibri"/>
            </a:endParaRPr>
          </a:p>
        </p:txBody>
      </p:sp>
      <p:pic>
        <p:nvPicPr>
          <p:cNvPr id="6" name="Picture 5" descr="illustration of checklist and pencil">
            <a:extLst>
              <a:ext uri="{FF2B5EF4-FFF2-40B4-BE49-F238E27FC236}">
                <a16:creationId xmlns:a16="http://schemas.microsoft.com/office/drawing/2014/main" id="{A668EEB7-FAD0-4D69-9692-883F72E031CF}"/>
              </a:ext>
            </a:extLst>
          </p:cNvPr>
          <p:cNvPicPr>
            <a:picLocks noChangeAspect="1"/>
          </p:cNvPicPr>
          <p:nvPr/>
        </p:nvPicPr>
        <p:blipFill>
          <a:blip r:embed="rId3">
            <a:extLst>
              <a:ext uri="{28A0092B-C50C-407E-A947-70E740481C1C}">
                <a14:useLocalDpi xmlns:a14="http://schemas.microsoft.com/office/drawing/2010/main" val="0"/>
              </a:ext>
            </a:extLst>
          </a:blip>
          <a:srcRect l="29471" t="5624" r="16460" b="7371"/>
          <a:stretch/>
        </p:blipFill>
        <p:spPr>
          <a:xfrm>
            <a:off x="5500314" y="2005791"/>
            <a:ext cx="3015036" cy="3819900"/>
          </a:xfrm>
          <a:prstGeom prst="rect">
            <a:avLst/>
          </a:prstGeom>
        </p:spPr>
      </p:pic>
    </p:spTree>
    <p:extLst>
      <p:ext uri="{BB962C8B-B14F-4D97-AF65-F5344CB8AC3E}">
        <p14:creationId xmlns:p14="http://schemas.microsoft.com/office/powerpoint/2010/main" val="96424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p:txBody>
          <a:bodyPr/>
          <a:lstStyle/>
          <a:p>
            <a:pPr algn="ctr"/>
            <a:r>
              <a:rPr lang="en-GB" sz="4800">
                <a:latin typeface="Aharoni" panose="02010803020104030203" pitchFamily="2" charset="-79"/>
                <a:cs typeface="Aharoni" panose="02010803020104030203" pitchFamily="2" charset="-79"/>
              </a:rPr>
              <a:t>Discussion</a:t>
            </a:r>
            <a:endParaRPr lang="en-GB">
              <a:latin typeface="Aharoni" panose="02010803020104030203" pitchFamily="2" charset="-79"/>
              <a:cs typeface="Aharoni" panose="02010803020104030203" pitchFamily="2" charset="-79"/>
            </a:endParaRPr>
          </a:p>
        </p:txBody>
      </p:sp>
      <p:pic>
        <p:nvPicPr>
          <p:cNvPr id="4" name="Graphic 3" descr="Chat / speech bubbles">
            <a:extLst>
              <a:ext uri="{FF2B5EF4-FFF2-40B4-BE49-F238E27FC236}">
                <a16:creationId xmlns:a16="http://schemas.microsoft.com/office/drawing/2014/main" id="{29AC89F4-6DEA-73DF-E393-8F2E3034A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2528" y="158922"/>
            <a:ext cx="1052193" cy="1052193"/>
          </a:xfrm>
          <a:prstGeom prst="rect">
            <a:avLst/>
          </a:prstGeom>
        </p:spPr>
      </p:pic>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1028019" y="1597391"/>
            <a:ext cx="7087962" cy="4598922"/>
          </a:xfrm>
        </p:spPr>
        <p:txBody>
          <a:bodyPr vert="horz" lIns="91440" tIns="45720" rIns="91440" bIns="45720" rtlCol="0" anchor="t">
            <a:noAutofit/>
          </a:bodyPr>
          <a:lstStyle/>
          <a:p>
            <a:pPr marL="0" indent="0">
              <a:lnSpc>
                <a:spcPct val="115000"/>
              </a:lnSpc>
              <a:spcAft>
                <a:spcPts val="1200"/>
              </a:spcAft>
              <a:buNone/>
            </a:pPr>
            <a:r>
              <a:rPr lang="en-GB" sz="2400" kern="100">
                <a:effectLst/>
                <a:latin typeface="Century Gothic" panose="020B0502020202020204" pitchFamily="34" charset="0"/>
                <a:ea typeface="Aptos" panose="020B0004020202020204" pitchFamily="34" charset="0"/>
                <a:cs typeface="Times New Roman" panose="02020603050405020304" pitchFamily="18" charset="0"/>
              </a:rPr>
              <a:t>- What made you come here today? </a:t>
            </a:r>
            <a:endParaRPr lang="en-GB" sz="2400" kern="100">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15000"/>
              </a:lnSpc>
              <a:spcAft>
                <a:spcPts val="1200"/>
              </a:spcAft>
              <a:buNone/>
            </a:pPr>
            <a:r>
              <a:rPr lang="en-GB" sz="2400" kern="100">
                <a:effectLst/>
                <a:latin typeface="Century Gothic" panose="020B0502020202020204" pitchFamily="34" charset="0"/>
                <a:ea typeface="Aptos" panose="020B0004020202020204" pitchFamily="34" charset="0"/>
                <a:cs typeface="Times New Roman" panose="02020603050405020304" pitchFamily="18" charset="0"/>
              </a:rPr>
              <a:t>- </a:t>
            </a:r>
            <a:r>
              <a:rPr lang="en-GB" sz="2400" kern="100">
                <a:effectLst/>
                <a:latin typeface="Century Gothic"/>
                <a:ea typeface="Aptos" panose="020B0004020202020204" pitchFamily="34" charset="0"/>
                <a:cs typeface="Times New Roman"/>
              </a:rPr>
              <a:t>What do you find most difficult about finding and accessing support at Hallam? </a:t>
            </a:r>
          </a:p>
          <a:p>
            <a:pPr>
              <a:lnSpc>
                <a:spcPct val="115000"/>
              </a:lnSpc>
              <a:spcAft>
                <a:spcPts val="1200"/>
              </a:spcAft>
              <a:buFontTx/>
              <a:buChar char="-"/>
            </a:pPr>
            <a:r>
              <a:rPr lang="en-GB" sz="2400" kern="100">
                <a:effectLst/>
                <a:latin typeface="Century Gothic"/>
                <a:ea typeface="Aptos" panose="020B0004020202020204" pitchFamily="34" charset="0"/>
                <a:cs typeface="Times New Roman"/>
              </a:rPr>
              <a:t>What has helped you with these difficulties in the past?</a:t>
            </a:r>
            <a:endParaRPr lang="en-GB" sz="2400" kern="100">
              <a:latin typeface="Century Gothic"/>
              <a:ea typeface="Aptos" panose="020B0004020202020204" pitchFamily="34" charset="0"/>
              <a:cs typeface="Times New Roman"/>
            </a:endParaRPr>
          </a:p>
          <a:p>
            <a:pPr>
              <a:lnSpc>
                <a:spcPct val="114999"/>
              </a:lnSpc>
              <a:spcAft>
                <a:spcPts val="1200"/>
              </a:spcAft>
              <a:buFontTx/>
              <a:buChar char="-"/>
            </a:pPr>
            <a:r>
              <a:rPr lang="en-GB" sz="2400" kern="100">
                <a:latin typeface="Century Gothic"/>
                <a:ea typeface="Aptos" panose="020B0004020202020204" pitchFamily="34" charset="0"/>
                <a:cs typeface="Times New Roman"/>
              </a:rPr>
              <a:t>What do you find most difficult about finding and accessing social opportunities? </a:t>
            </a:r>
            <a:endParaRPr lang="en-GB"/>
          </a:p>
          <a:p>
            <a:pPr>
              <a:lnSpc>
                <a:spcPct val="114999"/>
              </a:lnSpc>
              <a:spcAft>
                <a:spcPts val="1200"/>
              </a:spcAft>
              <a:buFontTx/>
              <a:buChar char="-"/>
            </a:pPr>
            <a:r>
              <a:rPr lang="en-GB" sz="2400" kern="100">
                <a:effectLst/>
                <a:latin typeface="Century Gothic"/>
                <a:ea typeface="Aptos" panose="020B0004020202020204" pitchFamily="34" charset="0"/>
                <a:cs typeface="Times New Roman"/>
              </a:rPr>
              <a:t>Can you think of anything to share? </a:t>
            </a:r>
            <a:endParaRPr lang="en-GB"/>
          </a:p>
        </p:txBody>
      </p:sp>
    </p:spTree>
    <p:extLst>
      <p:ext uri="{BB962C8B-B14F-4D97-AF65-F5344CB8AC3E}">
        <p14:creationId xmlns:p14="http://schemas.microsoft.com/office/powerpoint/2010/main" val="250340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B3BB-8794-3555-171B-ED22E850F0F1}"/>
              </a:ext>
            </a:extLst>
          </p:cNvPr>
          <p:cNvSpPr>
            <a:spLocks noGrp="1"/>
          </p:cNvSpPr>
          <p:nvPr>
            <p:ph type="title"/>
          </p:nvPr>
        </p:nvSpPr>
        <p:spPr/>
        <p:txBody>
          <a:bodyPr/>
          <a:lstStyle/>
          <a:p>
            <a:r>
              <a:rPr lang="en-GB" b="1">
                <a:latin typeface="Aptos" panose="020B0004020202020204" pitchFamily="34" charset="0"/>
                <a:cs typeface="Segoe UI" panose="020B0502040204020203" pitchFamily="34" charset="0"/>
              </a:rPr>
              <a:t>Jump to Content</a:t>
            </a:r>
            <a:endParaRPr lang="en-GB"/>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EA683786-57AA-95D1-A717-A884FC5A6F54}"/>
                  </a:ext>
                </a:extLst>
              </p:cNvPr>
              <p:cNvGraphicFramePr>
                <a:graphicFrameLocks noChangeAspect="1"/>
              </p:cNvGraphicFramePr>
              <p:nvPr>
                <p:extLst>
                  <p:ext uri="{D42A27DB-BD31-4B8C-83A1-F6EECF244321}">
                    <p14:modId xmlns:p14="http://schemas.microsoft.com/office/powerpoint/2010/main" val="2902579461"/>
                  </p:ext>
                </p:extLst>
              </p:nvPr>
            </p:nvGraphicFramePr>
            <p:xfrm>
              <a:off x="385997" y="1627472"/>
              <a:ext cx="8372005" cy="4619096"/>
            </p:xfrm>
            <a:graphic>
              <a:graphicData uri="http://schemas.microsoft.com/office/powerpoint/2016/summaryzoom">
                <psuz:summaryZm>
                  <psuz:summaryZmObj sectionId="{12281C6D-671D-46A2-8878-2AFE921A87D9}">
                    <psuz:zmPr id="{7655B7C6-64AD-43AD-85E5-9969937371B0}" transitionDur="1000">
                      <p166:blipFill xmlns:p166="http://schemas.microsoft.com/office/powerpoint/2016/6/main">
                        <a:blip r:embed="rId2"/>
                        <a:stretch>
                          <a:fillRect/>
                        </a:stretch>
                      </p166:blipFill>
                      <p166:spPr xmlns:p166="http://schemas.microsoft.com/office/powerpoint/2016/6/main">
                        <a:xfrm>
                          <a:off x="277323" y="84968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C5EB8BAD-FEC6-4AA6-8B95-5D6296E322E7}">
                    <psuz:zmPr id="{DBEF8B64-FC60-4636-A493-B5EB67612C2B}" transitionDur="1000">
                      <p166:blipFill xmlns:p166="http://schemas.microsoft.com/office/powerpoint/2016/6/main">
                        <a:blip r:embed="rId3"/>
                        <a:stretch>
                          <a:fillRect/>
                        </a:stretch>
                      </p166:blipFill>
                      <p166:spPr xmlns:p166="http://schemas.microsoft.com/office/powerpoint/2016/6/main">
                        <a:xfrm>
                          <a:off x="2255209" y="84968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D81D882C-1C3C-4B21-BF15-E75D0CB5CC22}">
                    <psuz:zmPr id="{67810C0C-04F9-4AE7-8174-69A1D1BDBEBD}" transitionDur="1000">
                      <p166:blipFill xmlns:p166="http://schemas.microsoft.com/office/powerpoint/2016/6/main">
                        <a:blip r:embed="rId4"/>
                        <a:stretch>
                          <a:fillRect/>
                        </a:stretch>
                      </p166:blipFill>
                      <p166:spPr xmlns:p166="http://schemas.microsoft.com/office/powerpoint/2016/6/main">
                        <a:xfrm>
                          <a:off x="4233095" y="84968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DA75045B-37BA-46B5-9CD4-0A6F94019DB6}">
                    <psuz:zmPr id="{3CD62497-D263-4675-8050-35BEFBB7B1CC}" transitionDur="1000">
                      <p166:blipFill xmlns:p166="http://schemas.microsoft.com/office/powerpoint/2016/6/main">
                        <a:blip r:embed="rId5"/>
                        <a:stretch>
                          <a:fillRect/>
                        </a:stretch>
                      </p166:blipFill>
                      <p166:spPr xmlns:p166="http://schemas.microsoft.com/office/powerpoint/2016/6/main">
                        <a:xfrm>
                          <a:off x="6210981" y="84968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ACB68905-D8B9-4FB9-A716-081E210C60FA}">
                    <psuz:zmPr id="{6C812BEF-7765-4FF0-BC5D-0EED6668D6DC}" transitionDur="1000">
                      <p166:blipFill xmlns:p166="http://schemas.microsoft.com/office/powerpoint/2016/6/main">
                        <a:blip r:embed="rId6"/>
                        <a:stretch>
                          <a:fillRect/>
                        </a:stretch>
                      </p166:blipFill>
                      <p166:spPr xmlns:p166="http://schemas.microsoft.com/office/powerpoint/2016/6/main">
                        <a:xfrm>
                          <a:off x="277323" y="235664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0D0370D4-4370-402F-9820-047DFD2553BA}">
                    <psuz:zmPr id="{4A69B697-91F9-487E-B356-34A06A495C2C}" transitionDur="1000">
                      <p166:blipFill xmlns:p166="http://schemas.microsoft.com/office/powerpoint/2016/6/main">
                        <a:blip r:embed="rId7"/>
                        <a:stretch>
                          <a:fillRect/>
                        </a:stretch>
                      </p166:blipFill>
                      <p166:spPr xmlns:p166="http://schemas.microsoft.com/office/powerpoint/2016/6/main">
                        <a:xfrm>
                          <a:off x="2255209" y="235664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834635BB-3248-4C94-A902-47F0C0669D3B}">
                    <psuz:zmPr id="{AA7BD167-B10A-43C4-BE54-A59143317AB9}" transitionDur="1000">
                      <p166:blipFill xmlns:p166="http://schemas.microsoft.com/office/powerpoint/2016/6/main">
                        <a:blip r:embed="rId8"/>
                        <a:stretch>
                          <a:fillRect/>
                        </a:stretch>
                      </p166:blipFill>
                      <p166:spPr xmlns:p166="http://schemas.microsoft.com/office/powerpoint/2016/6/main">
                        <a:xfrm>
                          <a:off x="4233095" y="235664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summaryZmObj sectionId="{EC50D702-5B78-49F7-A579-450CF254CF4F}">
                    <psuz:zmPr id="{5945121E-5CF4-4399-AF8E-7FEFAEDFC21B}" transitionDur="1000">
                      <p166:blipFill xmlns:p166="http://schemas.microsoft.com/office/powerpoint/2016/6/main">
                        <a:blip r:embed="rId9"/>
                        <a:stretch>
                          <a:fillRect/>
                        </a:stretch>
                      </p166:blipFill>
                      <p166:spPr xmlns:p166="http://schemas.microsoft.com/office/powerpoint/2016/6/main">
                        <a:xfrm>
                          <a:off x="6210981" y="2356640"/>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EA683786-57AA-95D1-A717-A884FC5A6F54}"/>
                  </a:ext>
                </a:extLst>
              </p:cNvPr>
              <p:cNvGrpSpPr>
                <a:grpSpLocks noGrp="1" noUngrp="1" noRot="1" noChangeAspect="1" noMove="1" noResize="1"/>
              </p:cNvGrpSpPr>
              <p:nvPr/>
            </p:nvGrpSpPr>
            <p:grpSpPr>
              <a:xfrm>
                <a:off x="385997" y="1627472"/>
                <a:ext cx="8372005" cy="4619096"/>
                <a:chOff x="385997" y="1627472"/>
                <a:chExt cx="8372005" cy="4619096"/>
              </a:xfrm>
            </p:grpSpPr>
            <p:pic>
              <p:nvPicPr>
                <p:cNvPr id="3" name="Picture 3">
                  <a:hlinkClick r:id="rId10"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663320" y="247715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a:hlinkClick r:id="rId11"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2641206" y="247715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a:hlinkClick r:id="rId12"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619092" y="247715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a:hlinkClick r:id="rId13"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596978" y="247715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a:hlinkClick r:id="rId14"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63320" y="398411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a:hlinkClick r:id="rId15"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2641206" y="398411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a:hlinkClick r:id="rId16"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4619092" y="398411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1">
                  <a:hlinkClick r:id="rId17"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6596978" y="3984112"/>
                  <a:ext cx="1883701" cy="141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mc:Fallback>
      </mc:AlternateContent>
    </p:spTree>
    <p:extLst>
      <p:ext uri="{BB962C8B-B14F-4D97-AF65-F5344CB8AC3E}">
        <p14:creationId xmlns:p14="http://schemas.microsoft.com/office/powerpoint/2010/main" val="62162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F88AF-BC0E-A3C4-A256-4064F1A0D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B0E06-7E39-5F66-6F88-F46470162AA2}"/>
              </a:ext>
            </a:extLst>
          </p:cNvPr>
          <p:cNvSpPr>
            <a:spLocks noGrp="1"/>
          </p:cNvSpPr>
          <p:nvPr>
            <p:ph type="title"/>
          </p:nvPr>
        </p:nvSpPr>
        <p:spPr>
          <a:xfrm>
            <a:off x="567355" y="486599"/>
            <a:ext cx="5865422" cy="859970"/>
          </a:xfrm>
        </p:spPr>
        <p:txBody>
          <a:bodyPr>
            <a:noAutofit/>
          </a:bodyPr>
          <a:lstStyle/>
          <a:p>
            <a:r>
              <a:rPr lang="en-GB" sz="4800" b="1">
                <a:effectLst/>
                <a:latin typeface="Aharoni"/>
                <a:ea typeface="Times New Roman" panose="02020603050405020304" pitchFamily="18" charset="0"/>
                <a:cs typeface="Segoe UI"/>
              </a:rPr>
              <a:t>Support at Hallam</a:t>
            </a:r>
            <a:endParaRPr lang="en-GB" sz="4800">
              <a:latin typeface="Aharoni"/>
              <a:cs typeface="Aharoni"/>
            </a:endParaRPr>
          </a:p>
        </p:txBody>
      </p:sp>
      <p:pic>
        <p:nvPicPr>
          <p:cNvPr id="4" name="Graphic 3" descr="Chat / speech bubbles">
            <a:extLst>
              <a:ext uri="{FF2B5EF4-FFF2-40B4-BE49-F238E27FC236}">
                <a16:creationId xmlns:a16="http://schemas.microsoft.com/office/drawing/2014/main" id="{A080CD26-95D0-C606-5F96-F53E107B2B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3" name="Content Placeholder 2">
            <a:extLst>
              <a:ext uri="{FF2B5EF4-FFF2-40B4-BE49-F238E27FC236}">
                <a16:creationId xmlns:a16="http://schemas.microsoft.com/office/drawing/2014/main" id="{75E2605A-FC31-F166-B795-32E48B854C53}"/>
              </a:ext>
            </a:extLst>
          </p:cNvPr>
          <p:cNvSpPr>
            <a:spLocks noGrp="1"/>
          </p:cNvSpPr>
          <p:nvPr>
            <p:ph idx="1"/>
          </p:nvPr>
        </p:nvSpPr>
        <p:spPr>
          <a:xfrm>
            <a:off x="818146" y="2394284"/>
            <a:ext cx="7507707" cy="3889784"/>
          </a:xfrm>
        </p:spPr>
        <p:txBody>
          <a:bodyPr vert="horz" lIns="91440" tIns="45720" rIns="91440" bIns="45720" rtlCol="0" anchor="t">
            <a:noAutofit/>
          </a:bodyPr>
          <a:lstStyle/>
          <a:p>
            <a:pPr marL="0" indent="0" fontAlgn="base">
              <a:buNone/>
            </a:pPr>
            <a:r>
              <a:rPr lang="en-GB" sz="2000" kern="100">
                <a:latin typeface="Century Gothic" panose="020B0502020202020204" pitchFamily="34" charset="0"/>
                <a:ea typeface="Aptos" panose="020B0004020202020204" pitchFamily="34" charset="0"/>
                <a:cs typeface="Times New Roman" panose="02020603050405020304" pitchFamily="18" charset="0"/>
              </a:rPr>
              <a:t>Not sure who or where to go to with your question / issue?</a:t>
            </a:r>
          </a:p>
          <a:p>
            <a:pPr marL="0" indent="0" fontAlgn="base">
              <a:buNone/>
            </a:pPr>
            <a:endPar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5"/>
            </a:endParaRPr>
          </a:p>
          <a:p>
            <a:pPr marL="0" indent="0" fontAlgn="base">
              <a:buNone/>
            </a:pPr>
            <a:endPar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5"/>
            </a:endParaRPr>
          </a:p>
          <a:p>
            <a:pPr fontAlgn="base"/>
            <a:r>
              <a:rPr lang="en-GB" sz="24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5"/>
              </a:rPr>
              <a:t>MyHallam</a:t>
            </a:r>
            <a:r>
              <a:rPr lang="en-GB" sz="2400" b="1" kern="100">
                <a:latin typeface="Century Gothic" panose="020B0502020202020204" pitchFamily="34" charset="0"/>
                <a:ea typeface="Aptos" panose="020B0004020202020204" pitchFamily="34" charset="0"/>
                <a:cs typeface="Times New Roman"/>
              </a:rPr>
              <a:t> </a:t>
            </a:r>
          </a:p>
          <a:p>
            <a:pPr fontAlgn="base"/>
            <a:endParaRPr lang="en-GB" sz="2400" b="1" kern="100">
              <a:latin typeface="Century Gothic" panose="020B0502020202020204" pitchFamily="34" charset="0"/>
              <a:ea typeface="Aptos" panose="020B0004020202020204" pitchFamily="34" charset="0"/>
              <a:cs typeface="Times New Roman"/>
            </a:endParaRPr>
          </a:p>
          <a:p>
            <a:pPr fontAlgn="base"/>
            <a:r>
              <a:rPr lang="en-GB" sz="2400" b="1" kern="100">
                <a:latin typeface="Century Gothic" panose="020B0502020202020204" pitchFamily="34" charset="0"/>
                <a:ea typeface="Aptos" panose="020B0004020202020204" pitchFamily="34" charset="0"/>
                <a:cs typeface="Times New Roman"/>
                <a:hlinkClick r:id="rId6"/>
              </a:rPr>
              <a:t>Hallam Help</a:t>
            </a:r>
            <a:endParaRPr lang="en-GB" sz="2400" b="1" kern="100">
              <a:latin typeface="Century Gothic" panose="020B0502020202020204" pitchFamily="34" charset="0"/>
              <a:ea typeface="Aptos" panose="020B0004020202020204" pitchFamily="34" charset="0"/>
              <a:cs typeface="Times New Roman"/>
            </a:endParaRPr>
          </a:p>
        </p:txBody>
      </p:sp>
      <p:pic>
        <p:nvPicPr>
          <p:cNvPr id="5" name="Picture 4" descr="Hallam Help logo">
            <a:extLst>
              <a:ext uri="{FF2B5EF4-FFF2-40B4-BE49-F238E27FC236}">
                <a16:creationId xmlns:a16="http://schemas.microsoft.com/office/drawing/2014/main" id="{D72391CC-456C-09E8-224E-1BB4AB4EF7E6}"/>
              </a:ext>
            </a:extLst>
          </p:cNvPr>
          <p:cNvPicPr>
            <a:picLocks noChangeAspect="1"/>
          </p:cNvPicPr>
          <p:nvPr/>
        </p:nvPicPr>
        <p:blipFill>
          <a:blip r:embed="rId7"/>
          <a:stretch>
            <a:fillRect/>
          </a:stretch>
        </p:blipFill>
        <p:spPr>
          <a:xfrm>
            <a:off x="4412316" y="3185605"/>
            <a:ext cx="3765502" cy="2348654"/>
          </a:xfrm>
          <a:prstGeom prst="rect">
            <a:avLst/>
          </a:prstGeom>
        </p:spPr>
      </p:pic>
      <p:sp>
        <p:nvSpPr>
          <p:cNvPr id="1033" name="Freeform: Shape 1032">
            <a:extLst>
              <a:ext uri="{FF2B5EF4-FFF2-40B4-BE49-F238E27FC236}">
                <a16:creationId xmlns:a16="http://schemas.microsoft.com/office/drawing/2014/main" id="{FD42BF91-F973-F5B7-8AA5-BBE5DFBD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445197EE-5F8E-5FD6-E4A1-CD2695C72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4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0FF9-CDA6-F944-26D5-31E11B54F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AFFD2-EA38-E103-0290-E764FDDAA840}"/>
              </a:ext>
            </a:extLst>
          </p:cNvPr>
          <p:cNvSpPr>
            <a:spLocks noGrp="1"/>
          </p:cNvSpPr>
          <p:nvPr>
            <p:ph type="title"/>
          </p:nvPr>
        </p:nvSpPr>
        <p:spPr>
          <a:xfrm>
            <a:off x="720690" y="504566"/>
            <a:ext cx="5327183" cy="908868"/>
          </a:xfrm>
        </p:spPr>
        <p:txBody>
          <a:bodyPr>
            <a:noAutofit/>
          </a:bodyPr>
          <a:lstStyle/>
          <a:p>
            <a:r>
              <a:rPr lang="en-GB" sz="4800" b="1">
                <a:effectLst/>
                <a:latin typeface="Aharoni"/>
                <a:ea typeface="Times New Roman" panose="02020603050405020304" pitchFamily="18" charset="0"/>
                <a:cs typeface="Segoe UI"/>
              </a:rPr>
              <a:t>Support for your course</a:t>
            </a:r>
            <a:endParaRPr lang="en-GB" sz="4800">
              <a:latin typeface="Aharoni"/>
              <a:cs typeface="Segoe UI"/>
            </a:endParaRPr>
          </a:p>
        </p:txBody>
      </p:sp>
      <p:pic>
        <p:nvPicPr>
          <p:cNvPr id="4" name="Graphic 3" descr="Chat / speech bubbles">
            <a:extLst>
              <a:ext uri="{FF2B5EF4-FFF2-40B4-BE49-F238E27FC236}">
                <a16:creationId xmlns:a16="http://schemas.microsoft.com/office/drawing/2014/main" id="{2934EFCF-6ED1-7A0E-D1B1-A3B2676E32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3" name="Content Placeholder 2">
            <a:extLst>
              <a:ext uri="{FF2B5EF4-FFF2-40B4-BE49-F238E27FC236}">
                <a16:creationId xmlns:a16="http://schemas.microsoft.com/office/drawing/2014/main" id="{7B423787-B44A-071C-696C-C21AC9A638DD}"/>
              </a:ext>
            </a:extLst>
          </p:cNvPr>
          <p:cNvSpPr>
            <a:spLocks noGrp="1"/>
          </p:cNvSpPr>
          <p:nvPr>
            <p:ph idx="1"/>
          </p:nvPr>
        </p:nvSpPr>
        <p:spPr>
          <a:xfrm>
            <a:off x="590177" y="2396325"/>
            <a:ext cx="7963645" cy="3593431"/>
          </a:xfrm>
        </p:spPr>
        <p:txBody>
          <a:bodyPr vert="horz" lIns="91440" tIns="45720" rIns="91440" bIns="45720" rtlCol="0" anchor="t">
            <a:noAutofit/>
          </a:bodyPr>
          <a:lstStyle/>
          <a:p>
            <a:pPr marL="342900" lvl="0" indent="-342900">
              <a:lnSpc>
                <a:spcPct val="200000"/>
              </a:lnSpc>
              <a:buFont typeface="Symbol" panose="05050102010706020507" pitchFamily="18" charset="2"/>
              <a:buChar char=""/>
            </a:pPr>
            <a:r>
              <a:rPr lang="en-GB" sz="24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5"/>
              </a:rPr>
              <a:t>Student Support Advisers</a:t>
            </a:r>
            <a:r>
              <a:rPr lang="en-GB" sz="2400" b="1" kern="100">
                <a:latin typeface="Century Gothic" panose="020B0502020202020204" pitchFamily="34" charset="0"/>
                <a:ea typeface="Aptos" panose="020B0004020202020204" pitchFamily="34" charset="0"/>
                <a:cs typeface="Times New Roman" panose="02020603050405020304" pitchFamily="18" charset="0"/>
              </a:rPr>
              <a:t> </a:t>
            </a:r>
          </a:p>
          <a:p>
            <a:pPr marL="342900" lvl="0" indent="-342900">
              <a:lnSpc>
                <a:spcPct val="200000"/>
              </a:lnSpc>
              <a:buFont typeface="Symbol" panose="05050102010706020507" pitchFamily="18" charset="2"/>
              <a:buChar char=""/>
            </a:pPr>
            <a:r>
              <a:rPr lang="en-GB" sz="24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6"/>
              </a:rPr>
              <a:t>Academic Advisor</a:t>
            </a:r>
            <a:r>
              <a:rPr lang="en-GB" sz="2400" b="1" kern="100">
                <a:latin typeface="Century Gothic" panose="020B0502020202020204" pitchFamily="34" charset="0"/>
                <a:ea typeface="Aptos" panose="020B0004020202020204" pitchFamily="34" charset="0"/>
                <a:cs typeface="Times New Roman" panose="02020603050405020304" pitchFamily="18" charset="0"/>
              </a:rPr>
              <a:t> </a:t>
            </a:r>
          </a:p>
          <a:p>
            <a:pPr marL="342900" lvl="0" indent="-342900">
              <a:lnSpc>
                <a:spcPct val="200000"/>
              </a:lnSpc>
              <a:buFont typeface="Symbol" panose="05050102010706020507" pitchFamily="18" charset="2"/>
              <a:buChar char=""/>
            </a:pPr>
            <a:r>
              <a:rPr lang="en-GB" sz="2400" b="1" kern="100">
                <a:latin typeface="Century Gothic" panose="020B0502020202020204" pitchFamily="34" charset="0"/>
                <a:ea typeface="Aptos" panose="020B0004020202020204" pitchFamily="34" charset="0"/>
                <a:cs typeface="Times New Roman" panose="02020603050405020304" pitchFamily="18" charset="0"/>
              </a:rPr>
              <a:t>Module Leaders </a:t>
            </a:r>
          </a:p>
          <a:p>
            <a:pPr marL="342900" lvl="0" indent="-342900">
              <a:lnSpc>
                <a:spcPct val="200000"/>
              </a:lnSpc>
              <a:spcAft>
                <a:spcPts val="800"/>
              </a:spcAft>
              <a:buFont typeface="Symbol" panose="05050102010706020507" pitchFamily="18" charset="2"/>
              <a:buChar char=""/>
            </a:pPr>
            <a:r>
              <a:rPr lang="en-GB" sz="24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7"/>
              </a:rPr>
              <a:t>TORS (Technical Operations Resources &amp; Services)</a:t>
            </a:r>
            <a:endParaRPr lang="en-GB" sz="2400" b="1"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1033" name="Freeform: Shape 1032">
            <a:extLst>
              <a:ext uri="{FF2B5EF4-FFF2-40B4-BE49-F238E27FC236}">
                <a16:creationId xmlns:a16="http://schemas.microsoft.com/office/drawing/2014/main" id="{AE93B7E8-59D0-C641-00D3-8A2327E24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6EEC2C26-5C04-5CF6-C842-8AC08B3A7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743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16EB4-861D-5A6E-05F2-522835060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9EB4F-6BF6-43CB-B323-7BABEDD711AA}"/>
              </a:ext>
            </a:extLst>
          </p:cNvPr>
          <p:cNvSpPr>
            <a:spLocks noGrp="1"/>
          </p:cNvSpPr>
          <p:nvPr>
            <p:ph type="title"/>
          </p:nvPr>
        </p:nvSpPr>
        <p:spPr>
          <a:xfrm>
            <a:off x="567355" y="437701"/>
            <a:ext cx="5364214" cy="908868"/>
          </a:xfrm>
        </p:spPr>
        <p:txBody>
          <a:bodyPr>
            <a:noAutofit/>
          </a:bodyPr>
          <a:lstStyle/>
          <a:p>
            <a:r>
              <a:rPr lang="en-GB" sz="4800" b="1">
                <a:effectLst/>
                <a:latin typeface="Aharoni"/>
                <a:ea typeface="Times New Roman" panose="02020603050405020304" pitchFamily="18" charset="0"/>
                <a:cs typeface="Segoe UI"/>
              </a:rPr>
              <a:t>Support for Study</a:t>
            </a:r>
            <a:endParaRPr lang="en-GB" sz="4800">
              <a:latin typeface="Aharoni"/>
              <a:cs typeface="Aharoni"/>
            </a:endParaRPr>
          </a:p>
        </p:txBody>
      </p:sp>
      <p:pic>
        <p:nvPicPr>
          <p:cNvPr id="4" name="Graphic 3" descr="Chat / speech bubbles">
            <a:extLst>
              <a:ext uri="{FF2B5EF4-FFF2-40B4-BE49-F238E27FC236}">
                <a16:creationId xmlns:a16="http://schemas.microsoft.com/office/drawing/2014/main" id="{5B88989A-0D79-913C-9E16-16E251E705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371" y="102146"/>
            <a:ext cx="778743" cy="778743"/>
          </a:xfrm>
          <a:prstGeom prst="rect">
            <a:avLst/>
          </a:prstGeom>
        </p:spPr>
      </p:pic>
      <p:sp>
        <p:nvSpPr>
          <p:cNvPr id="3" name="Content Placeholder 2">
            <a:extLst>
              <a:ext uri="{FF2B5EF4-FFF2-40B4-BE49-F238E27FC236}">
                <a16:creationId xmlns:a16="http://schemas.microsoft.com/office/drawing/2014/main" id="{274D85FF-D2B4-FA36-C716-58B3E395A208}"/>
              </a:ext>
            </a:extLst>
          </p:cNvPr>
          <p:cNvSpPr>
            <a:spLocks noGrp="1"/>
          </p:cNvSpPr>
          <p:nvPr>
            <p:ph idx="1"/>
          </p:nvPr>
        </p:nvSpPr>
        <p:spPr>
          <a:xfrm>
            <a:off x="545311" y="2964764"/>
            <a:ext cx="3787141" cy="2990307"/>
          </a:xfrm>
        </p:spPr>
        <p:txBody>
          <a:bodyPr vert="horz" lIns="91440" tIns="45720" rIns="91440" bIns="45720" rtlCol="0" anchor="t">
            <a:noAutofit/>
          </a:bodyPr>
          <a:lstStyle/>
          <a:p>
            <a:pPr>
              <a:lnSpc>
                <a:spcPct val="115000"/>
              </a:lnSpc>
              <a:spcAft>
                <a:spcPts val="800"/>
              </a:spcAft>
              <a:buNone/>
            </a:pPr>
            <a:r>
              <a:rPr lang="en-GB" sz="2400" kern="100">
                <a:latin typeface="Century Gothic" panose="020B0502020202020204" pitchFamily="34" charset="0"/>
                <a:ea typeface="Aptos" panose="020B0004020202020204" pitchFamily="34" charset="0"/>
                <a:cs typeface="Times New Roman" panose="02020603050405020304" pitchFamily="18" charset="0"/>
              </a:rPr>
              <a:t>Library &amp; Skills:</a:t>
            </a: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Times New Roman" panose="02020603050405020304" pitchFamily="18" charset="0"/>
                <a:cs typeface="Segoe UI" panose="020B0502040204020203" pitchFamily="34" charset="0"/>
                <a:hlinkClick r:id="rId5"/>
              </a:rPr>
              <a:t>Library Gateway</a:t>
            </a:r>
            <a:r>
              <a:rPr lang="en-GB" sz="2000" b="1" kern="100">
                <a:latin typeface="Century Gothic" panose="020B0502020202020204" pitchFamily="34" charset="0"/>
                <a:ea typeface="Times New Roman" panose="02020603050405020304" pitchFamily="18" charset="0"/>
                <a:cs typeface="Segoe UI" panose="020B0502040204020203" pitchFamily="34" charset="0"/>
              </a:rPr>
              <a:t> </a:t>
            </a: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6"/>
              </a:rPr>
              <a:t>Library Help</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7"/>
              </a:rPr>
              <a:t>Skills Centre</a:t>
            </a:r>
            <a:r>
              <a:rPr lang="en-GB" sz="2000" b="1" kern="100">
                <a:latin typeface="Century Gothic" panose="020B0502020202020204" pitchFamily="34" charset="0"/>
                <a:ea typeface="Aptos" panose="020B0004020202020204" pitchFamily="34" charset="0"/>
                <a:cs typeface="Times New Roman" panose="02020603050405020304" pitchFamily="18" charset="0"/>
              </a:rPr>
              <a:t> </a:t>
            </a:r>
            <a:r>
              <a:rPr lang="en-GB" sz="2000" kern="100">
                <a:latin typeface="Century Gothic" panose="020B0502020202020204" pitchFamily="34" charset="0"/>
                <a:ea typeface="Aptos" panose="020B0004020202020204" pitchFamily="34" charset="0"/>
                <a:cs typeface="Times New Roman" panose="02020603050405020304" pitchFamily="18" charset="0"/>
              </a:rPr>
              <a:t>-</a:t>
            </a:r>
            <a:r>
              <a:rPr lang="en-GB" sz="2000" b="1" kern="100">
                <a:latin typeface="Century Gothic" panose="020B0502020202020204" pitchFamily="34" charset="0"/>
                <a:ea typeface="Aptos" panose="020B0004020202020204" pitchFamily="34" charset="0"/>
                <a:cs typeface="Times New Roman" panose="02020603050405020304" pitchFamily="18" charset="0"/>
              </a:rPr>
              <a:t> </a:t>
            </a: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8"/>
              </a:rPr>
              <a:t>Skills Check</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9"/>
              </a:rPr>
              <a:t>Subject Librarians</a:t>
            </a:r>
            <a:endParaRPr lang="en-GB" sz="2000"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DBA6692-97DE-7EE0-0497-8BD2B34A410C}"/>
              </a:ext>
            </a:extLst>
          </p:cNvPr>
          <p:cNvSpPr txBox="1">
            <a:spLocks/>
          </p:cNvSpPr>
          <p:nvPr/>
        </p:nvSpPr>
        <p:spPr>
          <a:xfrm>
            <a:off x="4811549" y="2163982"/>
            <a:ext cx="3909019" cy="29903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en-GB" sz="2400" kern="100">
                <a:latin typeface="Century Gothic" panose="020B0502020202020204" pitchFamily="34" charset="0"/>
                <a:ea typeface="Aptos" panose="020B0004020202020204" pitchFamily="34" charset="0"/>
                <a:cs typeface="Times New Roman" panose="02020603050405020304" pitchFamily="18" charset="0"/>
              </a:rPr>
              <a:t>Systems and Technology:</a:t>
            </a: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Times New Roman" panose="02020603050405020304" pitchFamily="18" charset="0"/>
                <a:cs typeface="Segoe UI" panose="020B0502040204020203" pitchFamily="34" charset="0"/>
                <a:hlinkClick r:id="rId10"/>
              </a:rPr>
              <a:t>IT Help</a:t>
            </a:r>
            <a:r>
              <a:rPr lang="en-GB" sz="2000" b="1" kern="100">
                <a:latin typeface="Century Gothic" panose="020B0502020202020204" pitchFamily="34" charset="0"/>
                <a:ea typeface="Times New Roman" panose="02020603050405020304" pitchFamily="18" charset="0"/>
                <a:cs typeface="Segoe UI" panose="020B0502040204020203" pitchFamily="34" charset="0"/>
              </a:rPr>
              <a:t> </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Times New Roman" panose="02020603050405020304" pitchFamily="18" charset="0"/>
                <a:cs typeface="Segoe UI" panose="020B0502040204020203" pitchFamily="34" charset="0"/>
                <a:hlinkClick r:id="rId11"/>
              </a:rPr>
              <a:t>Hallam Digital Skills</a:t>
            </a:r>
            <a:r>
              <a:rPr lang="en-GB" sz="2000" b="1" kern="100">
                <a:latin typeface="Century Gothic" panose="020B0502020202020204" pitchFamily="34" charset="0"/>
                <a:ea typeface="Times New Roman" panose="02020603050405020304" pitchFamily="18" charset="0"/>
                <a:cs typeface="Segoe UI" panose="020B0502040204020203" pitchFamily="34" charset="0"/>
              </a:rPr>
              <a:t> </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12"/>
              </a:rPr>
              <a:t>Assistive Technology</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000" b="1" u="sng" kern="100">
                <a:solidFill>
                  <a:srgbClr val="467886"/>
                </a:solidFill>
                <a:latin typeface="Century Gothic" panose="020B0502020202020204" pitchFamily="34" charset="0"/>
                <a:ea typeface="Aptos" panose="020B0004020202020204" pitchFamily="34" charset="0"/>
                <a:cs typeface="Times New Roman" panose="02020603050405020304" pitchFamily="18" charset="0"/>
                <a:hlinkClick r:id="rId13"/>
              </a:rPr>
              <a:t>LinkedIn Learning</a:t>
            </a:r>
            <a:endParaRPr lang="en-GB" sz="2000" b="1"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1033" name="Freeform: Shape 1032">
            <a:extLst>
              <a:ext uri="{FF2B5EF4-FFF2-40B4-BE49-F238E27FC236}">
                <a16:creationId xmlns:a16="http://schemas.microsoft.com/office/drawing/2014/main" id="{86C5DEEF-093E-6E4C-F7DC-80FC77A1F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9F1EF05-12D0-0D9B-DAC0-095401B6F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8264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81DD03-B952-4CCD-88CF-55172D832A5D}">
  <we:reference id="4567b711-9f2d-454d-b0d0-74708a29b461" version="1.0.0.0" store="EXCatalog" storeType="EXCatalog"/>
  <we:alternateReferences>
    <we:reference id="WA200001313"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38e70c-3ca3-40b1-ba30-6ea23096f1ba" xsi:nil="true"/>
    <lcf76f155ced4ddcb4097134ff3c332f xmlns="e5dc7cd7-ca08-4e11-b371-89cc7425e745">
      <Terms xmlns="http://schemas.microsoft.com/office/infopath/2007/PartnerControls"/>
    </lcf76f155ced4ddcb4097134ff3c332f>
    <SharedWithUsers xmlns="2338e70c-3ca3-40b1-ba30-6ea23096f1b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2F216341C8D640840FC141B818DF13" ma:contentTypeVersion="19" ma:contentTypeDescription="Create a new document." ma:contentTypeScope="" ma:versionID="80a084dbd7b6df138abaf0fd51d2f4fd">
  <xsd:schema xmlns:xsd="http://www.w3.org/2001/XMLSchema" xmlns:xs="http://www.w3.org/2001/XMLSchema" xmlns:p="http://schemas.microsoft.com/office/2006/metadata/properties" xmlns:ns2="e5dc7cd7-ca08-4e11-b371-89cc7425e745" xmlns:ns3="2338e70c-3ca3-40b1-ba30-6ea23096f1ba" targetNamespace="http://schemas.microsoft.com/office/2006/metadata/properties" ma:root="true" ma:fieldsID="8ad28e1db76cf2af1b6477587631c5c4" ns2:_="" ns3:_="">
    <xsd:import namespace="e5dc7cd7-ca08-4e11-b371-89cc7425e745"/>
    <xsd:import namespace="2338e70c-3ca3-40b1-ba30-6ea23096f1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dc7cd7-ca08-4e11-b371-89cc7425e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8e70c-3ca3-40b1-ba30-6ea23096f1b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0061e7a-2249-4615-a468-6e18d5f7b0da}" ma:internalName="TaxCatchAll" ma:showField="CatchAllData" ma:web="2338e70c-3ca3-40b1-ba30-6ea23096f1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ACE03-9AD1-466C-8CDE-72EBD328508C}">
  <ds:schemaRefs>
    <ds:schemaRef ds:uri="http://schemas.microsoft.com/sharepoint/v3/contenttype/forms"/>
  </ds:schemaRefs>
</ds:datastoreItem>
</file>

<file path=customXml/itemProps2.xml><?xml version="1.0" encoding="utf-8"?>
<ds:datastoreItem xmlns:ds="http://schemas.openxmlformats.org/officeDocument/2006/customXml" ds:itemID="{A11CE964-CE72-4CE7-90AA-A9A372BA13B0}">
  <ds:schemaRefs>
    <ds:schemaRef ds:uri="2338e70c-3ca3-40b1-ba30-6ea23096f1ba"/>
    <ds:schemaRef ds:uri="e5dc7cd7-ca08-4e11-b371-89cc7425e7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9B5651-750F-44B0-9AC2-A33E7C89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dc7cd7-ca08-4e11-b371-89cc7425e745"/>
    <ds:schemaRef ds:uri="2338e70c-3ca3-40b1-ba30-6ea23096f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34</Slides>
  <Notes>32</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Practical Peer Support</vt:lpstr>
      <vt:lpstr>What to Expect </vt:lpstr>
      <vt:lpstr>Self-evaluation (online)</vt:lpstr>
      <vt:lpstr>Self-evaluation (in person)</vt:lpstr>
      <vt:lpstr>Discussion</vt:lpstr>
      <vt:lpstr>Jump to Content</vt:lpstr>
      <vt:lpstr>Support at Hallam</vt:lpstr>
      <vt:lpstr>Support for your course</vt:lpstr>
      <vt:lpstr>Support for Study</vt:lpstr>
      <vt:lpstr>Support for your Health and Wellbeing</vt:lpstr>
      <vt:lpstr>Hallam Students’ Union Support</vt:lpstr>
      <vt:lpstr>Activity</vt:lpstr>
      <vt:lpstr>Extensions with a Learning Contract</vt:lpstr>
      <vt:lpstr>Appointments</vt:lpstr>
      <vt:lpstr>Tips for Appointments</vt:lpstr>
      <vt:lpstr>Finding Social Opportunities </vt:lpstr>
      <vt:lpstr>Activities at SHU</vt:lpstr>
      <vt:lpstr>Students’ Union</vt:lpstr>
      <vt:lpstr>Find a Supportive Community</vt:lpstr>
      <vt:lpstr>Adopt or Start a Society</vt:lpstr>
      <vt:lpstr>Contacting a group / society</vt:lpstr>
      <vt:lpstr>Peer Support</vt:lpstr>
      <vt:lpstr>Practical Advice - Interactions</vt:lpstr>
      <vt:lpstr>Student Perspective: Meeting People</vt:lpstr>
      <vt:lpstr>Activity</vt:lpstr>
      <vt:lpstr>Tips to Help Reduce Anxiety</vt:lpstr>
      <vt:lpstr>Find Your Calm</vt:lpstr>
      <vt:lpstr>Reduce Anxiety in the Moment</vt:lpstr>
      <vt:lpstr>Calm and Quiet Spaces</vt:lpstr>
      <vt:lpstr>Outside  of SHU</vt:lpstr>
      <vt:lpstr>Disability Support and Groups</vt:lpstr>
      <vt:lpstr>Discussion and  Self-reflection</vt:lpstr>
      <vt:lpstr>Self-evaluation (online)</vt:lpstr>
      <vt:lpstr>Self-evaluation and Feedback (in person)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Lucy A</dc:creator>
  <cp:revision>109</cp:revision>
  <dcterms:created xsi:type="dcterms:W3CDTF">2022-05-16T14:23:25Z</dcterms:created>
  <dcterms:modified xsi:type="dcterms:W3CDTF">2026-02-18T22:40:44Z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0x010100532F216341C8D640840FC141B818DF13</vt:lpwstr>
  </property>
  <property fmtid="{D5CDD505-2E9C-101B-9397-08002B2CF9AE}" pid="4" name="Checked">
    <vt:lpwstr>false</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ChangesMade">
    <vt:lpwstr>true</vt:lpwstr>
  </property>
  <property fmtid="{D5CDD505-2E9C-101B-9397-08002B2CF9AE}" pid="11" name="xd_Signature">
    <vt:lpwstr/>
  </property>
</Properties>
</file>