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23" r:id="rId5"/>
    <p:sldId id="306" r:id="rId6"/>
    <p:sldId id="280" r:id="rId7"/>
    <p:sldId id="315" r:id="rId8"/>
    <p:sldId id="279" r:id="rId9"/>
    <p:sldId id="307" r:id="rId10"/>
    <p:sldId id="312" r:id="rId11"/>
    <p:sldId id="303" r:id="rId12"/>
    <p:sldId id="281" r:id="rId13"/>
    <p:sldId id="282" r:id="rId14"/>
    <p:sldId id="304" r:id="rId15"/>
    <p:sldId id="308" r:id="rId16"/>
    <p:sldId id="310" r:id="rId17"/>
    <p:sldId id="309" r:id="rId18"/>
    <p:sldId id="287" r:id="rId19"/>
    <p:sldId id="305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46D579-8B54-470C-9F74-CB6224E9A696}">
          <p14:sldIdLst>
            <p14:sldId id="323"/>
            <p14:sldId id="306"/>
            <p14:sldId id="280"/>
            <p14:sldId id="315"/>
            <p14:sldId id="279"/>
            <p14:sldId id="307"/>
            <p14:sldId id="312"/>
            <p14:sldId id="303"/>
            <p14:sldId id="281"/>
            <p14:sldId id="282"/>
            <p14:sldId id="304"/>
            <p14:sldId id="308"/>
            <p14:sldId id="310"/>
            <p14:sldId id="309"/>
            <p14:sldId id="287"/>
            <p14:sldId id="305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8FE266-EAE7-36C2-700D-CC9DEE8575D6}" name="Davies-Nind, Lucy" initials="LD" userId="S::saslad@hallam.shu.ac.uk::c05b8415-8f0e-43d5-971f-a55b447c30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A8AEA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009DB-B7EE-1CA7-FAD8-14B3DDC198D3}" v="5" dt="2026-02-18T22:25:16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84080" autoAdjust="0"/>
  </p:normalViewPr>
  <p:slideViewPr>
    <p:cSldViewPr snapToGrid="0">
      <p:cViewPr varScale="1">
        <p:scale>
          <a:sx n="65" d="100"/>
          <a:sy n="65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2647-2CA6-4286-A194-D0FD92F411DB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2946-85DF-4060-8EFF-61F49EE67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18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444444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2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6808A-413D-8081-6575-E15007BEB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250F14-C5D1-2A34-575E-0087A5FC6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5A9B5-BF73-301B-B0AC-905B26D90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sz="1200" kern="1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A973-5347-B13B-A845-B162515CF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16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kern="1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23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CC156-A6DD-46E0-B00F-8000A835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7A40F-7A74-C56E-A6B8-7FC3AC85F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BB8DA-B06A-D5E6-0703-7EA05B9C51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defRPr/>
            </a:pPr>
            <a:endParaRPr lang="en-GB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CCEC-2554-FEFD-18CA-06F9D7332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98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02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83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5BB0-FA77-79EB-FF4B-16CFDB33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5E8DD-81F9-81DF-499F-C24E243A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2C786-AEC6-FA01-1866-238014121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u="sng" kern="100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D498E-ABE8-661C-ECBF-3BEE20D96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71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5BB0-FA77-79EB-FF4B-16CFDB33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5E8DD-81F9-81DF-499F-C24E243AF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2C786-AEC6-FA01-1866-238014121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D498E-ABE8-661C-ECBF-3BEE20D96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7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A0B6C-5464-4E48-1785-63D63B24A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BFF118-FE3D-CCC3-A10C-4A20DB14A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C8EA4-765B-AA69-6297-2F6990393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79BC5-E6CF-EC66-8FBD-6BF28BFC7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15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9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28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4FBB2-FF64-6A63-0DA6-1E4B95A65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3AAA5C-8047-A9F4-716F-7C95E8FCC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64FCAD-4C16-0F9A-1283-A58BB0DA1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</a:pPr>
            <a:endParaRPr lang="en-GB" b="1" kern="100" dirty="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F2018-147A-7277-554A-F9B8BEFDE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2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0AE60-046F-510C-EA31-3CB52D65E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C9616-1DC3-E96F-6A78-3686BAE554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3078E-BEA6-B2F1-3A4D-E0D8393B3E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D4EDA-2A9A-4DB9-FF4C-71FCC53BD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215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225F5-5A76-05CB-312E-746BF940F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767D83-B255-28DA-0F34-1200B9E3C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F557F0-5C39-2EE3-E10E-ADD41FCD3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Aft>
                <a:spcPts val="800"/>
              </a:spcAft>
              <a:defRPr/>
            </a:pP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68005-3377-6215-3FAC-CDEC731CF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52946-85DF-4060-8EFF-61F49EE67B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1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5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8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9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9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4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8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5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0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8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53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6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C52B3-7FC0-4299-9A81-72A253B6E8FF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8F4F-3DE7-4414-AE84-FF3984EAB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82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isability-support@shu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ekplan.net/academy/glossary/schedule-buffer-tim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u.ac.uk/disabled-student-support/practical-peer-support" TargetMode="External"/><Relationship Id="rId5" Type="http://schemas.openxmlformats.org/officeDocument/2006/relationships/hyperlink" Target="https://create.microsoft.com/en-us/templates/calendars" TargetMode="Externa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todoist.com/inspiration/dont-break-the-chain" TargetMode="Externa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habit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llustration of two people talking sitting on a mat">
            <a:extLst>
              <a:ext uri="{FF2B5EF4-FFF2-40B4-BE49-F238E27FC236}">
                <a16:creationId xmlns:a16="http://schemas.microsoft.com/office/drawing/2014/main" id="{032E6C7A-938D-4D57-6CF2-66F923CF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/>
          <a:stretch/>
        </p:blipFill>
        <p:spPr>
          <a:xfrm>
            <a:off x="-79458" y="-1330"/>
            <a:ext cx="9305615" cy="4858978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94" y="4491008"/>
            <a:ext cx="7261411" cy="7398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Practical Peer 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26397-265A-9DCB-AB31-32E7E8E67D71}"/>
              </a:ext>
            </a:extLst>
          </p:cNvPr>
          <p:cNvSpPr txBox="1"/>
          <p:nvPr/>
        </p:nvSpPr>
        <p:spPr>
          <a:xfrm>
            <a:off x="311728" y="5287819"/>
            <a:ext cx="862445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"/>
              <a:buChar char="•"/>
            </a:pPr>
            <a:r>
              <a:rPr lang="en-GB" sz="1800" baseline="0">
                <a:latin typeface="Century Gothic"/>
                <a:ea typeface="Arial"/>
                <a:cs typeface="Arial"/>
              </a:rPr>
              <a:t>Please note: We might use your anonymised comments and confidence ratings for service promotion and evaluation. </a:t>
            </a:r>
            <a:r>
              <a:rPr lang="en-GB" sz="180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GB" sz="1800" baseline="0" dirty="0">
                <a:latin typeface="Century Gothic"/>
                <a:ea typeface="Arial"/>
                <a:cs typeface="Arial"/>
              </a:rPr>
              <a:t>If you would prefer that we don't </a:t>
            </a:r>
            <a:r>
              <a:rPr lang="en-GB" dirty="0">
                <a:latin typeface="Century Gothic"/>
                <a:ea typeface="Arial"/>
                <a:cs typeface="Arial"/>
              </a:rPr>
              <a:t>do this</a:t>
            </a:r>
            <a:r>
              <a:rPr lang="en-GB" sz="1800" baseline="0" dirty="0">
                <a:latin typeface="Century Gothic"/>
                <a:ea typeface="Arial"/>
                <a:cs typeface="Arial"/>
              </a:rPr>
              <a:t>, please let us know at any time</a:t>
            </a:r>
            <a:r>
              <a:rPr lang="en-GB" dirty="0">
                <a:latin typeface="Century Gothic"/>
                <a:ea typeface="Arial"/>
                <a:cs typeface="Arial"/>
              </a:rPr>
              <a:t> at</a:t>
            </a:r>
            <a:r>
              <a:rPr lang="en-GB" sz="1800" baseline="0" dirty="0">
                <a:latin typeface="Century Gothic"/>
                <a:ea typeface="Arial"/>
                <a:cs typeface="Arial"/>
              </a:rPr>
              <a:t> </a:t>
            </a:r>
            <a:r>
              <a:rPr lang="en-GB" sz="1800" u="sng" strike="noStrike" baseline="0" dirty="0">
                <a:solidFill>
                  <a:srgbClr val="0563C1"/>
                </a:solidFill>
                <a:latin typeface="Century Gothic"/>
                <a:ea typeface="Arial"/>
                <a:cs typeface="Arial"/>
                <a:hlinkClick r:id="rId4"/>
              </a:rPr>
              <a:t>disability-support@shu.ac.uk</a:t>
            </a:r>
            <a:r>
              <a:rPr lang="en-GB" sz="1800" baseline="0" dirty="0">
                <a:latin typeface="Century Gothic"/>
                <a:ea typeface="Arial"/>
                <a:cs typeface="Arial"/>
              </a:rPr>
              <a:t>  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52775" y="609597"/>
            <a:ext cx="7044316" cy="927373"/>
          </a:xfrm>
        </p:spPr>
        <p:txBody>
          <a:bodyPr>
            <a:normAutofit/>
          </a:bodyPr>
          <a:lstStyle/>
          <a:p>
            <a:r>
              <a:rPr lang="en-GB">
                <a:latin typeface="Aharoni" panose="02010803020104030203" pitchFamily="2" charset="-79"/>
                <a:cs typeface="Aharoni" panose="02010803020104030203" pitchFamily="2" charset="-79"/>
              </a:rPr>
              <a:t>Some Ideas</a:t>
            </a:r>
          </a:p>
        </p:txBody>
      </p:sp>
      <p:pic>
        <p:nvPicPr>
          <p:cNvPr id="8" name="Graphic 7" descr="Chat / speech bubbles">
            <a:extLst>
              <a:ext uri="{FF2B5EF4-FFF2-40B4-BE49-F238E27FC236}">
                <a16:creationId xmlns:a16="http://schemas.microsoft.com/office/drawing/2014/main" id="{AE7B15BF-2F9B-A041-E87E-1DF593F21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4601" y="276790"/>
            <a:ext cx="1190031" cy="1190031"/>
          </a:xfrm>
          <a:prstGeom prst="rect">
            <a:avLst/>
          </a:prstGeom>
        </p:spPr>
      </p:pic>
      <p:graphicFrame>
        <p:nvGraphicFramePr>
          <p:cNvPr id="4" name="Table 3" descr="A grid with different suggestions for things to include in your time planning including; &#10;Paid employment&#10;Timetabled teaching&#10;Travel&#10;Rest&#10;Hobbies&#10;Emails&#10;Getting ready&#10;Appointments&#10;Life admin&#10;Housework&#10;Cooking / eating&#10;Planning&#10;Caring / family commitments&#10;Shopping&#10;Socialising&#10;Self-directed study&#10;Winding down time&#10;Self-care&#10;Recharging / recovery time&#10;Sleep">
            <a:extLst>
              <a:ext uri="{FF2B5EF4-FFF2-40B4-BE49-F238E27FC236}">
                <a16:creationId xmlns:a16="http://schemas.microsoft.com/office/drawing/2014/main" id="{4BA4CDEB-1F82-B603-ED4C-5F3B2B709541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3588351866"/>
              </p:ext>
            </p:extLst>
          </p:nvPr>
        </p:nvGraphicFramePr>
        <p:xfrm>
          <a:off x="761999" y="1750978"/>
          <a:ext cx="7701065" cy="4255176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540213">
                  <a:extLst>
                    <a:ext uri="{9D8B030D-6E8A-4147-A177-3AD203B41FA5}">
                      <a16:colId xmlns:a16="http://schemas.microsoft.com/office/drawing/2014/main" val="3394747672"/>
                    </a:ext>
                  </a:extLst>
                </a:gridCol>
                <a:gridCol w="1540213">
                  <a:extLst>
                    <a:ext uri="{9D8B030D-6E8A-4147-A177-3AD203B41FA5}">
                      <a16:colId xmlns:a16="http://schemas.microsoft.com/office/drawing/2014/main" val="2446391722"/>
                    </a:ext>
                  </a:extLst>
                </a:gridCol>
                <a:gridCol w="1540213">
                  <a:extLst>
                    <a:ext uri="{9D8B030D-6E8A-4147-A177-3AD203B41FA5}">
                      <a16:colId xmlns:a16="http://schemas.microsoft.com/office/drawing/2014/main" val="1436733311"/>
                    </a:ext>
                  </a:extLst>
                </a:gridCol>
                <a:gridCol w="1540213">
                  <a:extLst>
                    <a:ext uri="{9D8B030D-6E8A-4147-A177-3AD203B41FA5}">
                      <a16:colId xmlns:a16="http://schemas.microsoft.com/office/drawing/2014/main" val="1258519655"/>
                    </a:ext>
                  </a:extLst>
                </a:gridCol>
                <a:gridCol w="1540213">
                  <a:extLst>
                    <a:ext uri="{9D8B030D-6E8A-4147-A177-3AD203B41FA5}">
                      <a16:colId xmlns:a16="http://schemas.microsoft.com/office/drawing/2014/main" val="2453665873"/>
                    </a:ext>
                  </a:extLst>
                </a:gridCol>
              </a:tblGrid>
              <a:tr h="1063794"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Century Gothic" panose="020B0502020202020204" pitchFamily="34" charset="0"/>
                        </a:rPr>
                        <a:t>Paid employment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Century Gothic" panose="020B0502020202020204" pitchFamily="34" charset="0"/>
                        </a:rPr>
                        <a:t>Hobbies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Century Gothic" panose="020B0502020202020204" pitchFamily="34" charset="0"/>
                        </a:rPr>
                        <a:t>Life admin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Century Gothic" panose="020B0502020202020204" pitchFamily="34" charset="0"/>
                        </a:rPr>
                        <a:t>Caring/family commitments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Century Gothic" panose="020B0502020202020204" pitchFamily="34" charset="0"/>
                        </a:rPr>
                        <a:t>Winding down time</a:t>
                      </a:r>
                    </a:p>
                  </a:txBody>
                  <a:tcPr marL="52164" marR="52164" marT="26082" marB="26082" anchor="ctr"/>
                </a:tc>
                <a:extLst>
                  <a:ext uri="{0D108BD9-81ED-4DB2-BD59-A6C34878D82A}">
                    <a16:rowId xmlns:a16="http://schemas.microsoft.com/office/drawing/2014/main" val="2938258799"/>
                  </a:ext>
                </a:extLst>
              </a:tr>
              <a:tr h="1063794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Timetabled teaching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Emails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Housework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Shopping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Self-care</a:t>
                      </a:r>
                    </a:p>
                  </a:txBody>
                  <a:tcPr marL="52164" marR="52164" marT="26082" marB="26082" anchor="ctr"/>
                </a:tc>
                <a:extLst>
                  <a:ext uri="{0D108BD9-81ED-4DB2-BD59-A6C34878D82A}">
                    <a16:rowId xmlns:a16="http://schemas.microsoft.com/office/drawing/2014/main" val="3152057756"/>
                  </a:ext>
                </a:extLst>
              </a:tr>
              <a:tr h="1063794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Travel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Getting ready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Cooking/</a:t>
                      </a:r>
                    </a:p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eating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Socialising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Century Gothic" panose="020B0502020202020204" pitchFamily="34" charset="0"/>
                        </a:rPr>
                        <a:t>Recharging / recovering time</a:t>
                      </a:r>
                      <a:endParaRPr lang="en-GB" sz="1400">
                        <a:latin typeface="Century Gothic" panose="020B0502020202020204" pitchFamily="34" charset="0"/>
                      </a:endParaRPr>
                    </a:p>
                  </a:txBody>
                  <a:tcPr marL="52164" marR="52164" marT="26082" marB="26082" anchor="ctr"/>
                </a:tc>
                <a:extLst>
                  <a:ext uri="{0D108BD9-81ED-4DB2-BD59-A6C34878D82A}">
                    <a16:rowId xmlns:a16="http://schemas.microsoft.com/office/drawing/2014/main" val="21490743"/>
                  </a:ext>
                </a:extLst>
              </a:tr>
              <a:tr h="1063794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Rest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Appointments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Planning!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Self-directed study</a:t>
                      </a:r>
                    </a:p>
                  </a:txBody>
                  <a:tcPr marL="52164" marR="52164" marT="26082" marB="26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Century Gothic" panose="020B0502020202020204" pitchFamily="34" charset="0"/>
                        </a:rPr>
                        <a:t>Sleep</a:t>
                      </a:r>
                    </a:p>
                  </a:txBody>
                  <a:tcPr marL="52164" marR="52164" marT="26082" marB="26082" anchor="ctr"/>
                </a:tc>
                <a:extLst>
                  <a:ext uri="{0D108BD9-81ED-4DB2-BD59-A6C34878D82A}">
                    <a16:rowId xmlns:a16="http://schemas.microsoft.com/office/drawing/2014/main" val="2254961999"/>
                  </a:ext>
                </a:extLst>
              </a:tr>
            </a:tbl>
          </a:graphicData>
        </a:graphic>
      </p:graphicFrame>
      <p:sp>
        <p:nvSpPr>
          <p:cNvPr id="3" name="Yellow A1">
            <a:extLst>
              <a:ext uri="{FF2B5EF4-FFF2-40B4-BE49-F238E27FC236}">
                <a16:creationId xmlns:a16="http://schemas.microsoft.com/office/drawing/2014/main" id="{D364628C-6875-C4D4-BBCE-0BE1A91C7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183" y="1787028"/>
            <a:ext cx="1481863" cy="997087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urple A2">
            <a:extLst>
              <a:ext uri="{FF2B5EF4-FFF2-40B4-BE49-F238E27FC236}">
                <a16:creationId xmlns:a16="http://schemas.microsoft.com/office/drawing/2014/main" id="{04CB9A77-2055-348C-7FF7-DF6775FA5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182" y="2849961"/>
            <a:ext cx="1481863" cy="997087"/>
          </a:xfrm>
          <a:prstGeom prst="foldedCorner">
            <a:avLst/>
          </a:prstGeom>
          <a:solidFill>
            <a:srgbClr val="B17E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d A3">
            <a:extLst>
              <a:ext uri="{FF2B5EF4-FFF2-40B4-BE49-F238E27FC236}">
                <a16:creationId xmlns:a16="http://schemas.microsoft.com/office/drawing/2014/main" id="{14E39012-B0D2-85CC-0806-96B97920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084" y="3912894"/>
            <a:ext cx="1481863" cy="997087"/>
          </a:xfrm>
          <a:prstGeom prst="foldedCorner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reen A4">
            <a:extLst>
              <a:ext uri="{FF2B5EF4-FFF2-40B4-BE49-F238E27FC236}">
                <a16:creationId xmlns:a16="http://schemas.microsoft.com/office/drawing/2014/main" id="{66F97227-0FC9-140A-0B1F-D3C6738A0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1183" y="4978882"/>
            <a:ext cx="1481863" cy="99708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lue B1">
            <a:extLst>
              <a:ext uri="{FF2B5EF4-FFF2-40B4-BE49-F238E27FC236}">
                <a16:creationId xmlns:a16="http://schemas.microsoft.com/office/drawing/2014/main" id="{7A5A46E6-FAEF-FDA9-C003-084E2B9C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2233" y="1787028"/>
            <a:ext cx="1481863" cy="997087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reen B2">
            <a:extLst>
              <a:ext uri="{FF2B5EF4-FFF2-40B4-BE49-F238E27FC236}">
                <a16:creationId xmlns:a16="http://schemas.microsoft.com/office/drawing/2014/main" id="{E1D9249D-B171-DF90-04B8-981D517DE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2232" y="2849961"/>
            <a:ext cx="1481863" cy="99708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nk B3">
            <a:extLst>
              <a:ext uri="{FF2B5EF4-FFF2-40B4-BE49-F238E27FC236}">
                <a16:creationId xmlns:a16="http://schemas.microsoft.com/office/drawing/2014/main" id="{C7970EF8-3A7E-591C-8DBA-EE78EABFA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2232" y="3912893"/>
            <a:ext cx="1481863" cy="997087"/>
          </a:xfrm>
          <a:prstGeom prst="foldedCorner">
            <a:avLst/>
          </a:prstGeom>
          <a:solidFill>
            <a:srgbClr val="FA8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Yellow B4">
            <a:extLst>
              <a:ext uri="{FF2B5EF4-FFF2-40B4-BE49-F238E27FC236}">
                <a16:creationId xmlns:a16="http://schemas.microsoft.com/office/drawing/2014/main" id="{A8D22BFC-9890-8040-3E05-BD62BCED0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2233" y="4978882"/>
            <a:ext cx="1481863" cy="997087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nk C1">
            <a:extLst>
              <a:ext uri="{FF2B5EF4-FFF2-40B4-BE49-F238E27FC236}">
                <a16:creationId xmlns:a16="http://schemas.microsoft.com/office/drawing/2014/main" id="{38CB01CA-DD76-B123-C068-8F17DA8C8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4143" y="1787028"/>
            <a:ext cx="1481863" cy="997087"/>
          </a:xfrm>
          <a:prstGeom prst="foldedCorner">
            <a:avLst/>
          </a:prstGeom>
          <a:solidFill>
            <a:srgbClr val="FA8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d C2">
            <a:extLst>
              <a:ext uri="{FF2B5EF4-FFF2-40B4-BE49-F238E27FC236}">
                <a16:creationId xmlns:a16="http://schemas.microsoft.com/office/drawing/2014/main" id="{91AB9B6E-BB5E-89D3-914A-09C6F08DE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4142" y="2849961"/>
            <a:ext cx="1481863" cy="997087"/>
          </a:xfrm>
          <a:prstGeom prst="foldedCorner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urple C3">
            <a:extLst>
              <a:ext uri="{FF2B5EF4-FFF2-40B4-BE49-F238E27FC236}">
                <a16:creationId xmlns:a16="http://schemas.microsoft.com/office/drawing/2014/main" id="{F74750BD-494A-7638-1ECF-46B266043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6044" y="3912894"/>
            <a:ext cx="1481863" cy="997087"/>
          </a:xfrm>
          <a:prstGeom prst="foldedCorner">
            <a:avLst/>
          </a:prstGeom>
          <a:solidFill>
            <a:srgbClr val="B17E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Blue C4">
            <a:extLst>
              <a:ext uri="{FF2B5EF4-FFF2-40B4-BE49-F238E27FC236}">
                <a16:creationId xmlns:a16="http://schemas.microsoft.com/office/drawing/2014/main" id="{554DD241-5D12-BDF6-7838-E94C2D5AF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4143" y="4978882"/>
            <a:ext cx="1481863" cy="997087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urple D1">
            <a:extLst>
              <a:ext uri="{FF2B5EF4-FFF2-40B4-BE49-F238E27FC236}">
                <a16:creationId xmlns:a16="http://schemas.microsoft.com/office/drawing/2014/main" id="{493401FE-9717-6141-E445-2C7C3D99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1697" y="1787028"/>
            <a:ext cx="1481863" cy="997087"/>
          </a:xfrm>
          <a:prstGeom prst="foldedCorner">
            <a:avLst/>
          </a:prstGeom>
          <a:solidFill>
            <a:srgbClr val="B17E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Yellow D2">
            <a:extLst>
              <a:ext uri="{FF2B5EF4-FFF2-40B4-BE49-F238E27FC236}">
                <a16:creationId xmlns:a16="http://schemas.microsoft.com/office/drawing/2014/main" id="{654D1EC1-B8E5-0F05-1F48-81AAB2BF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1424" y="2849961"/>
            <a:ext cx="1481863" cy="997087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Blue D3">
            <a:extLst>
              <a:ext uri="{FF2B5EF4-FFF2-40B4-BE49-F238E27FC236}">
                <a16:creationId xmlns:a16="http://schemas.microsoft.com/office/drawing/2014/main" id="{2DD033B5-62B5-F171-C2A9-DA0586CCD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1696" y="3912893"/>
            <a:ext cx="1481863" cy="997087"/>
          </a:xfrm>
          <a:prstGeom prst="foldedCorne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nk D4">
            <a:extLst>
              <a:ext uri="{FF2B5EF4-FFF2-40B4-BE49-F238E27FC236}">
                <a16:creationId xmlns:a16="http://schemas.microsoft.com/office/drawing/2014/main" id="{9BCAD6F3-0D40-D62B-287B-8E77A73E6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01697" y="4978882"/>
            <a:ext cx="1481863" cy="997087"/>
          </a:xfrm>
          <a:prstGeom prst="foldedCorner">
            <a:avLst/>
          </a:prstGeom>
          <a:solidFill>
            <a:srgbClr val="FA8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Green E1">
            <a:extLst>
              <a:ext uri="{FF2B5EF4-FFF2-40B4-BE49-F238E27FC236}">
                <a16:creationId xmlns:a16="http://schemas.microsoft.com/office/drawing/2014/main" id="{ED84E077-342A-6A06-6627-DF9D8F556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3607" y="1787028"/>
            <a:ext cx="1481863" cy="997087"/>
          </a:xfrm>
          <a:prstGeom prst="foldedCorne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nk E2">
            <a:extLst>
              <a:ext uri="{FF2B5EF4-FFF2-40B4-BE49-F238E27FC236}">
                <a16:creationId xmlns:a16="http://schemas.microsoft.com/office/drawing/2014/main" id="{5D3B6D16-C5EC-E869-6035-8EA5523AA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3606" y="2849961"/>
            <a:ext cx="1481863" cy="997087"/>
          </a:xfrm>
          <a:prstGeom prst="foldedCorner">
            <a:avLst/>
          </a:prstGeom>
          <a:solidFill>
            <a:srgbClr val="FA8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d E3">
            <a:extLst>
              <a:ext uri="{FF2B5EF4-FFF2-40B4-BE49-F238E27FC236}">
                <a16:creationId xmlns:a16="http://schemas.microsoft.com/office/drawing/2014/main" id="{C1E9D8B5-AA87-6E35-81F1-9B627BD57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5508" y="3912894"/>
            <a:ext cx="1481863" cy="997087"/>
          </a:xfrm>
          <a:prstGeom prst="foldedCorner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urple E4">
            <a:extLst>
              <a:ext uri="{FF2B5EF4-FFF2-40B4-BE49-F238E27FC236}">
                <a16:creationId xmlns:a16="http://schemas.microsoft.com/office/drawing/2014/main" id="{7725428D-47F5-7B2F-A0C8-315C0BACD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3607" y="4978882"/>
            <a:ext cx="1481863" cy="997087"/>
          </a:xfrm>
          <a:prstGeom prst="foldedCorner">
            <a:avLst/>
          </a:prstGeom>
          <a:solidFill>
            <a:srgbClr val="B17ED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A443B-3DF0-98AE-E5F1-72067AA9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A3DF-58EE-AE1C-8335-E8939D08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0373"/>
            <a:ext cx="8008295" cy="102140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Time 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70D5E-E424-284F-8609-7C6F5D9FF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546" y="1844838"/>
            <a:ext cx="6956427" cy="39751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kern="100" dirty="0">
                <a:latin typeface="Century Gothic"/>
                <a:cs typeface="Times New Roman"/>
              </a:rPr>
              <a:t>Identify what you need to do / work on for the day.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kern="100" dirty="0">
                <a:latin typeface="Century Gothic"/>
                <a:cs typeface="Times New Roman"/>
              </a:rPr>
              <a:t>Figure out when you’re most productive.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kern="100" dirty="0">
                <a:latin typeface="Century Gothic"/>
                <a:cs typeface="Times New Roman"/>
              </a:rPr>
              <a:t>Group similar tasks if possible.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kern="100" dirty="0">
                <a:latin typeface="Century Gothic"/>
                <a:cs typeface="Times New Roman"/>
              </a:rPr>
              <a:t>Schedule your time blocks.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kern="100" dirty="0">
                <a:latin typeface="Century Gothic"/>
                <a:cs typeface="Times New Roman"/>
              </a:rPr>
              <a:t>Block breaks and personal time.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kern="100" dirty="0">
                <a:latin typeface="Century Gothic"/>
                <a:cs typeface="Times New Roman"/>
              </a:rPr>
              <a:t>Don’t be too specific for the block.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kern="100" dirty="0">
                <a:latin typeface="Century Gothic"/>
                <a:cs typeface="Times New Roman"/>
              </a:rPr>
              <a:t>Allow for </a:t>
            </a:r>
            <a:r>
              <a:rPr lang="en-GB" sz="2000" kern="100" dirty="0">
                <a:latin typeface="Century Gothic"/>
                <a:cs typeface="Times New Roman"/>
                <a:hlinkClick r:id="rId3"/>
              </a:rPr>
              <a:t>buffer time</a:t>
            </a:r>
            <a:r>
              <a:rPr lang="en-GB" sz="2000" kern="100" dirty="0">
                <a:latin typeface="Century Gothic"/>
                <a:cs typeface="Times New Roman"/>
              </a:rPr>
              <a:t>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000" kern="100" dirty="0">
                <a:latin typeface="Century Gothic"/>
                <a:cs typeface="Times New Roman"/>
              </a:rPr>
              <a:t>Adjust as needed. </a:t>
            </a:r>
          </a:p>
          <a:p>
            <a:pPr fontAlgn="base"/>
            <a:endParaRPr lang="en-GB" sz="1600" kern="100" dirty="0">
              <a:latin typeface="Century Gothic"/>
              <a:ea typeface="Aptos" panose="020B0004020202020204" pitchFamily="34" charset="0"/>
              <a:cs typeface="Calibri" panose="020F0502020204030204"/>
            </a:endParaRPr>
          </a:p>
        </p:txBody>
      </p:sp>
      <p:pic>
        <p:nvPicPr>
          <p:cNvPr id="6" name="Picture 5" descr="An illustration of a tablet with a calendar on it">
            <a:extLst>
              <a:ext uri="{FF2B5EF4-FFF2-40B4-BE49-F238E27FC236}">
                <a16:creationId xmlns:a16="http://schemas.microsoft.com/office/drawing/2014/main" id="{92AC8318-56A3-E6AF-7E1F-C45AA79E6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335">
            <a:off x="5645258" y="3032892"/>
            <a:ext cx="3360069" cy="336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9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5827"/>
            <a:ext cx="7201752" cy="102140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Resources to help you</a:t>
            </a:r>
          </a:p>
        </p:txBody>
      </p:sp>
      <p:pic>
        <p:nvPicPr>
          <p:cNvPr id="5" name="Graphic 4" descr="Chat / speech bubbles">
            <a:extLst>
              <a:ext uri="{FF2B5EF4-FFF2-40B4-BE49-F238E27FC236}">
                <a16:creationId xmlns:a16="http://schemas.microsoft.com/office/drawing/2014/main" id="{27EC2D04-D38F-8ADF-5E76-7A54BCA03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9191" y="86498"/>
            <a:ext cx="1190031" cy="11900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5749"/>
            <a:ext cx="7897512" cy="41081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Timetables (paper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electronic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outlook calendar)</a:t>
            </a:r>
            <a:endParaRPr lang="en-US" sz="3200" dirty="0"/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  <a:hlinkClick r:id="rId5"/>
              </a:rPr>
              <a:t>Planners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 (year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month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week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day)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To-do lists (paper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electronic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integrated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 stand-alone)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Prioritisation (important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/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urgent etc)</a:t>
            </a:r>
          </a:p>
          <a:p>
            <a:pPr marL="285750" indent="-285750">
              <a:lnSpc>
                <a:spcPct val="114999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A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pps, phone timers and reminders, outlook calendar</a:t>
            </a:r>
          </a:p>
          <a:p>
            <a:pPr marL="285750" indent="-285750">
              <a:lnSpc>
                <a:spcPct val="114999"/>
              </a:lnSpc>
              <a:spcAft>
                <a:spcPts val="800"/>
              </a:spcAft>
              <a:buFont typeface="Calibri" panose="020B0604020202020204" pitchFamily="34" charset="0"/>
              <a:buChar char="-"/>
            </a:pPr>
            <a:endParaRPr lang="en-GB" sz="1200" kern="100" dirty="0">
              <a:effectLst/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marL="0" indent="0" rtl="0" fontAlgn="base">
              <a:buNone/>
            </a:pPr>
            <a:r>
              <a:rPr lang="en-GB" sz="2000" kern="100" dirty="0">
                <a:latin typeface="Century Gothic"/>
                <a:cs typeface="Times New Roman"/>
              </a:rPr>
              <a:t>Take some time to look at our </a:t>
            </a:r>
            <a:r>
              <a:rPr lang="en-GB" sz="2000" kern="100" dirty="0">
                <a:latin typeface="Century Gothic"/>
                <a:cs typeface="Times New Roman"/>
                <a:hlinkClick r:id="rId6"/>
              </a:rPr>
              <a:t>resource webpages</a:t>
            </a:r>
            <a:endParaRPr lang="en-GB" sz="2000" kern="100" dirty="0">
              <a:latin typeface="Century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54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59230-8DEB-B005-2D69-5A1400DE6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08B05-A6EF-62A1-DCF8-F4EA5F66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8738"/>
            <a:ext cx="7886700" cy="943992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 panose="02010803020104030203" pitchFamily="2" charset="-79"/>
                <a:cs typeface="Aharoni" panose="02010803020104030203" pitchFamily="2" charset="-79"/>
              </a:rPr>
              <a:t>Remember...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B35E-A963-FA0C-3A11-4B95A85C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1222"/>
            <a:ext cx="5352020" cy="4838230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latin typeface="Century Gothic"/>
              </a:rPr>
              <a:t>Build in change gradually.</a:t>
            </a:r>
          </a:p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latin typeface="Century Gothic"/>
              </a:rPr>
              <a:t>Be realistic.</a:t>
            </a:r>
          </a:p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latin typeface="Century Gothic"/>
              </a:rPr>
              <a:t>Be flexible / more rigid if you need to.</a:t>
            </a:r>
          </a:p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latin typeface="Century Gothic"/>
              </a:rPr>
              <a:t>Use tools to help you remember to do it </a:t>
            </a:r>
          </a:p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latin typeface="Century Gothic"/>
              </a:rPr>
              <a:t>If you don’t do something one day, that doesn’t mean you have failed. Do it now, pick it back up again tomorrow, set a reminder.</a:t>
            </a:r>
          </a:p>
          <a:p>
            <a:pPr fontAlgn="base">
              <a:spcAft>
                <a:spcPts val="1200"/>
              </a:spcAft>
              <a:buFontTx/>
              <a:buChar char="-"/>
            </a:pPr>
            <a:r>
              <a:rPr lang="en-GB" sz="1800" dirty="0">
                <a:solidFill>
                  <a:srgbClr val="000000"/>
                </a:solidFill>
                <a:latin typeface="Century Gothic"/>
              </a:rPr>
              <a:t>You don’t need to fit into a way of working, you need to find a way of working that fits you. It can take a while to figure this out – you might need to try a few different things before finding what works.</a:t>
            </a:r>
          </a:p>
        </p:txBody>
      </p:sp>
      <p:grpSp>
        <p:nvGrpSpPr>
          <p:cNvPr id="7" name="Group 6" descr="A comparison of a person's growth&#10;&#10;one is a straight line labelled myth, the other a squiggly line labelled reality">
            <a:extLst>
              <a:ext uri="{FF2B5EF4-FFF2-40B4-BE49-F238E27FC236}">
                <a16:creationId xmlns:a16="http://schemas.microsoft.com/office/drawing/2014/main" id="{694F8607-4390-8DD6-47A1-3578E00F4AAF}"/>
              </a:ext>
            </a:extLst>
          </p:cNvPr>
          <p:cNvGrpSpPr/>
          <p:nvPr/>
        </p:nvGrpSpPr>
        <p:grpSpPr>
          <a:xfrm>
            <a:off x="6341953" y="1401222"/>
            <a:ext cx="2011215" cy="4838230"/>
            <a:chOff x="6573032" y="1672193"/>
            <a:chExt cx="2001166" cy="4827719"/>
          </a:xfrm>
        </p:grpSpPr>
        <p:pic>
          <p:nvPicPr>
            <p:cNvPr id="5" name="Picture 4" descr="A comparison of a person's growth&#10;&#10;one is a straight line labelled myth, the other a squiggly line labelled reality">
              <a:extLst>
                <a:ext uri="{FF2B5EF4-FFF2-40B4-BE49-F238E27FC236}">
                  <a16:creationId xmlns:a16="http://schemas.microsoft.com/office/drawing/2014/main" id="{444264DA-5241-17F8-B633-4281A83E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2071"/>
            <a:stretch/>
          </p:blipFill>
          <p:spPr>
            <a:xfrm>
              <a:off x="6573032" y="1672193"/>
              <a:ext cx="2001165" cy="2413859"/>
            </a:xfrm>
            <a:prstGeom prst="rect">
              <a:avLst/>
            </a:prstGeom>
          </p:spPr>
        </p:pic>
        <p:pic>
          <p:nvPicPr>
            <p:cNvPr id="4" name="Picture 3" descr="A comparison of a person's growth&#10;&#10;one is a straight line labelled myth, the other a squiggly line labelled reality">
              <a:extLst>
                <a:ext uri="{FF2B5EF4-FFF2-40B4-BE49-F238E27FC236}">
                  <a16:creationId xmlns:a16="http://schemas.microsoft.com/office/drawing/2014/main" id="{B69C7908-1EEE-9130-A74B-783F138B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9311" r="2761"/>
            <a:stretch/>
          </p:blipFill>
          <p:spPr>
            <a:xfrm>
              <a:off x="6573033" y="4086053"/>
              <a:ext cx="2001165" cy="2413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18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75" y="428028"/>
            <a:ext cx="5910364" cy="863803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Aharoni"/>
                <a:cs typeface="Aharoni"/>
              </a:rPr>
              <a:t>Suggested next steps</a:t>
            </a:r>
            <a:endParaRPr lang="en-GB" dirty="0">
              <a:latin typeface="Aharoni"/>
              <a:cs typeface="Aharoni"/>
            </a:endParaRPr>
          </a:p>
        </p:txBody>
      </p:sp>
      <p:pic>
        <p:nvPicPr>
          <p:cNvPr id="5" name="Graphic 4" descr="Chat / speech bubbles">
            <a:extLst>
              <a:ext uri="{FF2B5EF4-FFF2-40B4-BE49-F238E27FC236}">
                <a16:creationId xmlns:a16="http://schemas.microsoft.com/office/drawing/2014/main" id="{0B27AA0C-E5BD-A35C-33D3-A7A63FBA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4601" y="276790"/>
            <a:ext cx="1190031" cy="11900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75" y="2454447"/>
            <a:ext cx="4200393" cy="37549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rtl="0" fontAlgn="base">
              <a:buNone/>
            </a:pPr>
            <a:r>
              <a:rPr lang="en-GB" sz="2000" b="1" i="0" dirty="0">
                <a:effectLst/>
                <a:latin typeface="Century Gothic"/>
              </a:rPr>
              <a:t>Create a plan for the </a:t>
            </a:r>
            <a:r>
              <a:rPr lang="en-GB" sz="2000" b="1" dirty="0">
                <a:latin typeface="Century Gothic"/>
              </a:rPr>
              <a:t>next </a:t>
            </a:r>
            <a:r>
              <a:rPr lang="en-GB" sz="2000" b="1" i="0" dirty="0">
                <a:effectLst/>
                <a:latin typeface="Century Gothic"/>
              </a:rPr>
              <a:t>week</a:t>
            </a:r>
          </a:p>
          <a:p>
            <a:pPr marL="0" indent="0" algn="ctr" rtl="0" fontAlgn="base">
              <a:buNone/>
            </a:pPr>
            <a:r>
              <a:rPr lang="en-GB" sz="1800" dirty="0">
                <a:latin typeface="Century Gothic"/>
              </a:rPr>
              <a:t>I</a:t>
            </a:r>
            <a:r>
              <a:rPr lang="en-GB" sz="1800" b="0" i="0" dirty="0">
                <a:effectLst/>
                <a:latin typeface="Century Gothic"/>
              </a:rPr>
              <a:t>nclude</a:t>
            </a:r>
            <a:r>
              <a:rPr lang="en-GB" sz="1800" dirty="0">
                <a:latin typeface="Century Gothic"/>
              </a:rPr>
              <a:t> the main things in your life</a:t>
            </a:r>
          </a:p>
          <a:p>
            <a:pPr marL="0" indent="0" algn="ctr" rtl="0" fontAlgn="base">
              <a:buNone/>
            </a:pPr>
            <a:r>
              <a:rPr lang="en-GB" sz="1800" b="0" i="0" dirty="0">
                <a:effectLst/>
                <a:latin typeface="Century Gothic"/>
              </a:rPr>
              <a:t>Include both </a:t>
            </a:r>
            <a:r>
              <a:rPr lang="en-GB" sz="1800" dirty="0">
                <a:latin typeface="Century Gothic"/>
              </a:rPr>
              <a:t>teaching</a:t>
            </a:r>
            <a:r>
              <a:rPr lang="en-GB" sz="1800" b="0" i="0" dirty="0">
                <a:effectLst/>
                <a:latin typeface="Century Gothic"/>
              </a:rPr>
              <a:t> and self-directed activities</a:t>
            </a:r>
            <a:endParaRPr lang="en-GB" sz="1800" dirty="0">
              <a:latin typeface="Century Gothic"/>
            </a:endParaRPr>
          </a:p>
          <a:p>
            <a:pPr marL="0" indent="0" algn="ctr" rtl="0" fontAlgn="base">
              <a:buNone/>
            </a:pPr>
            <a:endParaRPr lang="en-GB" sz="600" b="1" i="1" dirty="0">
              <a:latin typeface="Century Gothic"/>
            </a:endParaRPr>
          </a:p>
          <a:p>
            <a:pPr marL="0" indent="0" algn="ctr" rtl="0" fontAlgn="base">
              <a:buNone/>
            </a:pPr>
            <a:r>
              <a:rPr lang="en-GB" sz="1800" b="1" i="1" dirty="0">
                <a:latin typeface="Century Gothic"/>
              </a:rPr>
              <a:t>or</a:t>
            </a:r>
          </a:p>
          <a:p>
            <a:pPr marL="0" indent="0" algn="ctr" rtl="0" fontAlgn="base">
              <a:buNone/>
            </a:pPr>
            <a:endParaRPr lang="en-GB" sz="600" b="1" i="1" dirty="0">
              <a:latin typeface="Century Gothic"/>
            </a:endParaRPr>
          </a:p>
          <a:p>
            <a:pPr marL="0" indent="0" algn="ctr" rtl="0" fontAlgn="base">
              <a:buNone/>
            </a:pPr>
            <a:r>
              <a:rPr lang="en-GB" sz="2000" b="1" i="0" dirty="0">
                <a:effectLst/>
                <a:latin typeface="Century Gothic"/>
              </a:rPr>
              <a:t>Set a goal for yourself</a:t>
            </a:r>
          </a:p>
          <a:p>
            <a:pPr marL="0" indent="0" algn="ctr" rtl="0" fontAlgn="base">
              <a:buNone/>
            </a:pPr>
            <a:r>
              <a:rPr lang="en-GB" sz="1800" b="0" i="0" dirty="0">
                <a:effectLst/>
                <a:latin typeface="Century Gothic"/>
              </a:rPr>
              <a:t>Choose one thing that you want   to build in or change</a:t>
            </a:r>
            <a:endParaRPr lang="en-GB" sz="1800" dirty="0">
              <a:latin typeface="Century Gothic"/>
            </a:endParaRPr>
          </a:p>
          <a:p>
            <a:pPr marL="0" indent="0" algn="ctr" rtl="0" fontAlgn="base">
              <a:buNone/>
            </a:pPr>
            <a:r>
              <a:rPr lang="en-GB" sz="1800" b="0" i="0" dirty="0">
                <a:effectLst/>
                <a:latin typeface="Century Gothic"/>
              </a:rPr>
              <a:t>Think about how you can help yourself to do this or stick to it</a:t>
            </a:r>
          </a:p>
        </p:txBody>
      </p:sp>
      <p:pic>
        <p:nvPicPr>
          <p:cNvPr id="4" name="Picture 3" descr="Illustration of a desk with notes and laptop">
            <a:extLst>
              <a:ext uri="{FF2B5EF4-FFF2-40B4-BE49-F238E27FC236}">
                <a16:creationId xmlns:a16="http://schemas.microsoft.com/office/drawing/2014/main" id="{C7D30D48-DD5B-4956-9EF7-A7093248D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94" y="2671433"/>
            <a:ext cx="3591379" cy="25409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789EF3-A984-2F4E-BCAF-3292D25E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41" y="651751"/>
            <a:ext cx="4885737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>
                <a:latin typeface="Aharoni"/>
                <a:ea typeface="Calibri Light"/>
                <a:cs typeface="Aharoni"/>
              </a:rPr>
              <a:t>Discussion and </a:t>
            </a:r>
            <a:br>
              <a:rPr lang="en-GB" dirty="0">
                <a:latin typeface="Aharoni" panose="02010803020104030203" pitchFamily="2" charset="-79"/>
                <a:ea typeface="Calibri Light"/>
                <a:cs typeface="Aharoni" panose="02010803020104030203" pitchFamily="2" charset="-79"/>
              </a:rPr>
            </a:br>
            <a:r>
              <a:rPr lang="en-GB" dirty="0">
                <a:latin typeface="Aharoni"/>
                <a:ea typeface="Calibri Light"/>
                <a:cs typeface="Aharoni"/>
              </a:rPr>
              <a:t>Self-reflection</a:t>
            </a:r>
            <a:endParaRPr lang="en-GB" dirty="0">
              <a:latin typeface="Aharoni" panose="02010803020104030203" pitchFamily="2" charset="-79"/>
              <a:ea typeface="Calibri Light"/>
              <a:cs typeface="Aharoni" panose="02010803020104030203" pitchFamily="2" charset="-79"/>
            </a:endParaRP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1465F320-7876-E327-9BC5-3F81687AF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5574" y="262380"/>
            <a:ext cx="1375530" cy="13350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41" y="2565070"/>
            <a:ext cx="7807809" cy="35762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marL="0" indent="0" algn="l" rtl="0" fontAlgn="base">
              <a:buNone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What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has been useful for you today? </a:t>
            </a:r>
          </a:p>
          <a:p>
            <a:pPr marL="0" indent="0" algn="l" rtl="0" fontAlgn="base">
              <a:buNone/>
            </a:pP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What will you take away? </a:t>
            </a:r>
          </a:p>
          <a:p>
            <a:pPr marL="0" indent="0" algn="l" rtl="0" fontAlgn="base">
              <a:buNone/>
            </a:pPr>
            <a:endParaRPr lang="en-GB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One thing I will try this week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- w</a:t>
            </a:r>
            <a:r>
              <a:rPr lang="en-GB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rite it down</a:t>
            </a:r>
          </a:p>
          <a:p>
            <a:pPr marL="0" indent="0" algn="l" rtl="0" fontAlgn="base">
              <a:buNone/>
            </a:pP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l" rtl="0" fontAlgn="base">
              <a:buNone/>
            </a:pP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Does anyone want to share what their one thing is? </a:t>
            </a:r>
          </a:p>
          <a:p>
            <a:pPr marL="0" indent="0" algn="l" rtl="0" fontAlgn="base">
              <a:buNone/>
            </a:pPr>
            <a:endParaRPr lang="en-GB" sz="1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FAEC-1CAE-6310-40F9-1C10D8CC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459-55F4-385D-99C7-0174789C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537" y="710183"/>
            <a:ext cx="4685109" cy="85819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Aharoni"/>
                <a:cs typeface="Aharoni"/>
              </a:rPr>
              <a:t>Self-evaluation (online)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5719-8B3D-C191-5C50-6F87F648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11922"/>
            <a:ext cx="3937486" cy="44519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US" sz="2000" kern="100" dirty="0">
                <a:latin typeface="Century Gothic"/>
                <a:ea typeface="Calibri"/>
                <a:cs typeface="Calibri"/>
              </a:rPr>
              <a:t>What number are you now on today's topic? </a:t>
            </a:r>
            <a:endParaRPr lang="en-GB" sz="1800" b="1" kern="100" dirty="0">
              <a:latin typeface="Century Gothic"/>
              <a:ea typeface="Calibri"/>
              <a:cs typeface="Times New Roman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1 = very unconfident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2 = somewhat unconfident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3 = neutral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4 = somewhat confident</a:t>
            </a:r>
            <a:endParaRPr lang="en-US" sz="2000" kern="100">
              <a:latin typeface="Century Gothic"/>
              <a:ea typeface="Calibri"/>
              <a:cs typeface="Calibr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kern="100" dirty="0">
                <a:solidFill>
                  <a:srgbClr val="242424"/>
                </a:solidFill>
                <a:latin typeface="Century Gothic"/>
                <a:ea typeface="Calibri"/>
                <a:cs typeface="Calibri"/>
              </a:rPr>
              <a:t>5 = very confident </a:t>
            </a:r>
            <a:endParaRPr lang="en-US" sz="2000" kern="100" dirty="0">
              <a:latin typeface="Century Gothic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074CF-D8E2-88BF-1873-3135D1902658}"/>
              </a:ext>
            </a:extLst>
          </p:cNvPr>
          <p:cNvSpPr txBox="1"/>
          <p:nvPr/>
        </p:nvSpPr>
        <p:spPr>
          <a:xfrm>
            <a:off x="5032075" y="4435415"/>
            <a:ext cx="310551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entury Gothic"/>
                <a:cs typeface="Segoe UI"/>
              </a:rPr>
              <a:t>What would you tell others about the session?</a:t>
            </a:r>
          </a:p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F5FE-D5A2-C802-7172-B12B3DC00237}"/>
              </a:ext>
            </a:extLst>
          </p:cNvPr>
          <p:cNvSpPr txBox="1"/>
          <p:nvPr/>
        </p:nvSpPr>
        <p:spPr>
          <a:xfrm>
            <a:off x="5032076" y="2782018"/>
            <a:ext cx="3076755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entury Gothic"/>
                <a:cs typeface="Segoe UI"/>
              </a:rPr>
              <a:t>What have you gained / learned from the session?</a:t>
            </a: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4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FAEC-1CAE-6310-40F9-1C10D8CC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22459-55F4-385D-99C7-0174789C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9617"/>
            <a:ext cx="4685109" cy="858193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latin typeface="Aharoni"/>
                <a:cs typeface="Aharoni"/>
              </a:rPr>
              <a:t>Self-evaluation and Feedback (in person)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5719-8B3D-C191-5C50-6F87F648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499468"/>
            <a:ext cx="4685109" cy="2165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Please take a few </a:t>
            </a: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minutes to </a:t>
            </a:r>
            <a:r>
              <a:rPr lang="en-GB" sz="18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fill in part 2 of your self-evaluation</a:t>
            </a:r>
            <a:endParaRPr lang="en-GB" sz="1800">
              <a:ea typeface="Calibri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It asks you to rate your confidence levels in the skills now we are at the end of the session. </a:t>
            </a:r>
          </a:p>
        </p:txBody>
      </p:sp>
      <p:pic>
        <p:nvPicPr>
          <p:cNvPr id="6" name="Picture 5" descr="Checklist and pencil illustration ">
            <a:extLst>
              <a:ext uri="{FF2B5EF4-FFF2-40B4-BE49-F238E27FC236}">
                <a16:creationId xmlns:a16="http://schemas.microsoft.com/office/drawing/2014/main" id="{2B34BF65-1D5E-00A1-6A24-92800A150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27" y="491255"/>
            <a:ext cx="3103091" cy="39314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E902A4-EAED-E826-5F5B-BBE99B3E8CD8}"/>
              </a:ext>
            </a:extLst>
          </p:cNvPr>
          <p:cNvSpPr txBox="1">
            <a:spLocks/>
          </p:cNvSpPr>
          <p:nvPr/>
        </p:nvSpPr>
        <p:spPr>
          <a:xfrm>
            <a:off x="628649" y="4661568"/>
            <a:ext cx="8107579" cy="1831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Century Gothic"/>
              </a:rPr>
              <a:t>We want to make sure that these sessions are useful to you and others. Please share some feedback to help us to do that.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GB" sz="1800" kern="100" dirty="0">
                <a:latin typeface="Century Gothic"/>
                <a:ea typeface="Aptos" panose="020B0004020202020204" pitchFamily="34" charset="0"/>
                <a:cs typeface="Times New Roman"/>
              </a:rPr>
              <a:t>This should only take a few minutes and can be completed anonymously. </a:t>
            </a:r>
            <a:endParaRPr lang="en-GB" sz="1800" b="1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6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C28D2-0C42-5B78-37C9-1E5B9A17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4AD36-D33F-4D88-C886-57719079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43" y="1076774"/>
            <a:ext cx="2797115" cy="81738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Aharoni"/>
                <a:cs typeface="Aharoni"/>
              </a:rPr>
              <a:t>What to Expect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EF293-6494-AB11-3F62-834D204F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58" y="2380147"/>
            <a:ext cx="4362864" cy="41215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Calibri" panose="020B0604020202020204" pitchFamily="34" charset="0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We will share tips, strategies and resources to help with time management and organisation.</a:t>
            </a:r>
            <a:endParaRPr lang="en-GB" sz="1600">
              <a:solidFill>
                <a:schemeClr val="bg2">
                  <a:lumMod val="2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alibri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You can connect with others with shared experiences to learn from each other. 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Please communicate in ways you are comfortable with.</a:t>
            </a:r>
            <a:endParaRPr lang="en-GB" sz="1600">
              <a:solidFill>
                <a:schemeClr val="bg2">
                  <a:lumMod val="25000"/>
                </a:schemeClr>
              </a:solidFill>
              <a:latin typeface="Century Gothic"/>
              <a:ea typeface="Calibri"/>
              <a:cs typeface="Calibri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  <a:ea typeface="Calibri"/>
                <a:cs typeface="Calibri"/>
              </a:rPr>
              <a:t>Online: we will stay in the meeting until 3.15pm for any questions. The session will then end. We will share sources of support in the chat. </a:t>
            </a:r>
            <a:endParaRPr lang="en-GB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Calibri"/>
              <a:buChar char="-"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Century Gothic"/>
                <a:ea typeface="Calibri"/>
                <a:cs typeface="Calibri"/>
              </a:rPr>
              <a:t>In person: Come and go and move around if needed.</a:t>
            </a:r>
            <a:endParaRPr lang="en-GB" sz="1600">
              <a:solidFill>
                <a:schemeClr val="bg2">
                  <a:lumMod val="2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ABF47-1404-5B51-332A-92581E04B928}"/>
              </a:ext>
            </a:extLst>
          </p:cNvPr>
          <p:cNvSpPr txBox="1"/>
          <p:nvPr/>
        </p:nvSpPr>
        <p:spPr>
          <a:xfrm>
            <a:off x="5405887" y="970471"/>
            <a:ext cx="248728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 baseline="0" dirty="0">
                <a:solidFill>
                  <a:srgbClr val="3B3838"/>
                </a:solidFill>
                <a:latin typeface="Aharoni"/>
              </a:rPr>
              <a:t>Ground</a:t>
            </a:r>
            <a:endParaRPr lang="en-GB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GB" sz="4800" b="1" dirty="0">
                <a:solidFill>
                  <a:srgbClr val="3B3838"/>
                </a:solidFill>
                <a:latin typeface="Aharoni"/>
              </a:rPr>
              <a:t> </a:t>
            </a:r>
            <a:r>
              <a:rPr lang="en-GB" sz="4800" b="1" baseline="0" dirty="0">
                <a:solidFill>
                  <a:srgbClr val="3B3838"/>
                </a:solidFill>
                <a:latin typeface="Aharoni"/>
              </a:rPr>
              <a:t>Rules</a:t>
            </a:r>
            <a:r>
              <a:rPr sz="4800" dirty="0">
                <a:latin typeface="Aharoni"/>
                <a:ea typeface="Aharoni"/>
                <a:cs typeface="Aharoni"/>
              </a:rPr>
              <a:t>​</a:t>
            </a:r>
            <a:endParaRPr lang="en-GB">
              <a:ea typeface="Calibri"/>
              <a:cs typeface="Calibri"/>
            </a:endParaRPr>
          </a:p>
          <a:p>
            <a:endParaRPr lang="en-GB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D0030-DB4F-858A-5D70-8DFCEFCC654D}"/>
              </a:ext>
            </a:extLst>
          </p:cNvPr>
          <p:cNvSpPr txBox="1"/>
          <p:nvPr/>
        </p:nvSpPr>
        <p:spPr>
          <a:xfrm>
            <a:off x="5384512" y="2800009"/>
            <a:ext cx="314126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buFont typeface="Calibri,Sans-Serif"/>
              <a:buChar char="-"/>
            </a:pP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(Online only!) Please have your microphone off unless speaking. </a:t>
            </a:r>
            <a:r>
              <a:rPr lang="en-US" sz="16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Calibri,Sans-Serif"/>
              <a:buChar char="-"/>
            </a:pPr>
            <a:endParaRPr lang="en-US" sz="1600" dirty="0">
              <a:solidFill>
                <a:srgbClr val="000000"/>
              </a:solidFill>
              <a:latin typeface="Century Gothic"/>
              <a:ea typeface="Arial"/>
              <a:cs typeface="Arial"/>
            </a:endParaRPr>
          </a:p>
          <a:p>
            <a:pPr marL="228600" indent="-228600">
              <a:buFont typeface="Calibri,Sans-Serif"/>
              <a:buChar char="-"/>
            </a:pP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During activity or discussions, join in if you feel able and feel free </a:t>
            </a:r>
            <a:r>
              <a:rPr lang="en-GB" sz="160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to ask</a:t>
            </a: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 questions. </a:t>
            </a:r>
            <a:r>
              <a:rPr lang="en-GB" sz="1600" dirty="0">
                <a:latin typeface="Century Gothic"/>
                <a:ea typeface="Arial"/>
                <a:cs typeface="Arial"/>
              </a:rPr>
              <a:t>​</a:t>
            </a:r>
          </a:p>
          <a:p>
            <a:pPr marL="228600" indent="-228600">
              <a:buFont typeface="Calibri,Sans-Serif"/>
              <a:buChar char="-"/>
            </a:pPr>
            <a:endParaRPr lang="en-GB" sz="1600" dirty="0">
              <a:solidFill>
                <a:srgbClr val="000000"/>
              </a:solidFill>
              <a:latin typeface="Century Gothic"/>
              <a:ea typeface="Arial"/>
              <a:cs typeface="Arial"/>
            </a:endParaRPr>
          </a:p>
          <a:p>
            <a:pPr marL="228600" indent="-228600">
              <a:buFont typeface="Calibri,Sans-Serif"/>
              <a:buChar char="-"/>
            </a:pP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Respect the opinions, privacy and information shared by others </a:t>
            </a:r>
            <a:r>
              <a:rPr lang="en-GB" sz="160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in the</a:t>
            </a:r>
            <a:r>
              <a:rPr lang="en-GB" sz="1600" baseline="0" dirty="0">
                <a:solidFill>
                  <a:srgbClr val="3B3838"/>
                </a:solidFill>
                <a:latin typeface="Century Gothic"/>
                <a:ea typeface="Arial"/>
                <a:cs typeface="Arial"/>
              </a:rPr>
              <a:t> group. </a:t>
            </a:r>
            <a:r>
              <a:rPr lang="en-GB" sz="1600" dirty="0">
                <a:latin typeface="Century Gothic"/>
                <a:ea typeface="Arial"/>
                <a:cs typeface="Arial"/>
              </a:rPr>
              <a:t>​</a:t>
            </a:r>
          </a:p>
          <a:p>
            <a:pPr algn="ctr"/>
            <a:endParaRPr lang="en-GB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9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/>
                <a:cs typeface="Aharoni"/>
              </a:rPr>
              <a:t>Self-evaluation (online)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81" y="2005791"/>
            <a:ext cx="7484364" cy="36492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dirty="0">
                <a:latin typeface="Century Gothic"/>
                <a:ea typeface="Calibri"/>
                <a:cs typeface="Calibri"/>
              </a:rPr>
              <a:t>What number are you right now on today's topic? </a:t>
            </a:r>
            <a:endParaRPr lang="en-US" sz="2000" dirty="0">
              <a:solidFill>
                <a:srgbClr val="000000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1 = very unconfident</a:t>
            </a:r>
            <a:endParaRPr lang="en-US" sz="2000">
              <a:solidFill>
                <a:srgbClr val="000000"/>
              </a:solidFill>
              <a:latin typeface="Century Gothic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2 = somewhat unconfident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ea typeface="Aptos" panose="020B0004020202020204" pitchFamily="34" charset="0"/>
                <a:cs typeface="Segoe UI"/>
              </a:rPr>
              <a:t>3 = neutral</a:t>
            </a:r>
            <a:endParaRPr lang="en-GB" sz="2000" dirty="0">
              <a:solidFill>
                <a:srgbClr val="242424"/>
              </a:solidFill>
              <a:effectLst/>
              <a:latin typeface="Century Gothic"/>
              <a:ea typeface="Aptos" panose="020B0004020202020204" pitchFamily="34" charset="0"/>
              <a:cs typeface="Segoe UI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cs typeface="Segoe UI"/>
              </a:rPr>
              <a:t>4 = somewhat confident</a:t>
            </a: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242424"/>
                </a:solidFill>
                <a:latin typeface="Century Gothic"/>
                <a:ea typeface="Calibri"/>
                <a:cs typeface="Segoe UI"/>
              </a:rPr>
              <a:t>5 = very confident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600" kern="1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en-GB" sz="1600" kern="1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999"/>
              </a:lnSpc>
              <a:spcAft>
                <a:spcPts val="800"/>
              </a:spcAft>
              <a:buNone/>
            </a:pPr>
            <a:endParaRPr lang="en-GB" sz="1600" kern="1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1600" kern="1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245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Aharoni"/>
                <a:cs typeface="Aharoni"/>
              </a:rPr>
              <a:t>Self-evaluation (in person)</a:t>
            </a:r>
            <a:endParaRPr lang="en-GB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41" y="2005791"/>
            <a:ext cx="4685109" cy="40230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Please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 take a few 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minutes to </a:t>
            </a:r>
            <a:r>
              <a:rPr lang="en-GB" sz="20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fill in part 1 of a short self-evaluation</a:t>
            </a:r>
            <a:endParaRPr lang="en-GB">
              <a:ea typeface="Calibri"/>
              <a:cs typeface="Calibri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asks you to rate your confidence levels in the skills we will cover today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We will also ask you to fill part 2 in at the end to see if you have gained confidence in your skills</a:t>
            </a:r>
          </a:p>
          <a:p>
            <a:pPr marL="0" indent="0">
              <a:buNone/>
            </a:pPr>
            <a:endParaRPr lang="en-GB" sz="2000" dirty="0">
              <a:solidFill>
                <a:srgbClr val="FFFFFF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Calibri"/>
            </a:endParaRPr>
          </a:p>
        </p:txBody>
      </p:sp>
      <p:pic>
        <p:nvPicPr>
          <p:cNvPr id="6" name="Picture 5" descr="Checklist and pencil illustration">
            <a:extLst>
              <a:ext uri="{FF2B5EF4-FFF2-40B4-BE49-F238E27FC236}">
                <a16:creationId xmlns:a16="http://schemas.microsoft.com/office/drawing/2014/main" id="{A668EEB7-FAD0-4D69-9692-883F72E03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0314" y="2005791"/>
            <a:ext cx="3015036" cy="3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>
                <a:latin typeface="Aharoni" panose="02010803020104030203" pitchFamily="2" charset="-79"/>
                <a:cs typeface="Aharoni" panose="02010803020104030203" pitchFamily="2" charset="-79"/>
              </a:rPr>
              <a:t>Discussion</a:t>
            </a:r>
            <a:endParaRPr lang="en-GB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29AC89F4-6DEA-73DF-E393-8F2E3034A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2528" y="158922"/>
            <a:ext cx="1052193" cy="10521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019" y="1896893"/>
            <a:ext cx="7087962" cy="36760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GB" sz="24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What made you come here today? </a:t>
            </a:r>
            <a:endParaRPr lang="en-GB" sz="2400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en-GB" sz="24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GB" sz="24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What do you find most difficult about time management</a:t>
            </a:r>
            <a:r>
              <a:rPr lang="en-GB" sz="2400" kern="100" dirty="0">
                <a:latin typeface="Century Gothic"/>
                <a:ea typeface="Aptos" panose="020B0004020202020204" pitchFamily="34" charset="0"/>
                <a:cs typeface="Times New Roman"/>
              </a:rPr>
              <a:t> or organisation</a:t>
            </a:r>
            <a:r>
              <a:rPr lang="en-GB" sz="2400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? </a:t>
            </a:r>
          </a:p>
          <a:p>
            <a:pPr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GB" sz="24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has helped you with these difficulties in the past? </a:t>
            </a:r>
            <a:endParaRPr lang="en-GB" sz="2400" kern="100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FontTx/>
              <a:buChar char="-"/>
            </a:pPr>
            <a:r>
              <a:rPr lang="en-GB" sz="24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Can you think of anything to share? </a:t>
            </a:r>
          </a:p>
        </p:txBody>
      </p:sp>
    </p:spTree>
    <p:extLst>
      <p:ext uri="{BB962C8B-B14F-4D97-AF65-F5344CB8AC3E}">
        <p14:creationId xmlns:p14="http://schemas.microsoft.com/office/powerpoint/2010/main" val="25034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70FF9-CDA6-F944-26D5-31E11B54F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FFD2-EA38-E103-0290-E764FDDA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68" y="453812"/>
            <a:ext cx="5944657" cy="908868"/>
          </a:xfrm>
        </p:spPr>
        <p:txBody>
          <a:bodyPr>
            <a:no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Developing a Routine</a:t>
            </a: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2934EFCF-6ED1-7A0E-D1B1-A3B2676E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3359" y="205917"/>
            <a:ext cx="1001273" cy="10012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23787-B44A-071C-696C-C21AC9A6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56" y="2139309"/>
            <a:ext cx="3828872" cy="41447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 fontAlgn="base">
              <a:buNone/>
            </a:pPr>
            <a:r>
              <a:rPr lang="en-GB" sz="2000" b="1" kern="100" dirty="0">
                <a:latin typeface="Century Gothic"/>
                <a:ea typeface="Aptos" panose="020B0004020202020204" pitchFamily="34" charset="0"/>
                <a:cs typeface="Times New Roman"/>
              </a:rPr>
              <a:t>Habits: </a:t>
            </a:r>
          </a:p>
          <a:p>
            <a:pPr marL="0" indent="0" rtl="0" fontAlgn="base">
              <a:buNone/>
            </a:pP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21 – 90 days to form</a:t>
            </a:r>
          </a:p>
          <a:p>
            <a:pPr marL="0" indent="0" rtl="0" fontAlgn="base">
              <a:buNone/>
            </a:pPr>
            <a:endParaRPr lang="en-GB" sz="2000" kern="100" dirty="0"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2000" b="1" kern="100" dirty="0">
                <a:latin typeface="Century Gothic"/>
                <a:ea typeface="Aptos" panose="020B0004020202020204" pitchFamily="34" charset="0"/>
                <a:cs typeface="Times New Roman"/>
              </a:rPr>
              <a:t>Seinfeld Strategy: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  <a:hlinkClick r:id="rId5"/>
              </a:rPr>
              <a:t>Don’t break the chain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Mark every day that you do the task on a calendar.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If you ‘break the chain’ make extra effort to make sure you don’t miss 2 days in a row.</a:t>
            </a:r>
          </a:p>
          <a:p>
            <a:pPr marL="0" indent="0">
              <a:spcAft>
                <a:spcPts val="800"/>
              </a:spcAft>
              <a:buNone/>
            </a:pPr>
            <a:endParaRPr lang="en-GB" sz="2000" b="1" kern="100" dirty="0"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marL="0" indent="0">
              <a:spcAft>
                <a:spcPts val="800"/>
              </a:spcAft>
              <a:buNone/>
            </a:pPr>
            <a:endParaRPr lang="en-GB" sz="2000" b="1" kern="100" dirty="0">
              <a:latin typeface="Century Gothic"/>
              <a:ea typeface="Aptos" panose="020B0004020202020204" pitchFamily="34" charset="0"/>
              <a:cs typeface="Times New Roman"/>
            </a:endParaRPr>
          </a:p>
        </p:txBody>
      </p:sp>
      <p:grpSp>
        <p:nvGrpSpPr>
          <p:cNvPr id="5" name="Group 4" descr="Calendar illustration with a cross through numbers to indicate days achieved and a circle around numbers to indicate days not achieved.">
            <a:extLst>
              <a:ext uri="{FF2B5EF4-FFF2-40B4-BE49-F238E27FC236}">
                <a16:creationId xmlns:a16="http://schemas.microsoft.com/office/drawing/2014/main" id="{0C988229-BBC1-34B1-54D6-EF9F6CECC416}"/>
              </a:ext>
            </a:extLst>
          </p:cNvPr>
          <p:cNvGrpSpPr/>
          <p:nvPr/>
        </p:nvGrpSpPr>
        <p:grpSpPr>
          <a:xfrm>
            <a:off x="4572000" y="1816492"/>
            <a:ext cx="4144760" cy="4144760"/>
            <a:chOff x="4572000" y="1816492"/>
            <a:chExt cx="4144760" cy="4144760"/>
          </a:xfrm>
        </p:grpSpPr>
        <p:pic>
          <p:nvPicPr>
            <p:cNvPr id="14" name="Picture 13" descr="A calendar with numbers and a black background&#10;&#10;AI-generated content may be incorrect.">
              <a:extLst>
                <a:ext uri="{FF2B5EF4-FFF2-40B4-BE49-F238E27FC236}">
                  <a16:creationId xmlns:a16="http://schemas.microsoft.com/office/drawing/2014/main" id="{2745D45F-EC1A-9936-BF52-EE44DF025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816492"/>
              <a:ext cx="4144760" cy="4144760"/>
            </a:xfrm>
            <a:prstGeom prst="rect">
              <a:avLst/>
            </a:prstGeom>
          </p:spPr>
        </p:pic>
        <p:pic>
          <p:nvPicPr>
            <p:cNvPr id="16" name="Picture 15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661C4EC7-873C-E3BE-75D2-D51A05CE5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2011" y="3689451"/>
              <a:ext cx="377754" cy="377754"/>
            </a:xfrm>
            <a:prstGeom prst="rect">
              <a:avLst/>
            </a:prstGeom>
          </p:spPr>
        </p:pic>
        <p:pic>
          <p:nvPicPr>
            <p:cNvPr id="22" name="Picture 21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EA40AB58-1E23-05E2-0FBF-0B0E9C275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525" y="3699995"/>
              <a:ext cx="377754" cy="377754"/>
            </a:xfrm>
            <a:prstGeom prst="rect">
              <a:avLst/>
            </a:prstGeom>
          </p:spPr>
        </p:pic>
        <p:pic>
          <p:nvPicPr>
            <p:cNvPr id="23" name="Picture 22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9E377DAC-C7F7-0CC3-48FA-8C275CC91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3441" y="3690064"/>
              <a:ext cx="377754" cy="377754"/>
            </a:xfrm>
            <a:prstGeom prst="rect">
              <a:avLst/>
            </a:prstGeom>
          </p:spPr>
        </p:pic>
        <p:pic>
          <p:nvPicPr>
            <p:cNvPr id="24" name="Picture 23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75B82425-2F9F-1F5B-D2ED-F7065F0D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5095" y="3699995"/>
              <a:ext cx="377754" cy="377754"/>
            </a:xfrm>
            <a:prstGeom prst="rect">
              <a:avLst/>
            </a:prstGeom>
          </p:spPr>
        </p:pic>
        <p:pic>
          <p:nvPicPr>
            <p:cNvPr id="25" name="Picture 24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858A6257-5F7C-FB6A-F3C8-F1A48DBD5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222" y="4010831"/>
              <a:ext cx="377754" cy="377754"/>
            </a:xfrm>
            <a:prstGeom prst="rect">
              <a:avLst/>
            </a:prstGeom>
          </p:spPr>
        </p:pic>
        <p:pic>
          <p:nvPicPr>
            <p:cNvPr id="26" name="Picture 25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2D9B36F7-630D-2D30-CA21-0BBF3F253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2736" y="4021375"/>
              <a:ext cx="377754" cy="377754"/>
            </a:xfrm>
            <a:prstGeom prst="rect">
              <a:avLst/>
            </a:prstGeom>
          </p:spPr>
        </p:pic>
        <p:pic>
          <p:nvPicPr>
            <p:cNvPr id="27" name="Picture 26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3CA9C903-18E5-79F3-74EE-BE7683998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652" y="4011444"/>
              <a:ext cx="377754" cy="377754"/>
            </a:xfrm>
            <a:prstGeom prst="rect">
              <a:avLst/>
            </a:prstGeom>
          </p:spPr>
        </p:pic>
        <p:pic>
          <p:nvPicPr>
            <p:cNvPr id="28" name="Picture 27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F410CBE5-CD53-102F-425D-A3A79EE4E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1306" y="4021375"/>
              <a:ext cx="377754" cy="377754"/>
            </a:xfrm>
            <a:prstGeom prst="rect">
              <a:avLst/>
            </a:prstGeom>
          </p:spPr>
        </p:pic>
        <p:pic>
          <p:nvPicPr>
            <p:cNvPr id="29" name="Picture 28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852C6D74-D974-53F2-BB8F-42B3DA9F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805" y="4010831"/>
              <a:ext cx="377754" cy="377754"/>
            </a:xfrm>
            <a:prstGeom prst="rect">
              <a:avLst/>
            </a:prstGeom>
          </p:spPr>
        </p:pic>
        <p:pic>
          <p:nvPicPr>
            <p:cNvPr id="31" name="Picture 30" descr="A red circle with black background&#10;&#10;AI-generated content may be incorrect.">
              <a:extLst>
                <a:ext uri="{FF2B5EF4-FFF2-40B4-BE49-F238E27FC236}">
                  <a16:creationId xmlns:a16="http://schemas.microsoft.com/office/drawing/2014/main" id="{5401FC94-7784-3006-D501-553C5D20B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286" y="4008713"/>
              <a:ext cx="376881" cy="376881"/>
            </a:xfrm>
            <a:prstGeom prst="rect">
              <a:avLst/>
            </a:prstGeom>
          </p:spPr>
        </p:pic>
        <p:pic>
          <p:nvPicPr>
            <p:cNvPr id="1024" name="Picture 1023" descr="A red x on a black background&#10;&#10;AI-generated content may be incorrect.">
              <a:extLst>
                <a:ext uri="{FF2B5EF4-FFF2-40B4-BE49-F238E27FC236}">
                  <a16:creationId xmlns:a16="http://schemas.microsoft.com/office/drawing/2014/main" id="{1D0431BF-1F8D-2BE2-D16D-046A16DED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383" y="4021375"/>
              <a:ext cx="377754" cy="377754"/>
            </a:xfrm>
            <a:prstGeom prst="rect">
              <a:avLst/>
            </a:prstGeom>
          </p:spPr>
        </p:pic>
      </p:grp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AE93B7E8-59D0-C641-00D3-8A2327E24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6EEC2C26-5C04-5CF6-C842-8AC08B3A7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72E3A-9DF1-FDB3-D129-6ED0D547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3C16-3C35-374E-7773-E130D6CE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9" y="530226"/>
            <a:ext cx="5944657" cy="908868"/>
          </a:xfrm>
        </p:spPr>
        <p:txBody>
          <a:bodyPr>
            <a:no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Build ‘Tiny Habits’</a:t>
            </a:r>
          </a:p>
        </p:txBody>
      </p:sp>
      <p:sp>
        <p:nvSpPr>
          <p:cNvPr id="8" name="Content Placeholder 2" descr="The letters A, B and C">
            <a:extLst>
              <a:ext uri="{FF2B5EF4-FFF2-40B4-BE49-F238E27FC236}">
                <a16:creationId xmlns:a16="http://schemas.microsoft.com/office/drawing/2014/main" id="{33E43683-F157-79B0-979D-D8E621D40F90}"/>
              </a:ext>
            </a:extLst>
          </p:cNvPr>
          <p:cNvSpPr txBox="1">
            <a:spLocks/>
          </p:cNvSpPr>
          <p:nvPr/>
        </p:nvSpPr>
        <p:spPr>
          <a:xfrm>
            <a:off x="706866" y="2389893"/>
            <a:ext cx="738874" cy="3491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sz="5400" b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Aptos" panose="020B0004020202020204" pitchFamily="34" charset="0"/>
                <a:cs typeface="Times New Roman"/>
              </a:rPr>
              <a:t>A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sz="100" b="1" kern="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sz="5400" b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Aptos" panose="020B0004020202020204" pitchFamily="34" charset="0"/>
                <a:cs typeface="Times New Roman"/>
              </a:rPr>
              <a:t>B</a:t>
            </a: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sz="100" b="1" kern="1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sz="5400" b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Aptos" panose="020B0004020202020204" pitchFamily="34" charset="0"/>
                <a:cs typeface="Times New Roman"/>
              </a:rPr>
              <a:t>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D7F3E-AFC6-B1EF-F6AF-07235E9E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638" y="2710481"/>
            <a:ext cx="6656496" cy="445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GB" sz="2000" b="1" kern="100" dirty="0">
                <a:latin typeface="Century Gothic"/>
                <a:ea typeface="Aptos" panose="020B0004020202020204" pitchFamily="34" charset="0"/>
                <a:cs typeface="Times New Roman"/>
              </a:rPr>
              <a:t>Anchor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the new habit in an existing routine. 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58504A-8254-DCEF-EA6E-0F30477245EC}"/>
              </a:ext>
            </a:extLst>
          </p:cNvPr>
          <p:cNvSpPr txBox="1">
            <a:spLocks/>
          </p:cNvSpPr>
          <p:nvPr/>
        </p:nvSpPr>
        <p:spPr>
          <a:xfrm>
            <a:off x="1780638" y="3689496"/>
            <a:ext cx="6656496" cy="815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sz="2000" b="1" kern="100" dirty="0">
                <a:latin typeface="Century Gothic"/>
                <a:ea typeface="Aptos" panose="020B0004020202020204" pitchFamily="34" charset="0"/>
                <a:cs typeface="Times New Roman"/>
              </a:rPr>
              <a:t>Behaviour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 – make the new habit as tiny and easy as possible. You can build on this.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CEE2AC-9457-0EDD-4713-2702949FE3A1}"/>
              </a:ext>
            </a:extLst>
          </p:cNvPr>
          <p:cNvSpPr txBox="1">
            <a:spLocks/>
          </p:cNvSpPr>
          <p:nvPr/>
        </p:nvSpPr>
        <p:spPr>
          <a:xfrm>
            <a:off x="1780638" y="4848357"/>
            <a:ext cx="6529281" cy="815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sz="2000" b="1" kern="100" dirty="0">
                <a:latin typeface="Century Gothic"/>
                <a:ea typeface="Aptos" panose="020B0004020202020204" pitchFamily="34" charset="0"/>
                <a:cs typeface="Times New Roman"/>
              </a:rPr>
              <a:t>Celebrate </a:t>
            </a:r>
            <a:r>
              <a:rPr lang="en-GB" sz="2000" kern="100" dirty="0">
                <a:latin typeface="Century Gothic"/>
                <a:ea typeface="Aptos" panose="020B0004020202020204" pitchFamily="34" charset="0"/>
                <a:cs typeface="Times New Roman"/>
              </a:rPr>
              <a:t>immediately after doing the new habit. A positive emotion will help wire it into your brain. </a:t>
            </a:r>
            <a:endParaRPr lang="en-GB" sz="2000" b="1" kern="100" dirty="0">
              <a:latin typeface="Century Gothic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751B9-64BB-EFE3-3A6B-0FEE1B8B40FF}"/>
              </a:ext>
            </a:extLst>
          </p:cNvPr>
          <p:cNvSpPr txBox="1"/>
          <p:nvPr/>
        </p:nvSpPr>
        <p:spPr>
          <a:xfrm>
            <a:off x="5202194" y="6394190"/>
            <a:ext cx="394180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en-GB" sz="1050" i="1" dirty="0">
                <a:latin typeface="Century Gothic" panose="020B0502020202020204" pitchFamily="34" charset="0"/>
              </a:rPr>
              <a:t>BJ Fogg (2020) </a:t>
            </a:r>
            <a:r>
              <a:rPr lang="en-GB" sz="1050" dirty="0">
                <a:latin typeface="Century Gothic" panose="020B0502020202020204" pitchFamily="34" charset="0"/>
                <a:hlinkClick r:id="rId3"/>
              </a:rPr>
              <a:t>https://tinyhabits.com</a:t>
            </a:r>
            <a:r>
              <a:rPr lang="en-GB" sz="1050" dirty="0">
                <a:latin typeface="Century Gothic" panose="020B0502020202020204" pitchFamily="34" charset="0"/>
              </a:rPr>
              <a:t> </a:t>
            </a:r>
          </a:p>
          <a:p>
            <a:pPr algn="r" defTabSz="914400">
              <a:defRPr/>
            </a:pPr>
            <a:r>
              <a:rPr lang="en-GB" sz="1050" i="1" dirty="0">
                <a:latin typeface="Century Gothic" panose="020B0502020202020204" pitchFamily="34" charset="0"/>
              </a:rPr>
              <a:t>Tiny Habits: The Small Changes that Change Everything. 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BC7BF078-C861-B286-D1C8-F22EFF635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65FA168A-9048-C94C-3348-3B7913402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CE111-1003-D0FA-1042-EC1ADEC3C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84DC-C70B-EE43-91F4-C6226A76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68" y="453812"/>
            <a:ext cx="5944657" cy="908868"/>
          </a:xfrm>
        </p:spPr>
        <p:txBody>
          <a:bodyPr>
            <a:noAutofit/>
          </a:bodyPr>
          <a:lstStyle/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SMART Goals</a:t>
            </a: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EEF877D6-CD4D-9845-A331-4EBC84D9F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425" y="102146"/>
            <a:ext cx="1152999" cy="12541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5D9B0-7D02-5398-FDD0-DB35618F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23" y="2515648"/>
            <a:ext cx="3520093" cy="35448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3600" b="1" kern="100" dirty="0">
                <a:latin typeface="Century Gothic"/>
                <a:ea typeface="Aptos" panose="020B0004020202020204" pitchFamily="34" charset="0"/>
                <a:cs typeface="Times New Roman"/>
              </a:rPr>
              <a:t>Specific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3600" b="1" kern="100" dirty="0">
                <a:latin typeface="Century Gothic"/>
                <a:ea typeface="Aptos" panose="020B0004020202020204" pitchFamily="34" charset="0"/>
                <a:cs typeface="Times New Roman"/>
              </a:rPr>
              <a:t>Measurable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3600" b="1" kern="100" dirty="0">
                <a:latin typeface="Century Gothic"/>
                <a:ea typeface="Aptos" panose="020B0004020202020204" pitchFamily="34" charset="0"/>
                <a:cs typeface="Times New Roman"/>
              </a:rPr>
              <a:t>Achievable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3600" b="1" kern="100" dirty="0">
                <a:latin typeface="Century Gothic"/>
                <a:ea typeface="Aptos" panose="020B0004020202020204" pitchFamily="34" charset="0"/>
                <a:cs typeface="Times New Roman"/>
              </a:rPr>
              <a:t>Relevant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3600" b="1" kern="100" dirty="0">
                <a:latin typeface="Century Gothic"/>
                <a:ea typeface="Aptos" panose="020B0004020202020204" pitchFamily="34" charset="0"/>
                <a:cs typeface="Times New Roman"/>
              </a:rPr>
              <a:t>Time bound </a:t>
            </a:r>
            <a:endParaRPr lang="en-GB" sz="3200" b="1" kern="100" dirty="0">
              <a:latin typeface="Century Gothic"/>
              <a:ea typeface="Aptos" panose="020B0004020202020204" pitchFamily="34" charset="0"/>
              <a:cs typeface="Times New Roman"/>
            </a:endParaRPr>
          </a:p>
        </p:txBody>
      </p:sp>
      <p:pic>
        <p:nvPicPr>
          <p:cNvPr id="1026" name="Picture 2" descr="Illustration of two thought bubbles and a light bulb">
            <a:extLst>
              <a:ext uri="{FF2B5EF4-FFF2-40B4-BE49-F238E27FC236}">
                <a16:creationId xmlns:a16="http://schemas.microsoft.com/office/drawing/2014/main" id="{B65CA24E-6F64-66D4-8DF8-39A329CC0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948" y="2661281"/>
            <a:ext cx="3644794" cy="25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5431A9F1-AAEA-0C11-5D5F-5B55D159F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D6800B8-CA18-8A12-D2DF-08E6D478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A65-D010-4E1B-80A4-537BC319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21" y="467768"/>
            <a:ext cx="5944657" cy="1156273"/>
          </a:xfrm>
        </p:spPr>
        <p:txBody>
          <a:bodyPr>
            <a:noAutofit/>
          </a:bodyPr>
          <a:lstStyle/>
          <a:p>
            <a:r>
              <a:rPr lang="en-GB">
                <a:latin typeface="Aharoni" panose="02010803020104030203" pitchFamily="2" charset="-79"/>
                <a:cs typeface="Aharoni" panose="02010803020104030203" pitchFamily="2" charset="-79"/>
              </a:rPr>
              <a:t>Planning your time </a:t>
            </a:r>
          </a:p>
        </p:txBody>
      </p:sp>
      <p:pic>
        <p:nvPicPr>
          <p:cNvPr id="4" name="Graphic 3" descr="Chat / speech bubbles">
            <a:extLst>
              <a:ext uri="{FF2B5EF4-FFF2-40B4-BE49-F238E27FC236}">
                <a16:creationId xmlns:a16="http://schemas.microsoft.com/office/drawing/2014/main" id="{12FD7C8C-F2B9-F476-D761-40538CCB0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6152" y="135259"/>
            <a:ext cx="1190031" cy="11900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389A-F0D4-4DEC-8F90-8420F8F7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98" y="2338591"/>
            <a:ext cx="8231016" cy="28186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2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Let’s say you have a big coursework deadline in a few weeks.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2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also have many other things in your life.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200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plan for your deadlines, you also need to consider the other things in your life. This will give you a realistic picture of when / where / for how long you can do your university work.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9FB22-A1A6-B6E2-B3DD-053CE63459F3}"/>
              </a:ext>
            </a:extLst>
          </p:cNvPr>
          <p:cNvSpPr txBox="1"/>
          <p:nvPr/>
        </p:nvSpPr>
        <p:spPr>
          <a:xfrm>
            <a:off x="480498" y="5434044"/>
            <a:ext cx="3133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b="1" kern="1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are the other things in your life?</a:t>
            </a:r>
          </a:p>
        </p:txBody>
      </p:sp>
      <p:pic>
        <p:nvPicPr>
          <p:cNvPr id="8" name="Graphic 7" descr="Open book with table lamp, books, pen and pencil">
            <a:extLst>
              <a:ext uri="{FF2B5EF4-FFF2-40B4-BE49-F238E27FC236}">
                <a16:creationId xmlns:a16="http://schemas.microsoft.com/office/drawing/2014/main" id="{61708061-213F-E680-8B10-5AA6C0F4D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220" t="26182" r="4717" b="25722"/>
          <a:stretch/>
        </p:blipFill>
        <p:spPr>
          <a:xfrm>
            <a:off x="5226249" y="4809340"/>
            <a:ext cx="3878840" cy="2048660"/>
          </a:xfrm>
          <a:prstGeom prst="rect">
            <a:avLst/>
          </a:prstGeom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8824632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6209414"/>
            <a:ext cx="5107781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281DD03-B952-4CCD-88CF-55172D832A5D}">
  <we:reference id="4567b711-9f2d-454d-b0d0-74708a29b461" version="1.0.0.0" store="EXCatalog" storeType="EXCatalog"/>
  <we:alternateReferences>
    <we:reference id="WA200001313" version="1.0.0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2F216341C8D640840FC141B818DF13" ma:contentTypeVersion="19" ma:contentTypeDescription="Create a new document." ma:contentTypeScope="" ma:versionID="80a084dbd7b6df138abaf0fd51d2f4fd">
  <xsd:schema xmlns:xsd="http://www.w3.org/2001/XMLSchema" xmlns:xs="http://www.w3.org/2001/XMLSchema" xmlns:p="http://schemas.microsoft.com/office/2006/metadata/properties" xmlns:ns2="e5dc7cd7-ca08-4e11-b371-89cc7425e745" xmlns:ns3="2338e70c-3ca3-40b1-ba30-6ea23096f1ba" targetNamespace="http://schemas.microsoft.com/office/2006/metadata/properties" ma:root="true" ma:fieldsID="8ad28e1db76cf2af1b6477587631c5c4" ns2:_="" ns3:_="">
    <xsd:import namespace="e5dc7cd7-ca08-4e11-b371-89cc7425e745"/>
    <xsd:import namespace="2338e70c-3ca3-40b1-ba30-6ea23096f1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c7cd7-ca08-4e11-b371-89cc7425e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8e70c-3ca3-40b1-ba30-6ea23096f1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0061e7a-2249-4615-a468-6e18d5f7b0da}" ma:internalName="TaxCatchAll" ma:showField="CatchAllData" ma:web="2338e70c-3ca3-40b1-ba30-6ea23096f1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8e70c-3ca3-40b1-ba30-6ea23096f1ba" xsi:nil="true"/>
    <lcf76f155ced4ddcb4097134ff3c332f xmlns="e5dc7cd7-ca08-4e11-b371-89cc7425e745">
      <Terms xmlns="http://schemas.microsoft.com/office/infopath/2007/PartnerControls"/>
    </lcf76f155ced4ddcb4097134ff3c332f>
    <SharedWithUsers xmlns="2338e70c-3ca3-40b1-ba30-6ea23096f1b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19C5B76-C46D-48AB-B6EF-A47DB46F3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dc7cd7-ca08-4e11-b371-89cc7425e745"/>
    <ds:schemaRef ds:uri="2338e70c-3ca3-40b1-ba30-6ea23096f1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6ACE03-9AD1-466C-8CDE-72EBD3285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1CE964-CE72-4CE7-90AA-A9A372BA13B0}">
  <ds:schemaRefs>
    <ds:schemaRef ds:uri="http://schemas.microsoft.com/office/infopath/2007/PartnerControls"/>
    <ds:schemaRef ds:uri="http://purl.org/dc/elements/1.1/"/>
    <ds:schemaRef ds:uri="2338e70c-3ca3-40b1-ba30-6ea23096f1ba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e5dc7cd7-ca08-4e11-b371-89cc7425e74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3571</TotalTime>
  <Words>1031</Words>
  <Application>Microsoft Office PowerPoint</Application>
  <PresentationFormat>On-screen Show (4:3)</PresentationFormat>
  <Paragraphs>151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Practical Peer Support</vt:lpstr>
      <vt:lpstr>What to Expect </vt:lpstr>
      <vt:lpstr>Self-evaluation (online)</vt:lpstr>
      <vt:lpstr>Self-evaluation (in person)</vt:lpstr>
      <vt:lpstr>Discussion</vt:lpstr>
      <vt:lpstr>Developing a Routine</vt:lpstr>
      <vt:lpstr>Build ‘Tiny Habits’</vt:lpstr>
      <vt:lpstr>SMART Goals</vt:lpstr>
      <vt:lpstr>Planning your time </vt:lpstr>
      <vt:lpstr>Some Ideas</vt:lpstr>
      <vt:lpstr>Time Blocking</vt:lpstr>
      <vt:lpstr>Resources to help you</vt:lpstr>
      <vt:lpstr>Remember...</vt:lpstr>
      <vt:lpstr>Suggested next steps</vt:lpstr>
      <vt:lpstr>Discussion and  Self-reflection</vt:lpstr>
      <vt:lpstr>Self-evaluation (online)</vt:lpstr>
      <vt:lpstr>Self-evaluation and Feedback (in person)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Davies, Lucy A;r.chappell@shu.ac.uk</dc:creator>
  <cp:lastModifiedBy>Davies-Nind, Lucy</cp:lastModifiedBy>
  <cp:revision>490</cp:revision>
  <dcterms:created xsi:type="dcterms:W3CDTF">2022-05-16T14:23:25Z</dcterms:created>
  <dcterms:modified xsi:type="dcterms:W3CDTF">2026-02-18T22:39:11Z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0x010100532F216341C8D640840FC141B818DF13</vt:lpwstr>
  </property>
  <property fmtid="{D5CDD505-2E9C-101B-9397-08002B2CF9AE}" pid="4" name="ChangesMade">
    <vt:bool>true</vt:bool>
  </property>
  <property fmtid="{D5CDD505-2E9C-101B-9397-08002B2CF9AE}" pid="5" name="Order">
    <vt:r8>966100</vt:r8>
  </property>
  <property fmtid="{D5CDD505-2E9C-101B-9397-08002B2CF9AE}" pid="6" name="Checked">
    <vt:bool>false</vt:bool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