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4"/>
    <p:sldMasterId id="2147483717" r:id="rId5"/>
    <p:sldMasterId id="2147483729" r:id="rId6"/>
  </p:sldMasterIdLst>
  <p:notesMasterIdLst>
    <p:notesMasterId r:id="rId43"/>
  </p:notesMasterIdLst>
  <p:handoutMasterIdLst>
    <p:handoutMasterId r:id="rId44"/>
  </p:handoutMasterIdLst>
  <p:sldIdLst>
    <p:sldId id="261" r:id="rId7"/>
    <p:sldId id="325" r:id="rId8"/>
    <p:sldId id="385" r:id="rId9"/>
    <p:sldId id="372" r:id="rId10"/>
    <p:sldId id="369" r:id="rId11"/>
    <p:sldId id="375" r:id="rId12"/>
    <p:sldId id="376" r:id="rId13"/>
    <p:sldId id="342" r:id="rId14"/>
    <p:sldId id="343" r:id="rId15"/>
    <p:sldId id="344" r:id="rId16"/>
    <p:sldId id="391" r:id="rId17"/>
    <p:sldId id="389" r:id="rId18"/>
    <p:sldId id="266" r:id="rId19"/>
    <p:sldId id="262" r:id="rId20"/>
    <p:sldId id="300" r:id="rId21"/>
    <p:sldId id="284" r:id="rId22"/>
    <p:sldId id="289" r:id="rId23"/>
    <p:sldId id="298" r:id="rId24"/>
    <p:sldId id="301" r:id="rId25"/>
    <p:sldId id="302" r:id="rId26"/>
    <p:sldId id="294" r:id="rId27"/>
    <p:sldId id="259" r:id="rId28"/>
    <p:sldId id="260" r:id="rId29"/>
    <p:sldId id="306" r:id="rId30"/>
    <p:sldId id="309" r:id="rId31"/>
    <p:sldId id="264" r:id="rId32"/>
    <p:sldId id="392" r:id="rId33"/>
    <p:sldId id="263" r:id="rId34"/>
    <p:sldId id="393" r:id="rId35"/>
    <p:sldId id="303" r:id="rId36"/>
    <p:sldId id="304" r:id="rId37"/>
    <p:sldId id="305" r:id="rId38"/>
    <p:sldId id="394" r:id="rId39"/>
    <p:sldId id="395" r:id="rId40"/>
    <p:sldId id="307" r:id="rId41"/>
    <p:sldId id="308" r:id="rId4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Archer" initials="TA"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21B40"/>
    <a:srgbClr val="B70D50"/>
    <a:srgbClr val="A0A0A0"/>
    <a:srgbClr val="07A33B"/>
    <a:srgbClr val="9C2A33"/>
    <a:srgbClr val="4A7335"/>
    <a:srgbClr val="174B66"/>
    <a:srgbClr val="DE372D"/>
    <a:srgbClr val="503A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3792" autoAdjust="0"/>
  </p:normalViewPr>
  <p:slideViewPr>
    <p:cSldViewPr>
      <p:cViewPr varScale="1">
        <p:scale>
          <a:sx n="63" d="100"/>
          <a:sy n="63" d="100"/>
        </p:scale>
        <p:origin x="1428" y="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2" d="100"/>
          <a:sy n="82" d="100"/>
        </p:scale>
        <p:origin x="-3114"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jalap.hallam.shu.ac.uk\cresr\Projects\L015_Homes_in_Community_Hands\WP3\ProjectSurvey\hch_project_survey_COmpletes_v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Garamond" panose="02020404030301010803" pitchFamily="18" charset="0"/>
                <a:ea typeface="+mn-ea"/>
                <a:cs typeface="Arial" panose="020B0604020202020204" pitchFamily="34" charset="0"/>
              </a:defRPr>
            </a:pPr>
            <a:r>
              <a:rPr lang="en-GB" sz="1800" b="1" i="0" u="none" strike="noStrike" baseline="0" dirty="0"/>
              <a:t>How important are each of the following as reasons for your group’s project being undertaken?</a:t>
            </a:r>
            <a:endParaRPr lang="en-GB"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Garamond" panose="02020404030301010803" pitchFamily="18"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Intendedoutcomes!$E$54</c:f>
              <c:strCache>
                <c:ptCount val="1"/>
                <c:pt idx="0">
                  <c:v>Homes in Community Hands sample</c:v>
                </c:pt>
              </c:strCache>
            </c:strRef>
          </c:tx>
          <c:spPr>
            <a:solidFill>
              <a:schemeClr val="accent1"/>
            </a:solidFill>
            <a:ln>
              <a:noFill/>
            </a:ln>
            <a:effectLst/>
          </c:spPr>
          <c:invertIfNegative val="0"/>
          <c:cat>
            <c:strRef>
              <c:f>Intendedoutcomes!$D$55:$D$59</c:f>
              <c:strCache>
                <c:ptCount val="5"/>
                <c:pt idx="0">
                  <c:v>Bringing the local community together</c:v>
                </c:pt>
                <c:pt idx="1">
                  <c:v>Addressing a shortage of affordable housing in the local area</c:v>
                </c:pt>
                <c:pt idx="2">
                  <c:v>Creating better quality and/or safer homes</c:v>
                </c:pt>
                <c:pt idx="3">
                  <c:v>Giving local people more influence over their housing</c:v>
                </c:pt>
                <c:pt idx="4">
                  <c:v>Regenerating the local area</c:v>
                </c:pt>
              </c:strCache>
            </c:strRef>
          </c:cat>
          <c:val>
            <c:numRef>
              <c:f>Intendedoutcomes!$E$55:$E$59</c:f>
              <c:numCache>
                <c:formatCode>0%</c:formatCode>
                <c:ptCount val="5"/>
                <c:pt idx="0">
                  <c:v>0.66666666666666663</c:v>
                </c:pt>
                <c:pt idx="1">
                  <c:v>0.58333333333333337</c:v>
                </c:pt>
                <c:pt idx="2">
                  <c:v>0.58333333333333337</c:v>
                </c:pt>
                <c:pt idx="3">
                  <c:v>0.58333333333333337</c:v>
                </c:pt>
                <c:pt idx="4">
                  <c:v>0.5</c:v>
                </c:pt>
              </c:numCache>
            </c:numRef>
          </c:val>
          <c:extLst>
            <c:ext xmlns:c16="http://schemas.microsoft.com/office/drawing/2014/chart" uri="{C3380CC4-5D6E-409C-BE32-E72D297353CC}">
              <c16:uniqueId val="{00000000-4AA0-4742-BF0D-026DC6A9E404}"/>
            </c:ext>
          </c:extLst>
        </c:ser>
        <c:ser>
          <c:idx val="1"/>
          <c:order val="1"/>
          <c:tx>
            <c:strRef>
              <c:f>Intendedoutcomes!$F$54</c:f>
              <c:strCache>
                <c:ptCount val="1"/>
                <c:pt idx="0">
                  <c:v>CLH sector sample</c:v>
                </c:pt>
              </c:strCache>
            </c:strRef>
          </c:tx>
          <c:spPr>
            <a:solidFill>
              <a:srgbClr val="621B40"/>
            </a:solidFill>
            <a:ln>
              <a:noFill/>
            </a:ln>
            <a:effectLst/>
          </c:spPr>
          <c:invertIfNegative val="0"/>
          <c:cat>
            <c:strRef>
              <c:f>Intendedoutcomes!$D$55:$D$59</c:f>
              <c:strCache>
                <c:ptCount val="5"/>
                <c:pt idx="0">
                  <c:v>Bringing the local community together</c:v>
                </c:pt>
                <c:pt idx="1">
                  <c:v>Addressing a shortage of affordable housing in the local area</c:v>
                </c:pt>
                <c:pt idx="2">
                  <c:v>Creating better quality and/or safer homes</c:v>
                </c:pt>
                <c:pt idx="3">
                  <c:v>Giving local people more influence over their housing</c:v>
                </c:pt>
                <c:pt idx="4">
                  <c:v>Regenerating the local area</c:v>
                </c:pt>
              </c:strCache>
            </c:strRef>
          </c:cat>
          <c:val>
            <c:numRef>
              <c:f>Intendedoutcomes!$F$55:$F$59</c:f>
              <c:numCache>
                <c:formatCode>0%</c:formatCode>
                <c:ptCount val="5"/>
                <c:pt idx="0">
                  <c:v>0.45</c:v>
                </c:pt>
                <c:pt idx="1">
                  <c:v>0.75</c:v>
                </c:pt>
                <c:pt idx="2">
                  <c:v>0</c:v>
                </c:pt>
                <c:pt idx="3">
                  <c:v>0.65</c:v>
                </c:pt>
                <c:pt idx="4">
                  <c:v>0.27</c:v>
                </c:pt>
              </c:numCache>
            </c:numRef>
          </c:val>
          <c:extLst>
            <c:ext xmlns:c16="http://schemas.microsoft.com/office/drawing/2014/chart" uri="{C3380CC4-5D6E-409C-BE32-E72D297353CC}">
              <c16:uniqueId val="{00000001-4AA0-4742-BF0D-026DC6A9E404}"/>
            </c:ext>
          </c:extLst>
        </c:ser>
        <c:dLbls>
          <c:showLegendKey val="0"/>
          <c:showVal val="0"/>
          <c:showCatName val="0"/>
          <c:showSerName val="0"/>
          <c:showPercent val="0"/>
          <c:showBubbleSize val="0"/>
        </c:dLbls>
        <c:gapWidth val="182"/>
        <c:axId val="617992824"/>
        <c:axId val="617998072"/>
      </c:barChart>
      <c:catAx>
        <c:axId val="617992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Garamond" panose="02020404030301010803" pitchFamily="18" charset="0"/>
                <a:ea typeface="+mn-ea"/>
                <a:cs typeface="Arial" panose="020B0604020202020204" pitchFamily="34" charset="0"/>
              </a:defRPr>
            </a:pPr>
            <a:endParaRPr lang="en-US"/>
          </a:p>
        </c:txPr>
        <c:crossAx val="617998072"/>
        <c:crosses val="autoZero"/>
        <c:auto val="1"/>
        <c:lblAlgn val="ctr"/>
        <c:lblOffset val="100"/>
        <c:noMultiLvlLbl val="0"/>
      </c:catAx>
      <c:valAx>
        <c:axId val="617998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Garamond" panose="02020404030301010803" pitchFamily="18" charset="0"/>
                <a:ea typeface="+mn-ea"/>
                <a:cs typeface="Arial" panose="020B0604020202020204" pitchFamily="34" charset="0"/>
              </a:defRPr>
            </a:pPr>
            <a:endParaRPr lang="en-US"/>
          </a:p>
        </c:txPr>
        <c:crossAx val="617992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Garamond" panose="02020404030301010803" pitchFamily="18"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latin typeface="Garamond" panose="02020404030301010803" pitchFamily="18"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971" cy="496674"/>
          </a:xfrm>
          <a:prstGeom prst="rect">
            <a:avLst/>
          </a:prstGeom>
        </p:spPr>
        <p:txBody>
          <a:bodyPr vert="horz" lIns="91440" tIns="45720" rIns="91440" bIns="45720" rtlCol="0"/>
          <a:lstStyle>
            <a:lvl1pPr algn="l">
              <a:defRPr sz="1200">
                <a:latin typeface="Arial" charset="0"/>
                <a:cs typeface="+mn-cs"/>
              </a:defRPr>
            </a:lvl1pPr>
          </a:lstStyle>
          <a:p>
            <a:pPr>
              <a:defRPr/>
            </a:pPr>
            <a:endParaRPr lang="en-GB" dirty="0"/>
          </a:p>
        </p:txBody>
      </p:sp>
      <p:sp>
        <p:nvSpPr>
          <p:cNvPr id="3" name="Date Placeholder 2"/>
          <p:cNvSpPr>
            <a:spLocks noGrp="1"/>
          </p:cNvSpPr>
          <p:nvPr>
            <p:ph type="dt" sz="quarter" idx="1"/>
          </p:nvPr>
        </p:nvSpPr>
        <p:spPr>
          <a:xfrm>
            <a:off x="3850150" y="0"/>
            <a:ext cx="2945971" cy="496674"/>
          </a:xfrm>
          <a:prstGeom prst="rect">
            <a:avLst/>
          </a:prstGeom>
        </p:spPr>
        <p:txBody>
          <a:bodyPr vert="horz" lIns="91440" tIns="45720" rIns="91440" bIns="45720" rtlCol="0"/>
          <a:lstStyle>
            <a:lvl1pPr algn="r">
              <a:defRPr sz="1200" smtClean="0">
                <a:latin typeface="Arial" charset="0"/>
                <a:cs typeface="+mn-cs"/>
              </a:defRPr>
            </a:lvl1pPr>
          </a:lstStyle>
          <a:p>
            <a:pPr>
              <a:defRPr/>
            </a:pPr>
            <a:fld id="{5054CF4E-FE7B-4EB6-8EA1-52D8385FCD98}" type="datetimeFigureOut">
              <a:rPr lang="en-GB"/>
              <a:pPr>
                <a:defRPr/>
              </a:pPr>
              <a:t>10/12/2022</a:t>
            </a:fld>
            <a:endParaRPr lang="en-GB" dirty="0"/>
          </a:p>
        </p:txBody>
      </p:sp>
      <p:sp>
        <p:nvSpPr>
          <p:cNvPr id="4" name="Footer Placeholder 3"/>
          <p:cNvSpPr>
            <a:spLocks noGrp="1"/>
          </p:cNvSpPr>
          <p:nvPr>
            <p:ph type="ftr" sz="quarter" idx="2"/>
          </p:nvPr>
        </p:nvSpPr>
        <p:spPr>
          <a:xfrm>
            <a:off x="2" y="9428259"/>
            <a:ext cx="2945971" cy="496674"/>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GB" dirty="0"/>
          </a:p>
        </p:txBody>
      </p:sp>
      <p:sp>
        <p:nvSpPr>
          <p:cNvPr id="5" name="Slide Number Placeholder 4"/>
          <p:cNvSpPr>
            <a:spLocks noGrp="1"/>
          </p:cNvSpPr>
          <p:nvPr>
            <p:ph type="sldNum" sz="quarter" idx="3"/>
          </p:nvPr>
        </p:nvSpPr>
        <p:spPr>
          <a:xfrm>
            <a:off x="3850150" y="9428259"/>
            <a:ext cx="2945971" cy="496674"/>
          </a:xfrm>
          <a:prstGeom prst="rect">
            <a:avLst/>
          </a:prstGeom>
        </p:spPr>
        <p:txBody>
          <a:bodyPr vert="horz" lIns="91440" tIns="45720" rIns="91440" bIns="45720" rtlCol="0" anchor="b"/>
          <a:lstStyle>
            <a:lvl1pPr algn="r">
              <a:defRPr sz="1200" smtClean="0">
                <a:latin typeface="Arial" charset="0"/>
                <a:cs typeface="+mn-cs"/>
              </a:defRPr>
            </a:lvl1pPr>
          </a:lstStyle>
          <a:p>
            <a:pPr>
              <a:defRPr/>
            </a:pPr>
            <a:fld id="{36A7D64E-F574-4E27-9896-1EE008259312}" type="slidenum">
              <a:rPr lang="en-GB"/>
              <a:pPr>
                <a:defRPr/>
              </a:pPr>
              <a:t>‹#›</a:t>
            </a:fld>
            <a:endParaRPr lang="en-GB" dirty="0"/>
          </a:p>
        </p:txBody>
      </p:sp>
    </p:spTree>
    <p:extLst>
      <p:ext uri="{BB962C8B-B14F-4D97-AF65-F5344CB8AC3E}">
        <p14:creationId xmlns:p14="http://schemas.microsoft.com/office/powerpoint/2010/main" val="2136812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971" cy="496674"/>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dirty="0"/>
          </a:p>
        </p:txBody>
      </p:sp>
      <p:sp>
        <p:nvSpPr>
          <p:cNvPr id="3" name="Date Placeholder 2"/>
          <p:cNvSpPr>
            <a:spLocks noGrp="1"/>
          </p:cNvSpPr>
          <p:nvPr>
            <p:ph type="dt" idx="1"/>
          </p:nvPr>
        </p:nvSpPr>
        <p:spPr>
          <a:xfrm>
            <a:off x="3850150" y="0"/>
            <a:ext cx="2945971" cy="496674"/>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9B0B424-0A05-4AB0-8189-E6A493F51B63}" type="datetimeFigureOut">
              <a:rPr lang="en-GB"/>
              <a:pPr>
                <a:defRPr/>
              </a:pPr>
              <a:t>10/12/2022</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0079" y="4715838"/>
            <a:ext cx="5437518" cy="446664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2" y="9428259"/>
            <a:ext cx="2945971" cy="496674"/>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dirty="0"/>
          </a:p>
        </p:txBody>
      </p:sp>
      <p:sp>
        <p:nvSpPr>
          <p:cNvPr id="7" name="Slide Number Placeholder 6"/>
          <p:cNvSpPr>
            <a:spLocks noGrp="1"/>
          </p:cNvSpPr>
          <p:nvPr>
            <p:ph type="sldNum" sz="quarter" idx="5"/>
          </p:nvPr>
        </p:nvSpPr>
        <p:spPr>
          <a:xfrm>
            <a:off x="3850150" y="9428259"/>
            <a:ext cx="2945971" cy="496674"/>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ACD8A3C-F328-43B2-9AC1-C50C98BD61D1}" type="slidenum">
              <a:rPr lang="en-GB"/>
              <a:pPr>
                <a:defRPr/>
              </a:pPr>
              <a:t>‹#›</a:t>
            </a:fld>
            <a:endParaRPr lang="en-GB" dirty="0"/>
          </a:p>
        </p:txBody>
      </p:sp>
    </p:spTree>
    <p:extLst>
      <p:ext uri="{BB962C8B-B14F-4D97-AF65-F5344CB8AC3E}">
        <p14:creationId xmlns:p14="http://schemas.microsoft.com/office/powerpoint/2010/main" val="39867732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100" dirty="0">
                <a:solidFill>
                  <a:srgbClr val="FF0000"/>
                </a:solidFill>
              </a:rPr>
              <a:t>- Thanks</a:t>
            </a:r>
            <a:r>
              <a:rPr lang="en-GB" sz="1100" baseline="0" dirty="0">
                <a:solidFill>
                  <a:srgbClr val="FF0000"/>
                </a:solidFill>
              </a:rPr>
              <a:t> for attending. Thanks Julian</a:t>
            </a:r>
          </a:p>
          <a:p>
            <a:endParaRPr lang="en-GB" sz="1100" baseline="0" dirty="0">
              <a:solidFill>
                <a:srgbClr val="FF0000"/>
              </a:solidFill>
            </a:endParaRPr>
          </a:p>
          <a:p>
            <a:pPr marL="171450" indent="-171450">
              <a:buFontTx/>
              <a:buChar char="-"/>
            </a:pPr>
            <a:r>
              <a:rPr lang="en-GB" sz="1100" baseline="0" dirty="0">
                <a:solidFill>
                  <a:srgbClr val="FF0000"/>
                </a:solidFill>
              </a:rPr>
              <a:t>Synthesis of research together, and separately, over recent years. Long term and ongoing studies of CLH grant programmes for Power to Change, research with Nuffield Foundation funding, and Nationwide Foundation. Opportunity to share finding, reflections and learning from across these.</a:t>
            </a:r>
          </a:p>
          <a:p>
            <a:pPr marL="171450" indent="-171450">
              <a:buFontTx/>
              <a:buChar char="-"/>
            </a:pPr>
            <a:endParaRPr lang="en-GB" sz="1100" baseline="0" dirty="0">
              <a:solidFill>
                <a:srgbClr val="FF0000"/>
              </a:solidFill>
            </a:endParaRPr>
          </a:p>
          <a:p>
            <a:pPr marL="171450" indent="-171450">
              <a:buFontTx/>
              <a:buChar char="-"/>
            </a:pPr>
            <a:r>
              <a:rPr lang="en-GB" sz="1100" baseline="0" dirty="0">
                <a:solidFill>
                  <a:srgbClr val="FF0000"/>
                </a:solidFill>
              </a:rPr>
              <a:t>I’m going to try to set the scene, define the territory a bit, before handing over to Tom and </a:t>
            </a:r>
            <a:r>
              <a:rPr lang="en-GB" sz="1100" baseline="0" dirty="0" err="1">
                <a:solidFill>
                  <a:srgbClr val="FF0000"/>
                </a:solidFill>
              </a:rPr>
              <a:t>Phillippa</a:t>
            </a:r>
            <a:r>
              <a:rPr lang="en-GB" sz="1100" baseline="0" dirty="0">
                <a:solidFill>
                  <a:srgbClr val="FF0000"/>
                </a:solidFill>
              </a:rPr>
              <a:t>.</a:t>
            </a:r>
          </a:p>
          <a:p>
            <a:endParaRPr lang="en-GB" sz="1100" baseline="0" dirty="0"/>
          </a:p>
        </p:txBody>
      </p:sp>
      <p:sp>
        <p:nvSpPr>
          <p:cNvPr id="4" name="Slide Number Placeholder 3"/>
          <p:cNvSpPr>
            <a:spLocks noGrp="1"/>
          </p:cNvSpPr>
          <p:nvPr>
            <p:ph type="sldNum" sz="quarter" idx="5"/>
          </p:nvPr>
        </p:nvSpPr>
        <p:spPr/>
        <p:txBody>
          <a:bodyPr/>
          <a:lstStyle/>
          <a:p>
            <a:pPr>
              <a:defRPr/>
            </a:pPr>
            <a:fld id="{E41E4F07-1888-42C3-8CF3-E52204130E99}" type="slidenum">
              <a:rPr lang="en-GB" smtClean="0"/>
              <a:pPr>
                <a:defRPr/>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5BDD99-E0B0-45CF-86E5-0C12C94E08EA}"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589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F23C0E-295C-49AF-8E2D-27C38A55C1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825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l" fontAlgn="base">
              <a:lnSpc>
                <a:spcPct val="114000"/>
              </a:lnSpc>
              <a:spcAft>
                <a:spcPts val="1200"/>
              </a:spcAft>
              <a:buFont typeface="Arial" panose="020B0604020202020204" pitchFamily="34" charset="0"/>
              <a:buChar char="•"/>
            </a:pPr>
            <a:r>
              <a:rPr lang="en-GB" sz="1200" dirty="0">
                <a:solidFill>
                  <a:srgbClr val="333333"/>
                </a:solidFill>
                <a:latin typeface="Garamond" panose="02020404030301010803" pitchFamily="18" charset="0"/>
              </a:rPr>
              <a:t>Conscious some of you may know nothing about CLH, so set out a basic definition</a:t>
            </a:r>
          </a:p>
          <a:p>
            <a:pPr marL="457200" indent="-457200" algn="l" fontAlgn="base">
              <a:lnSpc>
                <a:spcPct val="114000"/>
              </a:lnSpc>
              <a:spcAft>
                <a:spcPts val="1200"/>
              </a:spcAft>
              <a:buFont typeface="Arial" panose="020B0604020202020204" pitchFamily="34" charset="0"/>
              <a:buChar char="•"/>
            </a:pPr>
            <a:r>
              <a:rPr lang="en-GB" sz="1200" dirty="0">
                <a:solidFill>
                  <a:srgbClr val="333333"/>
                </a:solidFill>
                <a:latin typeface="Garamond" panose="02020404030301010803" pitchFamily="18" charset="0"/>
              </a:rPr>
              <a:t>Read though</a:t>
            </a:r>
          </a:p>
          <a:p>
            <a:pPr marL="457200" indent="-457200" algn="l" fontAlgn="base">
              <a:lnSpc>
                <a:spcPct val="114000"/>
              </a:lnSpc>
              <a:spcAft>
                <a:spcPts val="1200"/>
              </a:spcAft>
              <a:buFont typeface="Arial" panose="020B0604020202020204" pitchFamily="34" charset="0"/>
              <a:buChar char="•"/>
            </a:pPr>
            <a:r>
              <a:rPr lang="en-GB" sz="1200" dirty="0">
                <a:solidFill>
                  <a:srgbClr val="333333"/>
                </a:solidFill>
                <a:latin typeface="Garamond" panose="02020404030301010803" pitchFamily="18" charset="0"/>
              </a:rPr>
              <a:t>Sector def</a:t>
            </a:r>
          </a:p>
          <a:p>
            <a:pPr marL="457200" indent="-457200" algn="l" fontAlgn="base">
              <a:lnSpc>
                <a:spcPct val="114000"/>
              </a:lnSpc>
              <a:spcAft>
                <a:spcPts val="1200"/>
              </a:spcAft>
              <a:buFont typeface="Arial" panose="020B0604020202020204" pitchFamily="34" charset="0"/>
              <a:buChar char="•"/>
            </a:pPr>
            <a:endParaRPr lang="en-GB" sz="1200" dirty="0">
              <a:solidFill>
                <a:srgbClr val="333333"/>
              </a:solidFill>
              <a:latin typeface="Garamond" panose="02020404030301010803" pitchFamily="18" charset="0"/>
            </a:endParaRPr>
          </a:p>
          <a:p>
            <a:pPr marL="457200" indent="-457200" algn="l" fontAlgn="base">
              <a:lnSpc>
                <a:spcPct val="114000"/>
              </a:lnSpc>
              <a:spcAft>
                <a:spcPts val="1200"/>
              </a:spcAft>
              <a:buFont typeface="Arial" panose="020B0604020202020204" pitchFamily="34" charset="0"/>
              <a:buChar char="•"/>
            </a:pPr>
            <a:r>
              <a:rPr lang="en-GB" sz="1200" dirty="0">
                <a:solidFill>
                  <a:srgbClr val="333333"/>
                </a:solidFill>
                <a:latin typeface="Garamond" panose="02020404030301010803" pitchFamily="18" charset="0"/>
              </a:rPr>
              <a:t>Area X is a village with a shortage of affordable housing, as shown by local housing needs surveys.</a:t>
            </a:r>
          </a:p>
          <a:p>
            <a:pPr marL="457200" indent="-457200" algn="l" fontAlgn="base">
              <a:lnSpc>
                <a:spcPct val="114000"/>
              </a:lnSpc>
              <a:spcAft>
                <a:spcPts val="1200"/>
              </a:spcAft>
              <a:buFont typeface="Arial" panose="020B0604020202020204" pitchFamily="34" charset="0"/>
              <a:buChar char="•"/>
            </a:pPr>
            <a:r>
              <a:rPr lang="en-GB" sz="1200" dirty="0">
                <a:solidFill>
                  <a:srgbClr val="333333"/>
                </a:solidFill>
                <a:latin typeface="Garamond" panose="02020404030301010803" pitchFamily="18" charset="0"/>
              </a:rPr>
              <a:t>With the help of specialist enablers, residents form a community benefit society to address this. Members include those who want a home, and those who are just keen to help.</a:t>
            </a:r>
          </a:p>
          <a:p>
            <a:pPr marL="457200" indent="-457200" algn="l" fontAlgn="base">
              <a:lnSpc>
                <a:spcPct val="114000"/>
              </a:lnSpc>
              <a:spcAft>
                <a:spcPts val="1200"/>
              </a:spcAft>
              <a:buFont typeface="Arial" panose="020B0604020202020204" pitchFamily="34" charset="0"/>
              <a:buChar char="•"/>
            </a:pPr>
            <a:r>
              <a:rPr lang="en-GB" sz="1200" dirty="0">
                <a:solidFill>
                  <a:srgbClr val="333333"/>
                </a:solidFill>
                <a:latin typeface="Garamond" panose="02020404030301010803" pitchFamily="18" charset="0"/>
              </a:rPr>
              <a:t>The group approaches local landowners for sites and submits a planning application.</a:t>
            </a:r>
          </a:p>
          <a:p>
            <a:pPr marL="457200" indent="-457200" algn="l" fontAlgn="base">
              <a:lnSpc>
                <a:spcPct val="114000"/>
              </a:lnSpc>
              <a:spcAft>
                <a:spcPts val="1200"/>
              </a:spcAft>
              <a:buFont typeface="Arial" panose="020B0604020202020204" pitchFamily="34" charset="0"/>
              <a:buChar char="•"/>
            </a:pPr>
            <a:r>
              <a:rPr lang="en-GB" sz="1200" dirty="0">
                <a:solidFill>
                  <a:srgbClr val="333333"/>
                </a:solidFill>
                <a:latin typeface="Garamond" panose="02020404030301010803" pitchFamily="18" charset="0"/>
              </a:rPr>
              <a:t>With a mixture of revenue and capital grants the group works with professionals to plan the scheme, identify a developer, and a partner to manage the homes when complete. </a:t>
            </a:r>
          </a:p>
        </p:txBody>
      </p:sp>
      <p:sp>
        <p:nvSpPr>
          <p:cNvPr id="4" name="Slide Number Placeholder 3"/>
          <p:cNvSpPr>
            <a:spLocks noGrp="1"/>
          </p:cNvSpPr>
          <p:nvPr>
            <p:ph type="sldNum" sz="quarter" idx="10"/>
          </p:nvPr>
        </p:nvSpPr>
        <p:spPr/>
        <p:txBody>
          <a:bodyPr/>
          <a:lstStyle/>
          <a:p>
            <a:pPr>
              <a:defRPr/>
            </a:pPr>
            <a:fld id="{5ACD8A3C-F328-43B2-9AC1-C50C98BD61D1}" type="slidenum">
              <a:rPr lang="en-GB" smtClean="0"/>
              <a:pPr>
                <a:defRPr/>
              </a:pPr>
              <a:t>2</a:t>
            </a:fld>
            <a:endParaRPr lang="en-GB" dirty="0"/>
          </a:p>
        </p:txBody>
      </p:sp>
    </p:spTree>
    <p:extLst>
      <p:ext uri="{BB962C8B-B14F-4D97-AF65-F5344CB8AC3E}">
        <p14:creationId xmlns:p14="http://schemas.microsoft.com/office/powerpoint/2010/main" val="839796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price of hectare of residential land in 2019 was £161m in Kensington and Chelsea and £370k in Carlisle.</a:t>
            </a:r>
          </a:p>
        </p:txBody>
      </p:sp>
      <p:sp>
        <p:nvSpPr>
          <p:cNvPr id="4" name="Slide Number Placeholder 3"/>
          <p:cNvSpPr>
            <a:spLocks noGrp="1"/>
          </p:cNvSpPr>
          <p:nvPr>
            <p:ph type="sldNum" sz="quarter" idx="5"/>
          </p:nvPr>
        </p:nvSpPr>
        <p:spPr/>
        <p:txBody>
          <a:bodyPr/>
          <a:lstStyle/>
          <a:p>
            <a:pPr>
              <a:defRPr/>
            </a:pPr>
            <a:fld id="{5ACD8A3C-F328-43B2-9AC1-C50C98BD61D1}" type="slidenum">
              <a:rPr lang="en-GB" smtClean="0"/>
              <a:pPr>
                <a:defRPr/>
              </a:pPr>
              <a:t>3</a:t>
            </a:fld>
            <a:endParaRPr lang="en-GB" dirty="0"/>
          </a:p>
        </p:txBody>
      </p:sp>
    </p:spTree>
    <p:extLst>
      <p:ext uri="{BB962C8B-B14F-4D97-AF65-F5344CB8AC3E}">
        <p14:creationId xmlns:p14="http://schemas.microsoft.com/office/powerpoint/2010/main" val="638522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 research framework</a:t>
            </a:r>
            <a:r>
              <a:rPr lang="en-GB" baseline="0" dirty="0"/>
              <a:t> includes it in this 'logic model' as well as a narrative description of how the programme will operate, create outcomes etc.</a:t>
            </a:r>
          </a:p>
          <a:p>
            <a:endParaRPr lang="en-GB" baseline="0" dirty="0"/>
          </a:p>
          <a:p>
            <a:r>
              <a:rPr lang="en-GB" baseline="0" dirty="0"/>
              <a:t>- I though we could take some time to walk through this and discuss it together.</a:t>
            </a:r>
          </a:p>
          <a:p>
            <a:endParaRPr lang="en-GB" baseline="0" dirty="0"/>
          </a:p>
          <a:p>
            <a:r>
              <a:rPr lang="en-GB" baseline="0" dirty="0"/>
              <a:t>- Go through elements</a:t>
            </a:r>
            <a:endParaRPr lang="en-GB" dirty="0"/>
          </a:p>
        </p:txBody>
      </p:sp>
      <p:sp>
        <p:nvSpPr>
          <p:cNvPr id="4" name="Slide Number Placeholder 3"/>
          <p:cNvSpPr>
            <a:spLocks noGrp="1"/>
          </p:cNvSpPr>
          <p:nvPr>
            <p:ph type="sldNum" sz="quarter" idx="10"/>
          </p:nvPr>
        </p:nvSpPr>
        <p:spPr/>
        <p:txBody>
          <a:bodyPr/>
          <a:lstStyle/>
          <a:p>
            <a:pPr>
              <a:defRPr/>
            </a:pPr>
            <a:fld id="{5ACD8A3C-F328-43B2-9AC1-C50C98BD61D1}" type="slidenum">
              <a:rPr lang="en-GB" smtClean="0"/>
              <a:pPr>
                <a:defRPr/>
              </a:pPr>
              <a:t>4</a:t>
            </a:fld>
            <a:endParaRPr lang="en-GB" dirty="0"/>
          </a:p>
        </p:txBody>
      </p:sp>
    </p:spTree>
    <p:extLst>
      <p:ext uri="{BB962C8B-B14F-4D97-AF65-F5344CB8AC3E}">
        <p14:creationId xmlns:p14="http://schemas.microsoft.com/office/powerpoint/2010/main" val="1638262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 research framework</a:t>
            </a:r>
            <a:r>
              <a:rPr lang="en-GB" baseline="0" dirty="0"/>
              <a:t> includes it in this 'logic model' as well as a narrative description of how the programme will operate, create outcomes etc.</a:t>
            </a:r>
          </a:p>
          <a:p>
            <a:endParaRPr lang="en-GB" baseline="0" dirty="0"/>
          </a:p>
          <a:p>
            <a:r>
              <a:rPr lang="en-GB" baseline="0" dirty="0"/>
              <a:t>- I though we could take some time to walk through this and discuss it together.</a:t>
            </a:r>
          </a:p>
          <a:p>
            <a:endParaRPr lang="en-GB" baseline="0" dirty="0"/>
          </a:p>
          <a:p>
            <a:r>
              <a:rPr lang="en-GB" baseline="0" dirty="0"/>
              <a:t>- Go through elements</a:t>
            </a:r>
            <a:endParaRPr lang="en-GB" dirty="0"/>
          </a:p>
        </p:txBody>
      </p:sp>
      <p:sp>
        <p:nvSpPr>
          <p:cNvPr id="4" name="Slide Number Placeholder 3"/>
          <p:cNvSpPr>
            <a:spLocks noGrp="1"/>
          </p:cNvSpPr>
          <p:nvPr>
            <p:ph type="sldNum" sz="quarter" idx="10"/>
          </p:nvPr>
        </p:nvSpPr>
        <p:spPr/>
        <p:txBody>
          <a:bodyPr/>
          <a:lstStyle/>
          <a:p>
            <a:pPr>
              <a:defRPr/>
            </a:pPr>
            <a:fld id="{5ACD8A3C-F328-43B2-9AC1-C50C98BD61D1}" type="slidenum">
              <a:rPr lang="en-GB" smtClean="0"/>
              <a:pPr>
                <a:defRPr/>
              </a:pPr>
              <a:t>5</a:t>
            </a:fld>
            <a:endParaRPr lang="en-GB" dirty="0"/>
          </a:p>
        </p:txBody>
      </p:sp>
    </p:spTree>
    <p:extLst>
      <p:ext uri="{BB962C8B-B14F-4D97-AF65-F5344CB8AC3E}">
        <p14:creationId xmlns:p14="http://schemas.microsoft.com/office/powerpoint/2010/main" val="1819057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1pPr>
            <a:lvl2pPr marL="742950" indent="-28575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2pPr>
            <a:lvl3pPr marL="11430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3pPr>
            <a:lvl4pPr marL="16002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4pPr>
            <a:lvl5pPr marL="20574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9pPr>
          </a:lstStyle>
          <a:p>
            <a:pPr marL="0" marR="0" lvl="0" indent="0" algn="r" defTabSz="914400" rtl="0" eaLnBrk="0" fontAlgn="auto" latinLnBrk="0" hangingPunct="0">
              <a:lnSpc>
                <a:spcPct val="100000"/>
              </a:lnSpc>
              <a:spcBef>
                <a:spcPct val="0"/>
              </a:spcBef>
              <a:spcAft>
                <a:spcPts val="0"/>
              </a:spcAft>
              <a:buClrTx/>
              <a:buSzTx/>
              <a:buFontTx/>
              <a:buNone/>
              <a:tabLst/>
              <a:defRPr/>
            </a:pPr>
            <a:fld id="{12736B44-EACB-48E6-B7CC-FDC2D45B6ACD}" type="slidenum">
              <a:rPr kumimoji="0" lang="en-GB" altLang="en-US" sz="1200" b="0" i="0" u="none" strike="noStrike" kern="1200" cap="none" spc="0" normalizeH="0" baseline="0" noProof="0">
                <a:ln>
                  <a:noFill/>
                </a:ln>
                <a:solidFill>
                  <a:prstClr val="black"/>
                </a:solidFill>
                <a:effectLst/>
                <a:uLnTx/>
                <a:uFillTx/>
                <a:latin typeface="TUOS Stephenson" panose="02070503080000020004" pitchFamily="18" charset="0"/>
                <a:ea typeface="MS PGothic" panose="020B0600070205080204" pitchFamily="34" charset="-128"/>
                <a:cs typeface="+mn-cs"/>
              </a:rPr>
              <a:pPr marL="0" marR="0" lvl="0" indent="0" algn="r" defTabSz="914400" rtl="0" eaLnBrk="0" fontAlgn="auto" latinLnBrk="0" hangingPunct="0">
                <a:lnSpc>
                  <a:spcPct val="100000"/>
                </a:lnSpc>
                <a:spcBef>
                  <a:spcPct val="0"/>
                </a:spcBef>
                <a:spcAft>
                  <a:spcPts val="0"/>
                </a:spcAft>
                <a:buClrTx/>
                <a:buSzTx/>
                <a:buFontTx/>
                <a:buNone/>
                <a:tabLst/>
                <a:defRPr/>
              </a:pPr>
              <a:t>13</a:t>
            </a:fld>
            <a:endParaRPr kumimoji="0" lang="en-GB" altLang="en-US" sz="1200" b="0" i="0" u="none" strike="noStrike" kern="1200" cap="none" spc="0" normalizeH="0" baseline="0" noProof="0" dirty="0">
              <a:ln>
                <a:noFill/>
              </a:ln>
              <a:solidFill>
                <a:prstClr val="black"/>
              </a:solidFill>
              <a:effectLst/>
              <a:uLnTx/>
              <a:uFillTx/>
              <a:latin typeface="TUOS Stephenson" panose="02070503080000020004" pitchFamily="18" charset="0"/>
              <a:ea typeface="MS PGothic" panose="020B0600070205080204" pitchFamily="34" charset="-128"/>
              <a:cs typeface="+mn-cs"/>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UOS Stephenson" panose="02070503080000020004" pitchFamily="18" charset="0"/>
            </a:endParaRPr>
          </a:p>
        </p:txBody>
      </p:sp>
    </p:spTree>
    <p:extLst>
      <p:ext uri="{BB962C8B-B14F-4D97-AF65-F5344CB8AC3E}">
        <p14:creationId xmlns:p14="http://schemas.microsoft.com/office/powerpoint/2010/main" val="1789770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1pPr>
            <a:lvl2pPr marL="742950" indent="-28575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2pPr>
            <a:lvl3pPr marL="11430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3pPr>
            <a:lvl4pPr marL="16002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4pPr>
            <a:lvl5pPr marL="20574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9pPr>
          </a:lstStyle>
          <a:p>
            <a:pPr marL="0" marR="0" lvl="0" indent="0" algn="r" defTabSz="914400" rtl="0" eaLnBrk="0" fontAlgn="auto" latinLnBrk="0" hangingPunct="0">
              <a:lnSpc>
                <a:spcPct val="100000"/>
              </a:lnSpc>
              <a:spcBef>
                <a:spcPct val="0"/>
              </a:spcBef>
              <a:spcAft>
                <a:spcPts val="0"/>
              </a:spcAft>
              <a:buClrTx/>
              <a:buSzTx/>
              <a:buFontTx/>
              <a:buNone/>
              <a:tabLst/>
              <a:defRPr/>
            </a:pPr>
            <a:fld id="{2DFC2F16-E606-4929-8CC2-DFF45D4DB728}" type="slidenum">
              <a:rPr kumimoji="0" lang="en-GB" altLang="en-US" sz="1200" b="0" i="0" u="none" strike="noStrike" kern="1200" cap="none" spc="0" normalizeH="0" baseline="0" noProof="0">
                <a:ln>
                  <a:noFill/>
                </a:ln>
                <a:solidFill>
                  <a:prstClr val="black"/>
                </a:solidFill>
                <a:effectLst/>
                <a:uLnTx/>
                <a:uFillTx/>
                <a:latin typeface="TUOS Stephenson" panose="02070503080000020004" pitchFamily="18" charset="0"/>
                <a:ea typeface="MS PGothic" panose="020B0600070205080204" pitchFamily="34" charset="-128"/>
                <a:cs typeface="+mn-cs"/>
              </a:rPr>
              <a:pPr marL="0" marR="0" lvl="0" indent="0" algn="r" defTabSz="914400" rtl="0" eaLnBrk="0" fontAlgn="auto" latinLnBrk="0" hangingPunct="0">
                <a:lnSpc>
                  <a:spcPct val="100000"/>
                </a:lnSpc>
                <a:spcBef>
                  <a:spcPct val="0"/>
                </a:spcBef>
                <a:spcAft>
                  <a:spcPts val="0"/>
                </a:spcAft>
                <a:buClrTx/>
                <a:buSzTx/>
                <a:buFontTx/>
                <a:buNone/>
                <a:tabLst/>
                <a:defRPr/>
              </a:pPr>
              <a:t>14</a:t>
            </a:fld>
            <a:endParaRPr kumimoji="0" lang="en-GB" altLang="en-US" sz="1200" b="0" i="0" u="none" strike="noStrike" kern="1200" cap="none" spc="0" normalizeH="0" baseline="0" noProof="0" dirty="0">
              <a:ln>
                <a:noFill/>
              </a:ln>
              <a:solidFill>
                <a:prstClr val="black"/>
              </a:solidFill>
              <a:effectLst/>
              <a:uLnTx/>
              <a:uFillTx/>
              <a:latin typeface="TUOS Stephenson" panose="02070503080000020004" pitchFamily="18" charset="0"/>
              <a:ea typeface="MS PGothic" panose="020B0600070205080204" pitchFamily="34" charset="-128"/>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1200" dirty="0"/>
              <a:t>Presentation based on the findings from two separate research projects which had resonance with each other </a:t>
            </a:r>
          </a:p>
        </p:txBody>
      </p:sp>
    </p:spTree>
    <p:extLst>
      <p:ext uri="{BB962C8B-B14F-4D97-AF65-F5344CB8AC3E}">
        <p14:creationId xmlns:p14="http://schemas.microsoft.com/office/powerpoint/2010/main" val="323273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t>Employ qualified advisers  (this links to the training and accreditation process and in general links to a narrative of professionalism in the sector- creating a stable profession of community- led housing advice and advisors)</a:t>
            </a:r>
          </a:p>
          <a:p>
            <a:pPr marL="171450" indent="-171450">
              <a:buFont typeface="Arial" panose="020B0604020202020204" pitchFamily="34" charset="0"/>
              <a:buChar char="•"/>
            </a:pPr>
            <a:r>
              <a:rPr lang="en-GB" sz="1200" dirty="0"/>
              <a:t>Promote all forms of community-led housing ( idea that groups should be provided with a range of options – though my research showed that local established ,</a:t>
            </a:r>
            <a:r>
              <a:rPr lang="en-GB" sz="1200" dirty="0" err="1"/>
              <a:t>odels</a:t>
            </a:r>
            <a:r>
              <a:rPr lang="en-GB" sz="1200" dirty="0"/>
              <a:t> tend to be what is replicated)</a:t>
            </a:r>
          </a:p>
          <a:p>
            <a:pPr marL="171450" indent="-171450">
              <a:buFont typeface="Arial" panose="020B0604020202020204" pitchFamily="34" charset="0"/>
              <a:buChar char="•"/>
            </a:pPr>
            <a:r>
              <a:rPr lang="en-GB" sz="1200" dirty="0"/>
              <a:t>Incorporated entity (or hosted within one) and not for profit – ( this seems obvious but this process means that it can’t be an informal network for example) can replace networks</a:t>
            </a:r>
          </a:p>
          <a:p>
            <a:pPr marL="171450" indent="-171450">
              <a:buFont typeface="Arial" panose="020B0604020202020204" pitchFamily="34" charset="0"/>
              <a:buChar char="•"/>
            </a:pPr>
            <a:r>
              <a:rPr lang="en-GB" sz="1200" dirty="0"/>
              <a:t>operate within its own defined geographical area without significant overlap with other hubs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Commit to an aim of becoming self-sustaining financially – this means they need to produce a fee in some form, might suggest a preference for projects which are less risky + create isomorphic pressure </a:t>
            </a:r>
          </a:p>
          <a:p>
            <a:pPr marL="171450" indent="-171450">
              <a:buFont typeface="Arial" panose="020B0604020202020204" pitchFamily="34" charset="0"/>
              <a:buChar char="•"/>
            </a:pPr>
            <a:endParaRPr lang="en-GB" sz="120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B07F61-B516-480E-9461-7010320401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889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t>Defined features, but exceptions or variations based on local factors (for example East </a:t>
            </a:r>
            <a:r>
              <a:rPr lang="en-GB" sz="1200" dirty="0" err="1"/>
              <a:t>cambs</a:t>
            </a:r>
            <a:r>
              <a:rPr lang="en-GB" sz="1200" dirty="0"/>
              <a:t>)</a:t>
            </a:r>
          </a:p>
          <a:p>
            <a:pPr marL="171450" indent="-171450">
              <a:buFont typeface="Arial" panose="020B0604020202020204" pitchFamily="34" charset="0"/>
              <a:buChar char="•"/>
            </a:pPr>
            <a:r>
              <a:rPr lang="en-GB" sz="1200" dirty="0"/>
              <a:t>Local negotiation over; geographical boundaries, organisation hosts, relationship to existing projects</a:t>
            </a:r>
          </a:p>
          <a:p>
            <a:pPr marL="171450" indent="-171450">
              <a:buFont typeface="Arial" panose="020B0604020202020204" pitchFamily="34" charset="0"/>
              <a:buChar char="•"/>
            </a:pPr>
            <a:r>
              <a:rPr lang="en-GB" sz="1200" dirty="0"/>
              <a:t>Local authorities significant piece of this negotiation</a:t>
            </a:r>
          </a:p>
          <a:p>
            <a:pPr marL="171450" indent="-171450">
              <a:buFont typeface="Arial" panose="020B0604020202020204" pitchFamily="34" charset="0"/>
              <a:buChar char="•"/>
            </a:pPr>
            <a:r>
              <a:rPr lang="en-GB" sz="1200" dirty="0"/>
              <a:t>Local arrangements becoming more important as the national funding landscape changed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B07F61-B516-480E-9461-7010320401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076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809818" y="1484784"/>
            <a:ext cx="6471678" cy="720080"/>
          </a:xfrm>
          <a:blipFill>
            <a:blip r:embed="rId2" cstate="print"/>
            <a:stretch>
              <a:fillRect/>
            </a:stretch>
          </a:blipFill>
          <a:ln w="28575">
            <a:noFill/>
          </a:ln>
        </p:spPr>
        <p:txBody>
          <a:bodyPr>
            <a:noAutofit/>
          </a:bodyPr>
          <a:lstStyle>
            <a:lvl1pPr>
              <a:lnSpc>
                <a:spcPts val="2700"/>
              </a:lnSpc>
              <a:defRPr lang="en-GB" sz="2600" spc="-100"/>
            </a:lvl1pPr>
          </a:lstStyle>
          <a:p>
            <a:pPr lvl="0"/>
            <a:r>
              <a:rPr lang="en-US" dirty="0"/>
              <a:t>Click to edit Master title style</a:t>
            </a:r>
            <a:endParaRPr lang="en-GB" dirty="0"/>
          </a:p>
        </p:txBody>
      </p:sp>
      <p:sp>
        <p:nvSpPr>
          <p:cNvPr id="6" name="Text Placeholder 5"/>
          <p:cNvSpPr>
            <a:spLocks noGrp="1"/>
          </p:cNvSpPr>
          <p:nvPr>
            <p:ph type="body" sz="quarter" idx="10"/>
          </p:nvPr>
        </p:nvSpPr>
        <p:spPr>
          <a:xfrm>
            <a:off x="1809037" y="2183598"/>
            <a:ext cx="6480175" cy="648072"/>
          </a:xfrm>
          <a:blipFill>
            <a:blip r:embed="rId2" cstate="print"/>
            <a:stretch>
              <a:fillRect/>
            </a:stretch>
          </a:blipFill>
        </p:spPr>
        <p:txBody>
          <a:bodyPr lIns="108000"/>
          <a:lstStyle>
            <a:lvl1pPr marL="0" indent="0">
              <a:lnSpc>
                <a:spcPts val="2700"/>
              </a:lnSpc>
              <a:buNone/>
              <a:defRPr lang="en-US" sz="2600" i="1" kern="1200" spc="-100" baseline="0" dirty="0" smtClean="0">
                <a:solidFill>
                  <a:srgbClr val="621B40"/>
                </a:solidFill>
                <a:latin typeface="Arial" pitchFamily="34" charset="0"/>
                <a:ea typeface="+mj-ea"/>
                <a:cs typeface="Arial" pitchFamily="34" charset="0"/>
              </a:defRPr>
            </a:lvl1pPr>
          </a:lstStyle>
          <a:p>
            <a:pPr lvl="0"/>
            <a:r>
              <a:rPr lang="en-US" dirty="0"/>
              <a:t>Click to edit </a:t>
            </a:r>
          </a:p>
          <a:p>
            <a:pPr lvl="0"/>
            <a:r>
              <a:rPr lang="en-US" dirty="0"/>
              <a:t>subtitle</a:t>
            </a:r>
          </a:p>
        </p:txBody>
      </p:sp>
      <p:pic>
        <p:nvPicPr>
          <p:cNvPr id="5" name="Picture 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8438" y="314325"/>
            <a:ext cx="417512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662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b Full bleed image and text">
    <p:spTree>
      <p:nvGrpSpPr>
        <p:cNvPr id="1" name=""/>
        <p:cNvGrpSpPr/>
        <p:nvPr/>
      </p:nvGrpSpPr>
      <p:grpSpPr>
        <a:xfrm>
          <a:off x="0" y="0"/>
          <a:ext cx="0" cy="0"/>
          <a:chOff x="0" y="0"/>
          <a:chExt cx="0" cy="0"/>
        </a:xfrm>
      </p:grpSpPr>
      <p:sp>
        <p:nvSpPr>
          <p:cNvPr id="4" name="Rectangle 6"/>
          <p:cNvSpPr/>
          <p:nvPr userDrawn="1"/>
        </p:nvSpPr>
        <p:spPr>
          <a:xfrm>
            <a:off x="0" y="-26988"/>
            <a:ext cx="9144000" cy="3455988"/>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5"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825" y="314325"/>
            <a:ext cx="1512888"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1"/>
          </p:nvPr>
        </p:nvSpPr>
        <p:spPr>
          <a:xfrm>
            <a:off x="0" y="3428999"/>
            <a:ext cx="9144000" cy="3429001"/>
          </a:xfrm>
        </p:spPr>
        <p:txBody>
          <a:bodyPr rtlCol="0">
            <a:noAutofit/>
          </a:bodyPr>
          <a:lstStyle>
            <a:lvl1pPr marL="0" indent="0">
              <a:buNone/>
              <a:defRPr/>
            </a:lvl1pPr>
          </a:lstStyle>
          <a:p>
            <a:pPr lvl="0"/>
            <a:endParaRPr lang="en-GB" noProof="0" dirty="0"/>
          </a:p>
        </p:txBody>
      </p:sp>
      <p:sp>
        <p:nvSpPr>
          <p:cNvPr id="2" name="Title 1"/>
          <p:cNvSpPr>
            <a:spLocks noGrp="1"/>
          </p:cNvSpPr>
          <p:nvPr>
            <p:ph type="title"/>
          </p:nvPr>
        </p:nvSpPr>
        <p:spPr>
          <a:xfrm>
            <a:off x="1809818" y="1484784"/>
            <a:ext cx="6471678" cy="504056"/>
          </a:xfrm>
          <a:blipFill>
            <a:blip r:embed="rId3" cstate="print"/>
            <a:stretch>
              <a:fillRect/>
            </a:stretch>
          </a:blipFill>
          <a:ln w="28575">
            <a:noFill/>
          </a:ln>
        </p:spPr>
        <p:txBody>
          <a:bodyPr>
            <a:noAutofit/>
          </a:bodyPr>
          <a:lstStyle>
            <a:lvl1pPr>
              <a:lnSpc>
                <a:spcPts val="1900"/>
              </a:lnSpc>
              <a:defRPr lang="en-GB" sz="1800" spc="-100"/>
            </a:lvl1pPr>
          </a:lstStyle>
          <a:p>
            <a:pPr lvl="0"/>
            <a:r>
              <a:rPr lang="en-US" dirty="0"/>
              <a:t>Click to edit Master title style</a:t>
            </a:r>
            <a:endParaRPr lang="en-GB" dirty="0"/>
          </a:p>
        </p:txBody>
      </p:sp>
    </p:spTree>
    <p:extLst>
      <p:ext uri="{BB962C8B-B14F-4D97-AF65-F5344CB8AC3E}">
        <p14:creationId xmlns:p14="http://schemas.microsoft.com/office/powerpoint/2010/main" val="717317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8 Full bleed image and text">
    <p:spTree>
      <p:nvGrpSpPr>
        <p:cNvPr id="1" name=""/>
        <p:cNvGrpSpPr/>
        <p:nvPr/>
      </p:nvGrpSpPr>
      <p:grpSpPr>
        <a:xfrm>
          <a:off x="0" y="0"/>
          <a:ext cx="0" cy="0"/>
          <a:chOff x="0" y="0"/>
          <a:chExt cx="0" cy="0"/>
        </a:xfrm>
      </p:grpSpPr>
      <p:sp>
        <p:nvSpPr>
          <p:cNvPr id="4" name="Rectangle 6"/>
          <p:cNvSpPr/>
          <p:nvPr userDrawn="1"/>
        </p:nvSpPr>
        <p:spPr>
          <a:xfrm>
            <a:off x="0" y="0"/>
            <a:ext cx="3132138"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fontAlgn="auto">
              <a:spcBef>
                <a:spcPts val="0"/>
              </a:spcBef>
              <a:spcAft>
                <a:spcPts val="0"/>
              </a:spcAft>
              <a:defRPr/>
            </a:pPr>
            <a:endParaRPr lang="en-GB" dirty="0"/>
          </a:p>
        </p:txBody>
      </p:sp>
      <p:pic>
        <p:nvPicPr>
          <p:cNvPr id="5"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825" y="314325"/>
            <a:ext cx="1512888"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8554" y="1484784"/>
            <a:ext cx="2727262" cy="1930524"/>
          </a:xfrm>
          <a:noFill/>
          <a:ln w="28575">
            <a:noFill/>
          </a:ln>
        </p:spPr>
        <p:txBody>
          <a:bodyPr>
            <a:noAutofit/>
          </a:bodyPr>
          <a:lstStyle>
            <a:lvl1pPr>
              <a:lnSpc>
                <a:spcPts val="1900"/>
              </a:lnSpc>
              <a:defRPr lang="en-GB" sz="1800" spc="-100"/>
            </a:lvl1pPr>
          </a:lstStyle>
          <a:p>
            <a:pPr lvl="0"/>
            <a:r>
              <a:rPr lang="en-US" dirty="0"/>
              <a:t>Click to edit Master title style</a:t>
            </a:r>
            <a:endParaRPr lang="en-GB" dirty="0"/>
          </a:p>
        </p:txBody>
      </p:sp>
      <p:sp>
        <p:nvSpPr>
          <p:cNvPr id="12" name="Picture Placeholder 11"/>
          <p:cNvSpPr>
            <a:spLocks noGrp="1"/>
          </p:cNvSpPr>
          <p:nvPr>
            <p:ph type="pic" sz="quarter" idx="11"/>
          </p:nvPr>
        </p:nvSpPr>
        <p:spPr>
          <a:xfrm>
            <a:off x="3131840" y="0"/>
            <a:ext cx="6012160" cy="6858000"/>
          </a:xfrm>
        </p:spPr>
        <p:txBody>
          <a:bodyPr rtlCol="0">
            <a:noAutofit/>
          </a:bodyPr>
          <a:lstStyle>
            <a:lvl1pPr marL="0" indent="0">
              <a:buNone/>
              <a:defRPr/>
            </a:lvl1pPr>
          </a:lstStyle>
          <a:p>
            <a:pPr lvl="0"/>
            <a:endParaRPr lang="en-GB" noProof="0" dirty="0"/>
          </a:p>
        </p:txBody>
      </p:sp>
    </p:spTree>
    <p:extLst>
      <p:ext uri="{BB962C8B-B14F-4D97-AF65-F5344CB8AC3E}">
        <p14:creationId xmlns:p14="http://schemas.microsoft.com/office/powerpoint/2010/main" val="3841831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 Full bleed image and large text">
    <p:spTree>
      <p:nvGrpSpPr>
        <p:cNvPr id="1" name=""/>
        <p:cNvGrpSpPr/>
        <p:nvPr/>
      </p:nvGrpSpPr>
      <p:grpSpPr>
        <a:xfrm>
          <a:off x="0" y="0"/>
          <a:ext cx="0" cy="0"/>
          <a:chOff x="0" y="0"/>
          <a:chExt cx="0" cy="0"/>
        </a:xfrm>
      </p:grpSpPr>
      <p:sp>
        <p:nvSpPr>
          <p:cNvPr id="4" name="Rectangle 6"/>
          <p:cNvSpPr/>
          <p:nvPr userDrawn="1"/>
        </p:nvSpPr>
        <p:spPr>
          <a:xfrm>
            <a:off x="0" y="0"/>
            <a:ext cx="3132138" cy="6858000"/>
          </a:xfrm>
          <a:prstGeom prst="rect">
            <a:avLst/>
          </a:prstGeom>
          <a:blipFill>
            <a:blip r:embed="rId2"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fontAlgn="auto">
              <a:spcBef>
                <a:spcPts val="0"/>
              </a:spcBef>
              <a:spcAft>
                <a:spcPts val="0"/>
              </a:spcAft>
              <a:defRPr/>
            </a:pPr>
            <a:endParaRPr lang="en-GB" dirty="0"/>
          </a:p>
        </p:txBody>
      </p:sp>
      <p:pic>
        <p:nvPicPr>
          <p:cNvPr id="5"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0825" y="314325"/>
            <a:ext cx="1512888"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1"/>
          </p:nvPr>
        </p:nvSpPr>
        <p:spPr>
          <a:xfrm>
            <a:off x="3131840" y="0"/>
            <a:ext cx="6012160" cy="6858000"/>
          </a:xfrm>
        </p:spPr>
        <p:txBody>
          <a:bodyPr rtlCol="0">
            <a:noAutofit/>
          </a:bodyPr>
          <a:lstStyle>
            <a:lvl1pPr marL="0" indent="0">
              <a:buNone/>
              <a:defRPr/>
            </a:lvl1pPr>
          </a:lstStyle>
          <a:p>
            <a:pPr lvl="0"/>
            <a:endParaRPr lang="en-GB" noProof="0" dirty="0"/>
          </a:p>
        </p:txBody>
      </p:sp>
      <p:sp>
        <p:nvSpPr>
          <p:cNvPr id="3" name="Content Placeholder 2"/>
          <p:cNvSpPr>
            <a:spLocks noGrp="1"/>
          </p:cNvSpPr>
          <p:nvPr>
            <p:ph sz="quarter" idx="12"/>
          </p:nvPr>
        </p:nvSpPr>
        <p:spPr>
          <a:xfrm>
            <a:off x="107504" y="1700808"/>
            <a:ext cx="2736304" cy="792163"/>
          </a:xfrm>
          <a:blipFill dpi="0" rotWithShape="1">
            <a:blip r:embed="rId2" cstate="print"/>
            <a:srcRect/>
            <a:tile tx="0" ty="0" sx="100000" sy="100000" flip="none" algn="tl"/>
          </a:blipFill>
        </p:spPr>
        <p:txBody>
          <a:bodyPr lIns="108000"/>
          <a:lstStyle>
            <a:lvl1pPr marL="0" indent="0" algn="l" defTabSz="914400" rtl="0" eaLnBrk="1" latinLnBrk="0" hangingPunct="1">
              <a:lnSpc>
                <a:spcPts val="2700"/>
              </a:lnSpc>
              <a:spcBef>
                <a:spcPct val="0"/>
              </a:spcBef>
              <a:buClr>
                <a:srgbClr val="B70D50"/>
              </a:buClr>
              <a:buFont typeface="FS Clerkenwell" pitchFamily="50" charset="0"/>
              <a:buNone/>
              <a:defRPr lang="en-US" sz="2600" kern="1200" spc="-20" baseline="0" dirty="0" smtClean="0">
                <a:solidFill>
                  <a:srgbClr val="B70D50"/>
                </a:solidFill>
                <a:latin typeface="Arial" pitchFamily="34" charset="0"/>
                <a:ea typeface="+mj-ea"/>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2252601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1196861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196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809818" y="1682683"/>
            <a:ext cx="6471678" cy="450174"/>
          </a:xfrm>
        </p:spPr>
        <p:txBody>
          <a:bodyPr/>
          <a:lstStyle>
            <a:lvl1pPr>
              <a:defRPr/>
            </a:lvl1pPr>
          </a:lstStyle>
          <a:p>
            <a:r>
              <a:rPr lang="en-US" dirty="0"/>
              <a:t>Click to edit Master title style</a:t>
            </a:r>
            <a:endParaRPr lang="en-GB" dirty="0"/>
          </a:p>
        </p:txBody>
      </p:sp>
      <p:sp>
        <p:nvSpPr>
          <p:cNvPr id="4" name="Text Placeholder 5"/>
          <p:cNvSpPr>
            <a:spLocks noGrp="1"/>
          </p:cNvSpPr>
          <p:nvPr>
            <p:ph type="body" sz="quarter" idx="10"/>
          </p:nvPr>
        </p:nvSpPr>
        <p:spPr>
          <a:xfrm>
            <a:off x="1809037" y="2060848"/>
            <a:ext cx="6480175" cy="360040"/>
          </a:xfrm>
          <a:blipFill>
            <a:blip r:embed="rId2" cstate="print"/>
            <a:stretch>
              <a:fillRect/>
            </a:stretch>
          </a:blipFill>
        </p:spPr>
        <p:txBody>
          <a:bodyPr lIns="108000"/>
          <a:lstStyle>
            <a:lvl1pPr marL="0" indent="0">
              <a:lnSpc>
                <a:spcPts val="2700"/>
              </a:lnSpc>
              <a:buNone/>
              <a:defRPr lang="en-US" sz="2600" i="1" kern="1200" spc="-100" baseline="0" dirty="0" smtClean="0">
                <a:solidFill>
                  <a:srgbClr val="621B40"/>
                </a:solidFill>
                <a:latin typeface="Arial" pitchFamily="34" charset="0"/>
                <a:ea typeface="+mj-ea"/>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370460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H_Title_with_image">
    <p:spTree>
      <p:nvGrpSpPr>
        <p:cNvPr id="1" name=""/>
        <p:cNvGrpSpPr/>
        <p:nvPr/>
      </p:nvGrpSpPr>
      <p:grpSpPr>
        <a:xfrm>
          <a:off x="0" y="0"/>
          <a:ext cx="0" cy="0"/>
          <a:chOff x="0" y="0"/>
          <a:chExt cx="0" cy="0"/>
        </a:xfrm>
      </p:grpSpPr>
      <p:sp>
        <p:nvSpPr>
          <p:cNvPr id="5" name="Rectangle 6"/>
          <p:cNvSpPr/>
          <p:nvPr userDrawn="1"/>
        </p:nvSpPr>
        <p:spPr>
          <a:xfrm>
            <a:off x="0" y="-26988"/>
            <a:ext cx="9144000" cy="3455988"/>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7"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825" y="314325"/>
            <a:ext cx="1512888"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09818" y="1484784"/>
            <a:ext cx="6471678" cy="720080"/>
          </a:xfrm>
          <a:blipFill>
            <a:blip r:embed="rId3" cstate="print"/>
            <a:stretch>
              <a:fillRect/>
            </a:stretch>
          </a:blipFill>
          <a:ln w="28575">
            <a:noFill/>
          </a:ln>
        </p:spPr>
        <p:txBody>
          <a:bodyPr>
            <a:noAutofit/>
          </a:bodyPr>
          <a:lstStyle>
            <a:lvl1pPr>
              <a:lnSpc>
                <a:spcPts val="2700"/>
              </a:lnSpc>
              <a:defRPr lang="en-GB" sz="2800" spc="-100"/>
            </a:lvl1pPr>
          </a:lstStyle>
          <a:p>
            <a:pPr lvl="0"/>
            <a:r>
              <a:rPr lang="en-US" dirty="0"/>
              <a:t>Click to edit Master title style</a:t>
            </a:r>
            <a:endParaRPr lang="en-GB" dirty="0"/>
          </a:p>
        </p:txBody>
      </p:sp>
      <p:sp>
        <p:nvSpPr>
          <p:cNvPr id="6" name="Text Placeholder 5"/>
          <p:cNvSpPr>
            <a:spLocks noGrp="1"/>
          </p:cNvSpPr>
          <p:nvPr>
            <p:ph type="body" sz="quarter" idx="10"/>
          </p:nvPr>
        </p:nvSpPr>
        <p:spPr>
          <a:xfrm>
            <a:off x="1809037" y="2185814"/>
            <a:ext cx="6480175" cy="307082"/>
          </a:xfrm>
          <a:blipFill>
            <a:blip r:embed="rId3" cstate="print"/>
            <a:stretch>
              <a:fillRect/>
            </a:stretch>
          </a:blipFill>
        </p:spPr>
        <p:txBody>
          <a:bodyPr lIns="108000"/>
          <a:lstStyle>
            <a:lvl1pPr marL="0" indent="0">
              <a:lnSpc>
                <a:spcPts val="2700"/>
              </a:lnSpc>
              <a:buNone/>
              <a:defRPr lang="en-US" sz="2800" i="1" kern="1200" spc="-100" baseline="0" dirty="0" smtClean="0">
                <a:solidFill>
                  <a:srgbClr val="621B40"/>
                </a:solidFill>
                <a:latin typeface="Arial" pitchFamily="34" charset="0"/>
                <a:ea typeface="+mj-ea"/>
                <a:cs typeface="Arial" pitchFamily="34" charset="0"/>
              </a:defRPr>
            </a:lvl1pPr>
          </a:lstStyle>
          <a:p>
            <a:pPr lvl="0"/>
            <a:r>
              <a:rPr lang="en-US" dirty="0"/>
              <a:t>Click to edit Master text styles</a:t>
            </a:r>
          </a:p>
        </p:txBody>
      </p:sp>
      <p:sp>
        <p:nvSpPr>
          <p:cNvPr id="12" name="Picture Placeholder 11"/>
          <p:cNvSpPr>
            <a:spLocks noGrp="1"/>
          </p:cNvSpPr>
          <p:nvPr>
            <p:ph type="pic" sz="quarter" idx="11"/>
          </p:nvPr>
        </p:nvSpPr>
        <p:spPr>
          <a:xfrm>
            <a:off x="0" y="3428999"/>
            <a:ext cx="9144000" cy="3429001"/>
          </a:xfrm>
        </p:spPr>
        <p:txBody>
          <a:bodyPr rtlCol="0">
            <a:noAutofit/>
          </a:bodyPr>
          <a:lstStyle>
            <a:lvl1pPr marL="0" indent="0">
              <a:buNone/>
              <a:defRPr/>
            </a:lvl1pPr>
          </a:lstStyle>
          <a:p>
            <a:pPr lvl="0"/>
            <a:endParaRPr lang="en-GB" noProof="0" dirty="0"/>
          </a:p>
        </p:txBody>
      </p:sp>
    </p:spTree>
    <p:extLst>
      <p:ext uri="{BB962C8B-B14F-4D97-AF65-F5344CB8AC3E}">
        <p14:creationId xmlns:p14="http://schemas.microsoft.com/office/powerpoint/2010/main" val="3631148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EC178-A7E2-B8DB-F1C9-E6F768D4FC1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B3BF268F-10AC-40EB-2C1B-CE95F1589BD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290DFA-272C-074D-ECFF-E003B5E9C55F}"/>
              </a:ext>
            </a:extLst>
          </p:cNvPr>
          <p:cNvSpPr>
            <a:spLocks noGrp="1"/>
          </p:cNvSpPr>
          <p:nvPr>
            <p:ph type="dt" sz="half" idx="10"/>
          </p:nvPr>
        </p:nvSpPr>
        <p:spPr/>
        <p:txBody>
          <a:bodyPr/>
          <a:lstStyle/>
          <a:p>
            <a:fld id="{721040E3-09BB-446E-ACCA-510403E371F4}" type="datetimeFigureOut">
              <a:rPr lang="en-GB" smtClean="0"/>
              <a:t>10/12/2022</a:t>
            </a:fld>
            <a:endParaRPr lang="en-GB"/>
          </a:p>
        </p:txBody>
      </p:sp>
      <p:sp>
        <p:nvSpPr>
          <p:cNvPr id="5" name="Footer Placeholder 4">
            <a:extLst>
              <a:ext uri="{FF2B5EF4-FFF2-40B4-BE49-F238E27FC236}">
                <a16:creationId xmlns:a16="http://schemas.microsoft.com/office/drawing/2014/main" id="{48FED6C4-6782-3E5D-50D8-71A01D6E52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2A268E-C424-E3C0-48FA-FF234F4E9E8C}"/>
              </a:ext>
            </a:extLst>
          </p:cNvPr>
          <p:cNvSpPr>
            <a:spLocks noGrp="1"/>
          </p:cNvSpPr>
          <p:nvPr>
            <p:ph type="sldNum" sz="quarter" idx="12"/>
          </p:nvPr>
        </p:nvSpPr>
        <p:spPr/>
        <p:txBody>
          <a:bodyPr/>
          <a:lstStyle/>
          <a:p>
            <a:fld id="{2B7A816F-71E5-4660-8D49-9415456A0E2B}" type="slidenum">
              <a:rPr lang="en-GB" smtClean="0"/>
              <a:t>‹#›</a:t>
            </a:fld>
            <a:endParaRPr lang="en-GB"/>
          </a:p>
        </p:txBody>
      </p:sp>
    </p:spTree>
    <p:extLst>
      <p:ext uri="{BB962C8B-B14F-4D97-AF65-F5344CB8AC3E}">
        <p14:creationId xmlns:p14="http://schemas.microsoft.com/office/powerpoint/2010/main" val="1127664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29EF-A759-194D-D03F-F63BB468C9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4EEE6E-0D5B-FF02-FDCC-3571681427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6D8D18-D343-17A9-EAA8-1BA9C43B54F2}"/>
              </a:ext>
            </a:extLst>
          </p:cNvPr>
          <p:cNvSpPr>
            <a:spLocks noGrp="1"/>
          </p:cNvSpPr>
          <p:nvPr>
            <p:ph type="dt" sz="half" idx="10"/>
          </p:nvPr>
        </p:nvSpPr>
        <p:spPr/>
        <p:txBody>
          <a:bodyPr/>
          <a:lstStyle/>
          <a:p>
            <a:fld id="{721040E3-09BB-446E-ACCA-510403E371F4}" type="datetimeFigureOut">
              <a:rPr lang="en-GB" smtClean="0"/>
              <a:t>10/12/2022</a:t>
            </a:fld>
            <a:endParaRPr lang="en-GB"/>
          </a:p>
        </p:txBody>
      </p:sp>
      <p:sp>
        <p:nvSpPr>
          <p:cNvPr id="5" name="Footer Placeholder 4">
            <a:extLst>
              <a:ext uri="{FF2B5EF4-FFF2-40B4-BE49-F238E27FC236}">
                <a16:creationId xmlns:a16="http://schemas.microsoft.com/office/drawing/2014/main" id="{DB653C59-C42F-EF9F-9E39-18BB2FA320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FCBAB0-1D59-6701-FA74-3B2357728C8F}"/>
              </a:ext>
            </a:extLst>
          </p:cNvPr>
          <p:cNvSpPr>
            <a:spLocks noGrp="1"/>
          </p:cNvSpPr>
          <p:nvPr>
            <p:ph type="sldNum" sz="quarter" idx="12"/>
          </p:nvPr>
        </p:nvSpPr>
        <p:spPr/>
        <p:txBody>
          <a:bodyPr/>
          <a:lstStyle/>
          <a:p>
            <a:fld id="{2B7A816F-71E5-4660-8D49-9415456A0E2B}" type="slidenum">
              <a:rPr lang="en-GB" smtClean="0"/>
              <a:t>‹#›</a:t>
            </a:fld>
            <a:endParaRPr lang="en-GB"/>
          </a:p>
        </p:txBody>
      </p:sp>
    </p:spTree>
    <p:extLst>
      <p:ext uri="{BB962C8B-B14F-4D97-AF65-F5344CB8AC3E}">
        <p14:creationId xmlns:p14="http://schemas.microsoft.com/office/powerpoint/2010/main" val="3206359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30831-ECEF-7008-C3F9-8AC2E72E9B6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BBDE99B-B336-978A-13C1-9E3EC8478BA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60F94B-213B-15C3-E6F5-A5CA35638D8B}"/>
              </a:ext>
            </a:extLst>
          </p:cNvPr>
          <p:cNvSpPr>
            <a:spLocks noGrp="1"/>
          </p:cNvSpPr>
          <p:nvPr>
            <p:ph type="dt" sz="half" idx="10"/>
          </p:nvPr>
        </p:nvSpPr>
        <p:spPr/>
        <p:txBody>
          <a:bodyPr/>
          <a:lstStyle/>
          <a:p>
            <a:fld id="{721040E3-09BB-446E-ACCA-510403E371F4}" type="datetimeFigureOut">
              <a:rPr lang="en-GB" smtClean="0"/>
              <a:t>10/12/2022</a:t>
            </a:fld>
            <a:endParaRPr lang="en-GB"/>
          </a:p>
        </p:txBody>
      </p:sp>
      <p:sp>
        <p:nvSpPr>
          <p:cNvPr id="5" name="Footer Placeholder 4">
            <a:extLst>
              <a:ext uri="{FF2B5EF4-FFF2-40B4-BE49-F238E27FC236}">
                <a16:creationId xmlns:a16="http://schemas.microsoft.com/office/drawing/2014/main" id="{AD1F7CEE-62A4-1140-B835-435A48616D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9D6054-31FF-CBF7-1F12-DA164EE4E187}"/>
              </a:ext>
            </a:extLst>
          </p:cNvPr>
          <p:cNvSpPr>
            <a:spLocks noGrp="1"/>
          </p:cNvSpPr>
          <p:nvPr>
            <p:ph type="sldNum" sz="quarter" idx="12"/>
          </p:nvPr>
        </p:nvSpPr>
        <p:spPr/>
        <p:txBody>
          <a:bodyPr/>
          <a:lstStyle/>
          <a:p>
            <a:fld id="{2B7A816F-71E5-4660-8D49-9415456A0E2B}" type="slidenum">
              <a:rPr lang="en-GB" smtClean="0"/>
              <a:t>‹#›</a:t>
            </a:fld>
            <a:endParaRPr lang="en-GB"/>
          </a:p>
        </p:txBody>
      </p:sp>
    </p:spTree>
    <p:extLst>
      <p:ext uri="{BB962C8B-B14F-4D97-AF65-F5344CB8AC3E}">
        <p14:creationId xmlns:p14="http://schemas.microsoft.com/office/powerpoint/2010/main" val="117269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 Title slide and divider slide">
    <p:spTree>
      <p:nvGrpSpPr>
        <p:cNvPr id="1" name=""/>
        <p:cNvGrpSpPr/>
        <p:nvPr/>
      </p:nvGrpSpPr>
      <p:grpSpPr>
        <a:xfrm>
          <a:off x="0" y="0"/>
          <a:ext cx="0" cy="0"/>
          <a:chOff x="0" y="0"/>
          <a:chExt cx="0" cy="0"/>
        </a:xfrm>
      </p:grpSpPr>
      <p:sp>
        <p:nvSpPr>
          <p:cNvPr id="5" name="Rectangle 6"/>
          <p:cNvSpPr/>
          <p:nvPr userDrawn="1"/>
        </p:nvSpPr>
        <p:spPr>
          <a:xfrm>
            <a:off x="0" y="-26988"/>
            <a:ext cx="9144000" cy="3455988"/>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1809818" y="1484784"/>
            <a:ext cx="6471678" cy="360040"/>
          </a:xfrm>
          <a:blipFill>
            <a:blip r:embed="rId2" cstate="print"/>
            <a:stretch>
              <a:fillRect/>
            </a:stretch>
          </a:blipFill>
          <a:ln w="28575">
            <a:noFill/>
          </a:ln>
        </p:spPr>
        <p:txBody>
          <a:bodyPr>
            <a:noAutofit/>
          </a:bodyPr>
          <a:lstStyle>
            <a:lvl1pPr>
              <a:lnSpc>
                <a:spcPts val="2700"/>
              </a:lnSpc>
              <a:defRPr lang="en-GB" sz="2600" spc="-100"/>
            </a:lvl1pPr>
          </a:lstStyle>
          <a:p>
            <a:pPr lvl="0"/>
            <a:r>
              <a:rPr lang="en-US" dirty="0"/>
              <a:t>Click to edit Master title style</a:t>
            </a:r>
            <a:endParaRPr lang="en-GB" dirty="0"/>
          </a:p>
        </p:txBody>
      </p:sp>
      <p:sp>
        <p:nvSpPr>
          <p:cNvPr id="6" name="Text Placeholder 5"/>
          <p:cNvSpPr>
            <a:spLocks noGrp="1"/>
          </p:cNvSpPr>
          <p:nvPr>
            <p:ph type="body" sz="quarter" idx="10"/>
          </p:nvPr>
        </p:nvSpPr>
        <p:spPr>
          <a:xfrm>
            <a:off x="1809037" y="1834191"/>
            <a:ext cx="6480175" cy="360040"/>
          </a:xfrm>
          <a:blipFill>
            <a:blip r:embed="rId2" cstate="print"/>
            <a:stretch>
              <a:fillRect/>
            </a:stretch>
          </a:blipFill>
        </p:spPr>
        <p:txBody>
          <a:bodyPr lIns="108000"/>
          <a:lstStyle>
            <a:lvl1pPr marL="0" indent="0">
              <a:lnSpc>
                <a:spcPts val="2700"/>
              </a:lnSpc>
              <a:buNone/>
              <a:defRPr lang="en-US" sz="2600" i="1" kern="1200" spc="-100" baseline="0" dirty="0" smtClean="0">
                <a:solidFill>
                  <a:srgbClr val="621B40"/>
                </a:solidFill>
                <a:latin typeface="Arial" pitchFamily="34" charset="0"/>
                <a:ea typeface="+mj-ea"/>
                <a:cs typeface="Arial" pitchFamily="34" charset="0"/>
              </a:defRPr>
            </a:lvl1pPr>
          </a:lstStyle>
          <a:p>
            <a:pPr lvl="0"/>
            <a:r>
              <a:rPr lang="en-US" dirty="0"/>
              <a:t>Click to edit Master text styles</a:t>
            </a:r>
          </a:p>
        </p:txBody>
      </p:sp>
      <p:sp>
        <p:nvSpPr>
          <p:cNvPr id="12" name="Picture Placeholder 11"/>
          <p:cNvSpPr>
            <a:spLocks noGrp="1"/>
          </p:cNvSpPr>
          <p:nvPr>
            <p:ph type="pic" sz="quarter" idx="11"/>
          </p:nvPr>
        </p:nvSpPr>
        <p:spPr>
          <a:xfrm>
            <a:off x="0" y="3428999"/>
            <a:ext cx="9144000" cy="3429001"/>
          </a:xfrm>
        </p:spPr>
        <p:txBody>
          <a:bodyPr rtlCol="0">
            <a:noAutofit/>
          </a:bodyPr>
          <a:lstStyle>
            <a:lvl1pPr marL="0" indent="0">
              <a:buNone/>
              <a:defRPr/>
            </a:lvl1pPr>
          </a:lstStyle>
          <a:p>
            <a:pPr lvl="0"/>
            <a:endParaRPr lang="en-GB" noProof="0" dirty="0"/>
          </a:p>
        </p:txBody>
      </p:sp>
    </p:spTree>
    <p:extLst>
      <p:ext uri="{BB962C8B-B14F-4D97-AF65-F5344CB8AC3E}">
        <p14:creationId xmlns:p14="http://schemas.microsoft.com/office/powerpoint/2010/main" val="1634778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9B2AA-2C81-1B91-A9CD-8363A01BEC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2C5576-9C20-5953-A919-8AC743C23C1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AE0CF93-AA3A-4898-1CE5-AFCB57CB456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BEE7FB8-1BB4-495A-F34B-F1CB9E6F9CAE}"/>
              </a:ext>
            </a:extLst>
          </p:cNvPr>
          <p:cNvSpPr>
            <a:spLocks noGrp="1"/>
          </p:cNvSpPr>
          <p:nvPr>
            <p:ph type="dt" sz="half" idx="10"/>
          </p:nvPr>
        </p:nvSpPr>
        <p:spPr/>
        <p:txBody>
          <a:bodyPr/>
          <a:lstStyle/>
          <a:p>
            <a:fld id="{721040E3-09BB-446E-ACCA-510403E371F4}" type="datetimeFigureOut">
              <a:rPr lang="en-GB" smtClean="0"/>
              <a:t>10/12/2022</a:t>
            </a:fld>
            <a:endParaRPr lang="en-GB"/>
          </a:p>
        </p:txBody>
      </p:sp>
      <p:sp>
        <p:nvSpPr>
          <p:cNvPr id="6" name="Footer Placeholder 5">
            <a:extLst>
              <a:ext uri="{FF2B5EF4-FFF2-40B4-BE49-F238E27FC236}">
                <a16:creationId xmlns:a16="http://schemas.microsoft.com/office/drawing/2014/main" id="{0F45A554-E234-69B7-38E4-D67DCD66EE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63D1B6-7408-4D08-E8EB-E35820F417AD}"/>
              </a:ext>
            </a:extLst>
          </p:cNvPr>
          <p:cNvSpPr>
            <a:spLocks noGrp="1"/>
          </p:cNvSpPr>
          <p:nvPr>
            <p:ph type="sldNum" sz="quarter" idx="12"/>
          </p:nvPr>
        </p:nvSpPr>
        <p:spPr/>
        <p:txBody>
          <a:bodyPr/>
          <a:lstStyle/>
          <a:p>
            <a:fld id="{2B7A816F-71E5-4660-8D49-9415456A0E2B}" type="slidenum">
              <a:rPr lang="en-GB" smtClean="0"/>
              <a:t>‹#›</a:t>
            </a:fld>
            <a:endParaRPr lang="en-GB"/>
          </a:p>
        </p:txBody>
      </p:sp>
    </p:spTree>
    <p:extLst>
      <p:ext uri="{BB962C8B-B14F-4D97-AF65-F5344CB8AC3E}">
        <p14:creationId xmlns:p14="http://schemas.microsoft.com/office/powerpoint/2010/main" val="1143848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4528A-EC30-F27C-5C36-5DDC76A926AE}"/>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E9F0B-3407-7F8C-721A-85AAD59DE76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E35DDB6-F7EF-0CDE-8F0E-A2CBFCD87EF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20ABA53-E7EF-CB3B-4B53-F89D0738608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7AE01FE-E09D-D3F8-94C8-F2DD9503708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6428CE0-3714-B023-B850-0F14464CE485}"/>
              </a:ext>
            </a:extLst>
          </p:cNvPr>
          <p:cNvSpPr>
            <a:spLocks noGrp="1"/>
          </p:cNvSpPr>
          <p:nvPr>
            <p:ph type="dt" sz="half" idx="10"/>
          </p:nvPr>
        </p:nvSpPr>
        <p:spPr/>
        <p:txBody>
          <a:bodyPr/>
          <a:lstStyle/>
          <a:p>
            <a:fld id="{721040E3-09BB-446E-ACCA-510403E371F4}" type="datetimeFigureOut">
              <a:rPr lang="en-GB" smtClean="0"/>
              <a:t>10/12/2022</a:t>
            </a:fld>
            <a:endParaRPr lang="en-GB"/>
          </a:p>
        </p:txBody>
      </p:sp>
      <p:sp>
        <p:nvSpPr>
          <p:cNvPr id="8" name="Footer Placeholder 7">
            <a:extLst>
              <a:ext uri="{FF2B5EF4-FFF2-40B4-BE49-F238E27FC236}">
                <a16:creationId xmlns:a16="http://schemas.microsoft.com/office/drawing/2014/main" id="{A4B98283-0CBC-BD9D-64DA-EF8B7C23F40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37DE959-AC96-93EE-7BAC-22CB08D63AAC}"/>
              </a:ext>
            </a:extLst>
          </p:cNvPr>
          <p:cNvSpPr>
            <a:spLocks noGrp="1"/>
          </p:cNvSpPr>
          <p:nvPr>
            <p:ph type="sldNum" sz="quarter" idx="12"/>
          </p:nvPr>
        </p:nvSpPr>
        <p:spPr/>
        <p:txBody>
          <a:bodyPr/>
          <a:lstStyle/>
          <a:p>
            <a:fld id="{2B7A816F-71E5-4660-8D49-9415456A0E2B}" type="slidenum">
              <a:rPr lang="en-GB" smtClean="0"/>
              <a:t>‹#›</a:t>
            </a:fld>
            <a:endParaRPr lang="en-GB"/>
          </a:p>
        </p:txBody>
      </p:sp>
    </p:spTree>
    <p:extLst>
      <p:ext uri="{BB962C8B-B14F-4D97-AF65-F5344CB8AC3E}">
        <p14:creationId xmlns:p14="http://schemas.microsoft.com/office/powerpoint/2010/main" val="1416991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9328-5DF4-E6FC-2E99-0ADD7A6C2D8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F40815-A20C-F9ED-27AE-23DD6E23AE9B}"/>
              </a:ext>
            </a:extLst>
          </p:cNvPr>
          <p:cNvSpPr>
            <a:spLocks noGrp="1"/>
          </p:cNvSpPr>
          <p:nvPr>
            <p:ph type="dt" sz="half" idx="10"/>
          </p:nvPr>
        </p:nvSpPr>
        <p:spPr/>
        <p:txBody>
          <a:bodyPr/>
          <a:lstStyle/>
          <a:p>
            <a:fld id="{721040E3-09BB-446E-ACCA-510403E371F4}" type="datetimeFigureOut">
              <a:rPr lang="en-GB" smtClean="0"/>
              <a:t>10/12/2022</a:t>
            </a:fld>
            <a:endParaRPr lang="en-GB"/>
          </a:p>
        </p:txBody>
      </p:sp>
      <p:sp>
        <p:nvSpPr>
          <p:cNvPr id="4" name="Footer Placeholder 3">
            <a:extLst>
              <a:ext uri="{FF2B5EF4-FFF2-40B4-BE49-F238E27FC236}">
                <a16:creationId xmlns:a16="http://schemas.microsoft.com/office/drawing/2014/main" id="{127CD07E-3482-B896-B1C2-1C0FCB2A172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43D7E4C-2774-1B98-357D-5A2213CFAF8D}"/>
              </a:ext>
            </a:extLst>
          </p:cNvPr>
          <p:cNvSpPr>
            <a:spLocks noGrp="1"/>
          </p:cNvSpPr>
          <p:nvPr>
            <p:ph type="sldNum" sz="quarter" idx="12"/>
          </p:nvPr>
        </p:nvSpPr>
        <p:spPr/>
        <p:txBody>
          <a:bodyPr/>
          <a:lstStyle/>
          <a:p>
            <a:fld id="{2B7A816F-71E5-4660-8D49-9415456A0E2B}" type="slidenum">
              <a:rPr lang="en-GB" smtClean="0"/>
              <a:t>‹#›</a:t>
            </a:fld>
            <a:endParaRPr lang="en-GB"/>
          </a:p>
        </p:txBody>
      </p:sp>
    </p:spTree>
    <p:extLst>
      <p:ext uri="{BB962C8B-B14F-4D97-AF65-F5344CB8AC3E}">
        <p14:creationId xmlns:p14="http://schemas.microsoft.com/office/powerpoint/2010/main" val="1671378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871C87-BFE5-3CCA-592F-A624B861BDCA}"/>
              </a:ext>
            </a:extLst>
          </p:cNvPr>
          <p:cNvSpPr>
            <a:spLocks noGrp="1"/>
          </p:cNvSpPr>
          <p:nvPr>
            <p:ph type="dt" sz="half" idx="10"/>
          </p:nvPr>
        </p:nvSpPr>
        <p:spPr/>
        <p:txBody>
          <a:bodyPr/>
          <a:lstStyle/>
          <a:p>
            <a:fld id="{721040E3-09BB-446E-ACCA-510403E371F4}" type="datetimeFigureOut">
              <a:rPr lang="en-GB" smtClean="0"/>
              <a:t>10/12/2022</a:t>
            </a:fld>
            <a:endParaRPr lang="en-GB"/>
          </a:p>
        </p:txBody>
      </p:sp>
      <p:sp>
        <p:nvSpPr>
          <p:cNvPr id="3" name="Footer Placeholder 2">
            <a:extLst>
              <a:ext uri="{FF2B5EF4-FFF2-40B4-BE49-F238E27FC236}">
                <a16:creationId xmlns:a16="http://schemas.microsoft.com/office/drawing/2014/main" id="{A0E18DCF-941B-10D7-62D2-3B8753117D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05B9454-05AC-93E3-548A-B33FABAC03E5}"/>
              </a:ext>
            </a:extLst>
          </p:cNvPr>
          <p:cNvSpPr>
            <a:spLocks noGrp="1"/>
          </p:cNvSpPr>
          <p:nvPr>
            <p:ph type="sldNum" sz="quarter" idx="12"/>
          </p:nvPr>
        </p:nvSpPr>
        <p:spPr/>
        <p:txBody>
          <a:bodyPr/>
          <a:lstStyle/>
          <a:p>
            <a:fld id="{2B7A816F-71E5-4660-8D49-9415456A0E2B}" type="slidenum">
              <a:rPr lang="en-GB" smtClean="0"/>
              <a:t>‹#›</a:t>
            </a:fld>
            <a:endParaRPr lang="en-GB"/>
          </a:p>
        </p:txBody>
      </p:sp>
    </p:spTree>
    <p:extLst>
      <p:ext uri="{BB962C8B-B14F-4D97-AF65-F5344CB8AC3E}">
        <p14:creationId xmlns:p14="http://schemas.microsoft.com/office/powerpoint/2010/main" val="2829926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A7FB2-8DC8-D2EE-B94C-0D8B3BABA46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0D7306-973F-B9E1-20A8-8CBAA9FB350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A38869-F617-DAF2-38D3-BE8BF52D79B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D8F1561-3125-76F8-B946-C36392AB4357}"/>
              </a:ext>
            </a:extLst>
          </p:cNvPr>
          <p:cNvSpPr>
            <a:spLocks noGrp="1"/>
          </p:cNvSpPr>
          <p:nvPr>
            <p:ph type="dt" sz="half" idx="10"/>
          </p:nvPr>
        </p:nvSpPr>
        <p:spPr/>
        <p:txBody>
          <a:bodyPr/>
          <a:lstStyle/>
          <a:p>
            <a:fld id="{721040E3-09BB-446E-ACCA-510403E371F4}" type="datetimeFigureOut">
              <a:rPr lang="en-GB" smtClean="0"/>
              <a:t>10/12/2022</a:t>
            </a:fld>
            <a:endParaRPr lang="en-GB"/>
          </a:p>
        </p:txBody>
      </p:sp>
      <p:sp>
        <p:nvSpPr>
          <p:cNvPr id="6" name="Footer Placeholder 5">
            <a:extLst>
              <a:ext uri="{FF2B5EF4-FFF2-40B4-BE49-F238E27FC236}">
                <a16:creationId xmlns:a16="http://schemas.microsoft.com/office/drawing/2014/main" id="{953EB9FC-DBD0-4BCB-E469-438BA73565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EA8F09-7DBF-23E2-B389-AE6B44DE629E}"/>
              </a:ext>
            </a:extLst>
          </p:cNvPr>
          <p:cNvSpPr>
            <a:spLocks noGrp="1"/>
          </p:cNvSpPr>
          <p:nvPr>
            <p:ph type="sldNum" sz="quarter" idx="12"/>
          </p:nvPr>
        </p:nvSpPr>
        <p:spPr/>
        <p:txBody>
          <a:bodyPr/>
          <a:lstStyle/>
          <a:p>
            <a:fld id="{2B7A816F-71E5-4660-8D49-9415456A0E2B}" type="slidenum">
              <a:rPr lang="en-GB" smtClean="0"/>
              <a:t>‹#›</a:t>
            </a:fld>
            <a:endParaRPr lang="en-GB"/>
          </a:p>
        </p:txBody>
      </p:sp>
    </p:spTree>
    <p:extLst>
      <p:ext uri="{BB962C8B-B14F-4D97-AF65-F5344CB8AC3E}">
        <p14:creationId xmlns:p14="http://schemas.microsoft.com/office/powerpoint/2010/main" val="429839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A554-29D7-A609-9DFA-51E9A1C1C22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61AF16-8FD0-5293-B24B-8913D70FDC9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07AA18D6-07A1-251B-1824-CD41F83AD9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0DC160C-78A4-70B2-4E02-AE8D735F8790}"/>
              </a:ext>
            </a:extLst>
          </p:cNvPr>
          <p:cNvSpPr>
            <a:spLocks noGrp="1"/>
          </p:cNvSpPr>
          <p:nvPr>
            <p:ph type="dt" sz="half" idx="10"/>
          </p:nvPr>
        </p:nvSpPr>
        <p:spPr/>
        <p:txBody>
          <a:bodyPr/>
          <a:lstStyle/>
          <a:p>
            <a:fld id="{721040E3-09BB-446E-ACCA-510403E371F4}" type="datetimeFigureOut">
              <a:rPr lang="en-GB" smtClean="0"/>
              <a:t>10/12/2022</a:t>
            </a:fld>
            <a:endParaRPr lang="en-GB"/>
          </a:p>
        </p:txBody>
      </p:sp>
      <p:sp>
        <p:nvSpPr>
          <p:cNvPr id="6" name="Footer Placeholder 5">
            <a:extLst>
              <a:ext uri="{FF2B5EF4-FFF2-40B4-BE49-F238E27FC236}">
                <a16:creationId xmlns:a16="http://schemas.microsoft.com/office/drawing/2014/main" id="{B765CB24-5071-16E8-A182-D7FCD37B90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071308-3D9E-5255-5566-90D2F6BF5AF4}"/>
              </a:ext>
            </a:extLst>
          </p:cNvPr>
          <p:cNvSpPr>
            <a:spLocks noGrp="1"/>
          </p:cNvSpPr>
          <p:nvPr>
            <p:ph type="sldNum" sz="quarter" idx="12"/>
          </p:nvPr>
        </p:nvSpPr>
        <p:spPr/>
        <p:txBody>
          <a:bodyPr/>
          <a:lstStyle/>
          <a:p>
            <a:fld id="{2B7A816F-71E5-4660-8D49-9415456A0E2B}" type="slidenum">
              <a:rPr lang="en-GB" smtClean="0"/>
              <a:t>‹#›</a:t>
            </a:fld>
            <a:endParaRPr lang="en-GB"/>
          </a:p>
        </p:txBody>
      </p:sp>
    </p:spTree>
    <p:extLst>
      <p:ext uri="{BB962C8B-B14F-4D97-AF65-F5344CB8AC3E}">
        <p14:creationId xmlns:p14="http://schemas.microsoft.com/office/powerpoint/2010/main" val="3356713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5773D-D930-C7B8-F45C-38091CF1E4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7B31C8-7792-A703-B352-087023F243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A8977D-34B3-4B09-4300-2F5A9E22311B}"/>
              </a:ext>
            </a:extLst>
          </p:cNvPr>
          <p:cNvSpPr>
            <a:spLocks noGrp="1"/>
          </p:cNvSpPr>
          <p:nvPr>
            <p:ph type="dt" sz="half" idx="10"/>
          </p:nvPr>
        </p:nvSpPr>
        <p:spPr/>
        <p:txBody>
          <a:bodyPr/>
          <a:lstStyle/>
          <a:p>
            <a:fld id="{721040E3-09BB-446E-ACCA-510403E371F4}" type="datetimeFigureOut">
              <a:rPr lang="en-GB" smtClean="0"/>
              <a:t>10/12/2022</a:t>
            </a:fld>
            <a:endParaRPr lang="en-GB"/>
          </a:p>
        </p:txBody>
      </p:sp>
      <p:sp>
        <p:nvSpPr>
          <p:cNvPr id="5" name="Footer Placeholder 4">
            <a:extLst>
              <a:ext uri="{FF2B5EF4-FFF2-40B4-BE49-F238E27FC236}">
                <a16:creationId xmlns:a16="http://schemas.microsoft.com/office/drawing/2014/main" id="{2A355D9F-67C9-3B39-7A06-5D7E25F8D4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2ED4DB-1B39-803C-A148-D0AED715B73D}"/>
              </a:ext>
            </a:extLst>
          </p:cNvPr>
          <p:cNvSpPr>
            <a:spLocks noGrp="1"/>
          </p:cNvSpPr>
          <p:nvPr>
            <p:ph type="sldNum" sz="quarter" idx="12"/>
          </p:nvPr>
        </p:nvSpPr>
        <p:spPr/>
        <p:txBody>
          <a:bodyPr/>
          <a:lstStyle/>
          <a:p>
            <a:fld id="{2B7A816F-71E5-4660-8D49-9415456A0E2B}" type="slidenum">
              <a:rPr lang="en-GB" smtClean="0"/>
              <a:t>‹#›</a:t>
            </a:fld>
            <a:endParaRPr lang="en-GB"/>
          </a:p>
        </p:txBody>
      </p:sp>
    </p:spTree>
    <p:extLst>
      <p:ext uri="{BB962C8B-B14F-4D97-AF65-F5344CB8AC3E}">
        <p14:creationId xmlns:p14="http://schemas.microsoft.com/office/powerpoint/2010/main" val="2993207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5110B8-A4A7-194A-2DC7-8B9339A5075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83057C-18EA-ACDB-580A-A3803DBEC32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F43846-3606-27E0-F8BA-185C69863591}"/>
              </a:ext>
            </a:extLst>
          </p:cNvPr>
          <p:cNvSpPr>
            <a:spLocks noGrp="1"/>
          </p:cNvSpPr>
          <p:nvPr>
            <p:ph type="dt" sz="half" idx="10"/>
          </p:nvPr>
        </p:nvSpPr>
        <p:spPr/>
        <p:txBody>
          <a:bodyPr/>
          <a:lstStyle/>
          <a:p>
            <a:fld id="{721040E3-09BB-446E-ACCA-510403E371F4}" type="datetimeFigureOut">
              <a:rPr lang="en-GB" smtClean="0"/>
              <a:t>10/12/2022</a:t>
            </a:fld>
            <a:endParaRPr lang="en-GB"/>
          </a:p>
        </p:txBody>
      </p:sp>
      <p:sp>
        <p:nvSpPr>
          <p:cNvPr id="5" name="Footer Placeholder 4">
            <a:extLst>
              <a:ext uri="{FF2B5EF4-FFF2-40B4-BE49-F238E27FC236}">
                <a16:creationId xmlns:a16="http://schemas.microsoft.com/office/drawing/2014/main" id="{DA0E5100-EE48-54DC-1A0C-9AB73B8828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C91776-AFAE-990C-7809-6A3EC83AE2E7}"/>
              </a:ext>
            </a:extLst>
          </p:cNvPr>
          <p:cNvSpPr>
            <a:spLocks noGrp="1"/>
          </p:cNvSpPr>
          <p:nvPr>
            <p:ph type="sldNum" sz="quarter" idx="12"/>
          </p:nvPr>
        </p:nvSpPr>
        <p:spPr/>
        <p:txBody>
          <a:bodyPr/>
          <a:lstStyle/>
          <a:p>
            <a:fld id="{2B7A816F-71E5-4660-8D49-9415456A0E2B}" type="slidenum">
              <a:rPr lang="en-GB" smtClean="0"/>
              <a:t>‹#›</a:t>
            </a:fld>
            <a:endParaRPr lang="en-GB"/>
          </a:p>
        </p:txBody>
      </p:sp>
    </p:spTree>
    <p:extLst>
      <p:ext uri="{BB962C8B-B14F-4D97-AF65-F5344CB8AC3E}">
        <p14:creationId xmlns:p14="http://schemas.microsoft.com/office/powerpoint/2010/main" val="3723917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6E4B1D-ADB2-4F15-8389-44110F300007}" type="datetimeFigureOut">
              <a:rPr lang="en-GB" smtClean="0"/>
              <a:t>10/12/2022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23AC5-E736-42FC-804D-CE08A2C83742}" type="slidenum">
              <a:rPr lang="en-GB" smtClean="0"/>
              <a:t>‹#›</a:t>
            </a:fld>
            <a:endParaRPr lang="en-GB"/>
          </a:p>
        </p:txBody>
      </p:sp>
      <p:sp>
        <p:nvSpPr>
          <p:cNvPr id="7" name="Title Placeholder 1"/>
          <p:cNvSpPr>
            <a:spLocks noGrp="1"/>
          </p:cNvSpPr>
          <p:nvPr>
            <p:ph type="title"/>
          </p:nvPr>
        </p:nvSpPr>
        <p:spPr>
          <a:xfrm>
            <a:off x="1809750" y="1682750"/>
            <a:ext cx="6472238" cy="461665"/>
          </a:xfrm>
          <a:prstGeom prst="rect">
            <a:avLst/>
          </a:prstGeom>
          <a:blipFill>
            <a:blip r:embed="rId2" cstate="print"/>
            <a:stretch>
              <a:fillRect/>
            </a:stretch>
          </a:blipFill>
        </p:spPr>
        <p:txBody>
          <a:bodyPr vert="horz" lIns="108000" tIns="0" rIns="0" bIns="0" rtlCol="0" anchor="t" anchorCtr="0">
            <a:spAutoFit/>
          </a:bodyPr>
          <a:lstStyle>
            <a:lvl1pPr>
              <a:defRPr sz="3000"/>
            </a:lvl1pPr>
          </a:lstStyle>
          <a:p>
            <a:r>
              <a:rPr lang="en-US"/>
              <a:t>Click to edit Master title style</a:t>
            </a:r>
            <a:endParaRPr lang="en-GB"/>
          </a:p>
        </p:txBody>
      </p:sp>
      <p:sp>
        <p:nvSpPr>
          <p:cNvPr id="8" name="Text Placeholder 2"/>
          <p:cNvSpPr>
            <a:spLocks noGrp="1"/>
          </p:cNvSpPr>
          <p:nvPr>
            <p:ph idx="1"/>
          </p:nvPr>
        </p:nvSpPr>
        <p:spPr bwMode="auto">
          <a:xfrm>
            <a:off x="1812925" y="2214563"/>
            <a:ext cx="6480175" cy="2716212"/>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indent="0">
              <a:buNone/>
              <a:defRPr sz="2000"/>
            </a:lvl1pPr>
          </a:lstStyle>
          <a:p>
            <a:pPr lvl="0"/>
            <a:r>
              <a:rPr lang="en-US"/>
              <a:t>Click to edit Master text styles</a:t>
            </a:r>
          </a:p>
        </p:txBody>
      </p:sp>
      <p:pic>
        <p:nvPicPr>
          <p:cNvPr id="9" name="Picture 8">
            <a:extLst>
              <a:ext uri="{FF2B5EF4-FFF2-40B4-BE49-F238E27FC236}">
                <a16:creationId xmlns:a16="http://schemas.microsoft.com/office/drawing/2014/main" id="{B0C6BA4A-00E9-4195-B29F-7F51218B3C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19" y="176216"/>
            <a:ext cx="3450709" cy="683309"/>
          </a:xfrm>
          <a:prstGeom prst="rect">
            <a:avLst/>
          </a:prstGeom>
        </p:spPr>
      </p:pic>
      <p:pic>
        <p:nvPicPr>
          <p:cNvPr id="11" name="Picture 10" descr="Background pattern&#10;&#10;Description automatically generated with medium confidence">
            <a:extLst>
              <a:ext uri="{FF2B5EF4-FFF2-40B4-BE49-F238E27FC236}">
                <a16:creationId xmlns:a16="http://schemas.microsoft.com/office/drawing/2014/main" id="{A1468BA5-3769-42FE-B973-06FEECB8E46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3273"/>
          <a:stretch/>
        </p:blipFill>
        <p:spPr>
          <a:xfrm>
            <a:off x="7010400" y="5157192"/>
            <a:ext cx="2133600" cy="1712037"/>
          </a:xfrm>
          <a:prstGeom prst="rect">
            <a:avLst/>
          </a:prstGeom>
        </p:spPr>
      </p:pic>
    </p:spTree>
    <p:extLst>
      <p:ext uri="{BB962C8B-B14F-4D97-AF65-F5344CB8AC3E}">
        <p14:creationId xmlns:p14="http://schemas.microsoft.com/office/powerpoint/2010/main" val="24732974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t>10/12/2022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23AC5-E736-42FC-804D-CE08A2C83742}" type="slidenum">
              <a:rPr lang="en-GB" smtClean="0"/>
              <a:t>‹#›</a:t>
            </a:fld>
            <a:endParaRPr lang="en-GB"/>
          </a:p>
        </p:txBody>
      </p:sp>
      <p:sp>
        <p:nvSpPr>
          <p:cNvPr id="8" name="Title Placeholder 1"/>
          <p:cNvSpPr>
            <a:spLocks noGrp="1"/>
          </p:cNvSpPr>
          <p:nvPr>
            <p:ph type="title"/>
          </p:nvPr>
        </p:nvSpPr>
        <p:spPr>
          <a:xfrm>
            <a:off x="755576" y="476672"/>
            <a:ext cx="7931224" cy="720080"/>
          </a:xfrm>
          <a:prstGeom prst="rect">
            <a:avLst/>
          </a:prstGeom>
          <a:blipFill>
            <a:blip r:embed="rId2" cstate="print"/>
            <a:stretch>
              <a:fillRect/>
            </a:stretch>
          </a:blipFill>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85100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 Standard Text Slide">
    <p:spTree>
      <p:nvGrpSpPr>
        <p:cNvPr id="1" name=""/>
        <p:cNvGrpSpPr/>
        <p:nvPr/>
      </p:nvGrpSpPr>
      <p:grpSpPr>
        <a:xfrm>
          <a:off x="0" y="0"/>
          <a:ext cx="0" cy="0"/>
          <a:chOff x="0" y="0"/>
          <a:chExt cx="0" cy="0"/>
        </a:xfrm>
      </p:grpSpPr>
      <p:sp>
        <p:nvSpPr>
          <p:cNvPr id="2" name="Title 1"/>
          <p:cNvSpPr>
            <a:spLocks noGrp="1"/>
          </p:cNvSpPr>
          <p:nvPr>
            <p:ph type="title"/>
          </p:nvPr>
        </p:nvSpPr>
        <p:spPr>
          <a:xfrm>
            <a:off x="1809818" y="1484784"/>
            <a:ext cx="6471678" cy="720080"/>
          </a:xfrm>
          <a:blipFill>
            <a:blip r:embed="rId2" cstate="print"/>
            <a:stretch>
              <a:fillRect/>
            </a:stretch>
          </a:blipFill>
          <a:ln w="28575">
            <a:noFill/>
          </a:ln>
        </p:spPr>
        <p:txBody>
          <a:bodyPr>
            <a:noAutofit/>
          </a:bodyPr>
          <a:lstStyle>
            <a:lvl1pPr>
              <a:lnSpc>
                <a:spcPts val="2700"/>
              </a:lnSpc>
              <a:defRPr lang="en-GB" spc="-100"/>
            </a:lvl1pPr>
          </a:lstStyle>
          <a:p>
            <a:pPr lvl="0"/>
            <a:r>
              <a:rPr lang="en-US" dirty="0"/>
              <a:t>Click to edit Master title style</a:t>
            </a:r>
            <a:endParaRPr lang="en-GB" dirty="0"/>
          </a:p>
        </p:txBody>
      </p:sp>
      <p:sp>
        <p:nvSpPr>
          <p:cNvPr id="3" name="Content Placeholder 2"/>
          <p:cNvSpPr>
            <a:spLocks noGrp="1"/>
          </p:cNvSpPr>
          <p:nvPr>
            <p:ph idx="1"/>
          </p:nvPr>
        </p:nvSpPr>
        <p:spPr>
          <a:xfrm>
            <a:off x="1807425" y="3040385"/>
            <a:ext cx="6480000" cy="2304256"/>
          </a:xfrm>
        </p:spPr>
        <p:txBody>
          <a:bodyPr lIns="108000"/>
          <a:lstStyle>
            <a:lvl1pPr marL="0" indent="0">
              <a:buNone/>
              <a:defRPr/>
            </a:lvl1pPr>
            <a:lvl2pPr marL="180975" indent="0">
              <a:buNone/>
              <a:defRPr/>
            </a:lvl2pPr>
            <a:lvl3pPr marL="449263" indent="0">
              <a:buNone/>
              <a:defRPr/>
            </a:lvl3pPr>
            <a:lvl4pPr marL="630238" indent="0">
              <a:buNone/>
              <a:defRPr/>
            </a:lvl4pPr>
            <a:lvl5pPr marL="896938"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0"/>
          </p:nvPr>
        </p:nvSpPr>
        <p:spPr>
          <a:xfrm>
            <a:off x="1809037" y="2175181"/>
            <a:ext cx="6480175" cy="648072"/>
          </a:xfrm>
          <a:blipFill>
            <a:blip r:embed="rId2" cstate="print"/>
            <a:stretch>
              <a:fillRect/>
            </a:stretch>
          </a:blipFill>
        </p:spPr>
        <p:txBody>
          <a:bodyPr lIns="108000"/>
          <a:lstStyle>
            <a:lvl1pPr marL="0" indent="0">
              <a:lnSpc>
                <a:spcPts val="2700"/>
              </a:lnSpc>
              <a:spcBef>
                <a:spcPts val="0"/>
              </a:spcBef>
              <a:buNone/>
              <a:defRPr lang="en-US" sz="2600" i="1" kern="1200" spc="-100" baseline="0" dirty="0" smtClean="0">
                <a:solidFill>
                  <a:srgbClr val="621B40"/>
                </a:solidFill>
                <a:latin typeface="Arial" pitchFamily="34" charset="0"/>
                <a:ea typeface="+mj-ea"/>
                <a:cs typeface="Arial" pitchFamily="34" charset="0"/>
              </a:defRPr>
            </a:lvl1pPr>
          </a:lstStyle>
          <a:p>
            <a:pPr lvl="0"/>
            <a:r>
              <a:rPr lang="en-US" dirty="0"/>
              <a:t>Click to edit </a:t>
            </a:r>
          </a:p>
          <a:p>
            <a:pPr lvl="0"/>
            <a:r>
              <a:rPr lang="en-US" dirty="0"/>
              <a:t>subtitle</a:t>
            </a:r>
          </a:p>
        </p:txBody>
      </p:sp>
    </p:spTree>
    <p:extLst>
      <p:ext uri="{BB962C8B-B14F-4D97-AF65-F5344CB8AC3E}">
        <p14:creationId xmlns:p14="http://schemas.microsoft.com/office/powerpoint/2010/main" val="4128318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4676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4676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93458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3458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6E4B1D-ADB2-4F15-8389-44110F300007}" type="datetimeFigureOut">
              <a:rPr lang="en-GB" smtClean="0"/>
              <a:t>10/12/2022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623AC5-E736-42FC-804D-CE08A2C83742}" type="slidenum">
              <a:rPr lang="en-GB" smtClean="0"/>
              <a:t>‹#›</a:t>
            </a:fld>
            <a:endParaRPr lang="en-GB"/>
          </a:p>
        </p:txBody>
      </p:sp>
      <p:sp>
        <p:nvSpPr>
          <p:cNvPr id="11" name="Title Placeholder 1"/>
          <p:cNvSpPr txBox="1">
            <a:spLocks/>
          </p:cNvSpPr>
          <p:nvPr userDrawn="1"/>
        </p:nvSpPr>
        <p:spPr>
          <a:xfrm>
            <a:off x="755576" y="476672"/>
            <a:ext cx="7931224" cy="720080"/>
          </a:xfrm>
          <a:prstGeom prst="rect">
            <a:avLst/>
          </a:prstGeom>
          <a:blipFill>
            <a:blip r:embed="rId2" cstate="print"/>
            <a:stretch>
              <a:fillRect/>
            </a:stretch>
          </a:blipFill>
        </p:spPr>
        <p:txBody>
          <a:bodyPr vert="horz" lIns="91440" tIns="45720" rIns="91440" bIns="45720" rtlCol="0" anchor="ctr">
            <a:normAutofit/>
          </a:bodyPr>
          <a:lstStyle>
            <a:lvl1pPr algn="l" defTabSz="914400" rtl="0" eaLnBrk="1" latinLnBrk="0" hangingPunct="1">
              <a:spcBef>
                <a:spcPct val="0"/>
              </a:spcBef>
              <a:buNone/>
              <a:defRPr sz="2600" kern="1200">
                <a:solidFill>
                  <a:srgbClr val="B70D50"/>
                </a:solidFill>
                <a:latin typeface="+mj-lt"/>
                <a:ea typeface="+mj-ea"/>
                <a:cs typeface="+mj-cs"/>
              </a:defRPr>
            </a:lvl1pPr>
          </a:lstStyle>
          <a:p>
            <a:r>
              <a:rPr lang="en-US"/>
              <a:t>Click to edit Master title style</a:t>
            </a:r>
            <a:endParaRPr lang="en-GB"/>
          </a:p>
        </p:txBody>
      </p:sp>
    </p:spTree>
    <p:extLst>
      <p:ext uri="{BB962C8B-B14F-4D97-AF65-F5344CB8AC3E}">
        <p14:creationId xmlns:p14="http://schemas.microsoft.com/office/powerpoint/2010/main" val="4027650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7 Full bleed image and text">
    <p:spTree>
      <p:nvGrpSpPr>
        <p:cNvPr id="1" name=""/>
        <p:cNvGrpSpPr/>
        <p:nvPr/>
      </p:nvGrpSpPr>
      <p:grpSpPr>
        <a:xfrm>
          <a:off x="0" y="0"/>
          <a:ext cx="0" cy="0"/>
          <a:chOff x="0" y="0"/>
          <a:chExt cx="0" cy="0"/>
        </a:xfrm>
      </p:grpSpPr>
      <p:sp>
        <p:nvSpPr>
          <p:cNvPr id="5" name="Rectangle 6"/>
          <p:cNvSpPr/>
          <p:nvPr userDrawn="1"/>
        </p:nvSpPr>
        <p:spPr>
          <a:xfrm>
            <a:off x="0" y="-42863"/>
            <a:ext cx="9144000" cy="3455988"/>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Text Placeholder 5"/>
          <p:cNvSpPr>
            <a:spLocks noGrp="1"/>
          </p:cNvSpPr>
          <p:nvPr>
            <p:ph type="body" sz="quarter" idx="10"/>
          </p:nvPr>
        </p:nvSpPr>
        <p:spPr>
          <a:xfrm>
            <a:off x="1809037" y="1923646"/>
            <a:ext cx="6480175" cy="432857"/>
          </a:xfrm>
          <a:blipFill>
            <a:blip r:embed="rId2" cstate="print"/>
            <a:stretch>
              <a:fillRect/>
            </a:stretch>
          </a:blipFill>
        </p:spPr>
        <p:txBody>
          <a:bodyPr lIns="108000"/>
          <a:lstStyle>
            <a:lvl1pPr marL="0" indent="0">
              <a:lnSpc>
                <a:spcPts val="1900"/>
              </a:lnSpc>
              <a:buNone/>
              <a:defRPr lang="en-US" sz="1800" i="1" kern="1200" spc="-100" baseline="0" dirty="0" smtClean="0">
                <a:solidFill>
                  <a:srgbClr val="621B40"/>
                </a:solidFill>
                <a:latin typeface="Arial" pitchFamily="34" charset="0"/>
                <a:ea typeface="+mj-ea"/>
                <a:cs typeface="Arial" pitchFamily="34" charset="0"/>
              </a:defRPr>
            </a:lvl1pPr>
          </a:lstStyle>
          <a:p>
            <a:pPr lvl="0"/>
            <a:r>
              <a:rPr lang="en-US"/>
              <a:t>Click to edit </a:t>
            </a:r>
          </a:p>
          <a:p>
            <a:pPr lvl="0"/>
            <a:r>
              <a:rPr lang="en-US"/>
              <a:t>subtitle</a:t>
            </a:r>
          </a:p>
        </p:txBody>
      </p:sp>
      <p:sp>
        <p:nvSpPr>
          <p:cNvPr id="12" name="Picture Placeholder 11"/>
          <p:cNvSpPr>
            <a:spLocks noGrp="1"/>
          </p:cNvSpPr>
          <p:nvPr>
            <p:ph type="pic" sz="quarter" idx="11"/>
          </p:nvPr>
        </p:nvSpPr>
        <p:spPr>
          <a:xfrm>
            <a:off x="0" y="3428999"/>
            <a:ext cx="9144000" cy="3429001"/>
          </a:xfrm>
        </p:spPr>
        <p:txBody>
          <a:bodyPr rtlCol="0">
            <a:noAutofit/>
          </a:bodyPr>
          <a:lstStyle>
            <a:lvl1pPr marL="0" indent="0">
              <a:buNone/>
              <a:defRPr/>
            </a:lvl1pPr>
          </a:lstStyle>
          <a:p>
            <a:pPr lvl="0"/>
            <a:endParaRPr lang="en-GB" noProof="0"/>
          </a:p>
        </p:txBody>
      </p:sp>
      <p:sp>
        <p:nvSpPr>
          <p:cNvPr id="2" name="Title 1"/>
          <p:cNvSpPr>
            <a:spLocks noGrp="1"/>
          </p:cNvSpPr>
          <p:nvPr>
            <p:ph type="title"/>
          </p:nvPr>
        </p:nvSpPr>
        <p:spPr>
          <a:xfrm>
            <a:off x="1809818" y="1484784"/>
            <a:ext cx="6471678" cy="432048"/>
          </a:xfrm>
          <a:blipFill>
            <a:blip r:embed="rId2" cstate="print"/>
            <a:stretch>
              <a:fillRect/>
            </a:stretch>
          </a:blipFill>
          <a:ln w="28575">
            <a:noFill/>
          </a:ln>
        </p:spPr>
        <p:txBody>
          <a:bodyPr>
            <a:noAutofit/>
          </a:bodyPr>
          <a:lstStyle>
            <a:lvl1pPr>
              <a:lnSpc>
                <a:spcPts val="1900"/>
              </a:lnSpc>
              <a:defRPr lang="en-GB" sz="1800" spc="-100"/>
            </a:lvl1pPr>
          </a:lstStyle>
          <a:p>
            <a:pPr lvl="0"/>
            <a:r>
              <a:rPr lang="en-US"/>
              <a:t>Click to edit Master title style</a:t>
            </a:r>
            <a:endParaRPr lang="en-GB"/>
          </a:p>
        </p:txBody>
      </p:sp>
    </p:spTree>
    <p:extLst>
      <p:ext uri="{BB962C8B-B14F-4D97-AF65-F5344CB8AC3E}">
        <p14:creationId xmlns:p14="http://schemas.microsoft.com/office/powerpoint/2010/main" val="2008570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1CB7A-C554-4628-FE50-F8B745B9AA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0D3D1C-F040-0F78-66F6-08667277983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184DDF3-9A5F-B37E-00EE-BE818A73CDE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1D27B-0EAE-DB5D-2CF6-9564DC76F85B}"/>
              </a:ext>
            </a:extLst>
          </p:cNvPr>
          <p:cNvSpPr>
            <a:spLocks noGrp="1"/>
          </p:cNvSpPr>
          <p:nvPr>
            <p:ph type="dt" sz="half" idx="10"/>
          </p:nvPr>
        </p:nvSpPr>
        <p:spPr/>
        <p:txBody>
          <a:bodyPr/>
          <a:lstStyle/>
          <a:p>
            <a:fld id="{68C6BFB9-63DB-40FF-A23E-904064FC233A}" type="datetimeFigureOut">
              <a:rPr lang="en-GB" smtClean="0"/>
              <a:t>10/12/2022</a:t>
            </a:fld>
            <a:endParaRPr lang="en-GB"/>
          </a:p>
        </p:txBody>
      </p:sp>
      <p:sp>
        <p:nvSpPr>
          <p:cNvPr id="6" name="Footer Placeholder 5">
            <a:extLst>
              <a:ext uri="{FF2B5EF4-FFF2-40B4-BE49-F238E27FC236}">
                <a16:creationId xmlns:a16="http://schemas.microsoft.com/office/drawing/2014/main" id="{1B55DBF5-F768-14D7-F04B-0651D163BB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383805-72B8-DC67-2F13-1E9A6B77B343}"/>
              </a:ext>
            </a:extLst>
          </p:cNvPr>
          <p:cNvSpPr>
            <a:spLocks noGrp="1"/>
          </p:cNvSpPr>
          <p:nvPr>
            <p:ph type="sldNum" sz="quarter" idx="12"/>
          </p:nvPr>
        </p:nvSpPr>
        <p:spPr/>
        <p:txBody>
          <a:bodyPr/>
          <a:lstStyle/>
          <a:p>
            <a:fld id="{288533ED-9643-48EA-801C-2E4F3F707CEC}" type="slidenum">
              <a:rPr lang="en-GB" smtClean="0"/>
              <a:t>‹#›</a:t>
            </a:fld>
            <a:endParaRPr lang="en-GB"/>
          </a:p>
        </p:txBody>
      </p:sp>
    </p:spTree>
    <p:extLst>
      <p:ext uri="{BB962C8B-B14F-4D97-AF65-F5344CB8AC3E}">
        <p14:creationId xmlns:p14="http://schemas.microsoft.com/office/powerpoint/2010/main" val="1517654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 Standard text 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1809818" y="1484784"/>
            <a:ext cx="6471678" cy="720080"/>
          </a:xfrm>
          <a:blipFill>
            <a:blip r:embed="rId2" cstate="print"/>
            <a:stretch>
              <a:fillRect/>
            </a:stretch>
          </a:blipFill>
          <a:ln w="28575">
            <a:noFill/>
          </a:ln>
        </p:spPr>
        <p:txBody>
          <a:bodyPr>
            <a:noAutofit/>
          </a:bodyPr>
          <a:lstStyle>
            <a:lvl1pPr>
              <a:lnSpc>
                <a:spcPts val="2700"/>
              </a:lnSpc>
              <a:defRPr lang="en-GB" spc="-100"/>
            </a:lvl1pPr>
          </a:lstStyle>
          <a:p>
            <a:pPr lvl="0"/>
            <a:r>
              <a:rPr lang="en-US" dirty="0"/>
              <a:t>Click to edit Master title style</a:t>
            </a:r>
            <a:endParaRPr lang="en-GB" dirty="0"/>
          </a:p>
        </p:txBody>
      </p:sp>
      <p:sp>
        <p:nvSpPr>
          <p:cNvPr id="3" name="Content Placeholder 2"/>
          <p:cNvSpPr>
            <a:spLocks noGrp="1"/>
          </p:cNvSpPr>
          <p:nvPr>
            <p:ph idx="1"/>
          </p:nvPr>
        </p:nvSpPr>
        <p:spPr>
          <a:xfrm>
            <a:off x="1807425" y="3040385"/>
            <a:ext cx="6480000" cy="2304256"/>
          </a:xfrm>
        </p:spPr>
        <p:txBody>
          <a:bodyPr/>
          <a:lstStyle>
            <a:lvl1pPr marL="104775" indent="-104775">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0"/>
          </p:nvPr>
        </p:nvSpPr>
        <p:spPr>
          <a:xfrm>
            <a:off x="1809037" y="2175181"/>
            <a:ext cx="6480175" cy="648072"/>
          </a:xfrm>
          <a:blipFill>
            <a:blip r:embed="rId2" cstate="print"/>
            <a:stretch>
              <a:fillRect/>
            </a:stretch>
          </a:blipFill>
        </p:spPr>
        <p:txBody>
          <a:bodyPr lIns="108000"/>
          <a:lstStyle>
            <a:lvl1pPr marL="0" indent="0">
              <a:lnSpc>
                <a:spcPts val="2700"/>
              </a:lnSpc>
              <a:spcBef>
                <a:spcPts val="0"/>
              </a:spcBef>
              <a:buNone/>
              <a:defRPr lang="en-US" sz="2600" i="1" kern="1200" spc="-100" baseline="0" dirty="0" smtClean="0">
                <a:solidFill>
                  <a:srgbClr val="621B40"/>
                </a:solidFill>
                <a:latin typeface="Arial" pitchFamily="34" charset="0"/>
                <a:ea typeface="+mj-ea"/>
                <a:cs typeface="Arial" pitchFamily="34" charset="0"/>
              </a:defRPr>
            </a:lvl1pPr>
          </a:lstStyle>
          <a:p>
            <a:pPr lvl="0"/>
            <a:r>
              <a:rPr lang="en-US" dirty="0"/>
              <a:t>Click to edit </a:t>
            </a:r>
          </a:p>
          <a:p>
            <a:pPr lvl="0"/>
            <a:r>
              <a:rPr lang="en-US" dirty="0"/>
              <a:t>subtitle</a:t>
            </a:r>
          </a:p>
        </p:txBody>
      </p:sp>
    </p:spTree>
    <p:extLst>
      <p:ext uri="{BB962C8B-B14F-4D97-AF65-F5344CB8AC3E}">
        <p14:creationId xmlns:p14="http://schemas.microsoft.com/office/powerpoint/2010/main" val="805372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 Multiple images">
    <p:spTree>
      <p:nvGrpSpPr>
        <p:cNvPr id="1" name=""/>
        <p:cNvGrpSpPr/>
        <p:nvPr/>
      </p:nvGrpSpPr>
      <p:grpSpPr>
        <a:xfrm>
          <a:off x="0" y="0"/>
          <a:ext cx="0" cy="0"/>
          <a:chOff x="0" y="0"/>
          <a:chExt cx="0" cy="0"/>
        </a:xfrm>
      </p:grpSpPr>
      <p:sp>
        <p:nvSpPr>
          <p:cNvPr id="7" name="Rectangle 6"/>
          <p:cNvSpPr/>
          <p:nvPr userDrawn="1"/>
        </p:nvSpPr>
        <p:spPr>
          <a:xfrm>
            <a:off x="0" y="1196975"/>
            <a:ext cx="3851275" cy="5645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150454" y="1484784"/>
            <a:ext cx="2727262" cy="1930524"/>
          </a:xfrm>
          <a:noFill/>
          <a:ln w="28575">
            <a:noFill/>
          </a:ln>
        </p:spPr>
        <p:txBody>
          <a:bodyPr>
            <a:noAutofit/>
          </a:bodyPr>
          <a:lstStyle>
            <a:lvl1pPr>
              <a:lnSpc>
                <a:spcPts val="1900"/>
              </a:lnSpc>
              <a:defRPr lang="en-GB" sz="1800" spc="-100"/>
            </a:lvl1pPr>
          </a:lstStyle>
          <a:p>
            <a:pPr lvl="0"/>
            <a:r>
              <a:rPr lang="en-US" dirty="0"/>
              <a:t>Click to edit Master title style</a:t>
            </a:r>
            <a:endParaRPr lang="en-GB" dirty="0"/>
          </a:p>
        </p:txBody>
      </p:sp>
      <p:sp>
        <p:nvSpPr>
          <p:cNvPr id="12" name="Picture Placeholder 11"/>
          <p:cNvSpPr>
            <a:spLocks noGrp="1"/>
          </p:cNvSpPr>
          <p:nvPr>
            <p:ph type="pic" sz="quarter" idx="11"/>
          </p:nvPr>
        </p:nvSpPr>
        <p:spPr>
          <a:xfrm>
            <a:off x="4932040" y="188639"/>
            <a:ext cx="3960440" cy="3211413"/>
          </a:xfrm>
        </p:spPr>
        <p:txBody>
          <a:bodyPr rtlCol="0">
            <a:noAutofit/>
          </a:bodyPr>
          <a:lstStyle>
            <a:lvl1pPr marL="0" indent="0">
              <a:buNone/>
              <a:defRPr/>
            </a:lvl1pPr>
          </a:lstStyle>
          <a:p>
            <a:pPr lvl="0"/>
            <a:endParaRPr lang="en-GB" noProof="0" dirty="0"/>
          </a:p>
        </p:txBody>
      </p:sp>
      <p:sp>
        <p:nvSpPr>
          <p:cNvPr id="6" name="Picture Placeholder 11"/>
          <p:cNvSpPr>
            <a:spLocks noGrp="1"/>
          </p:cNvSpPr>
          <p:nvPr>
            <p:ph type="pic" sz="quarter" idx="12"/>
          </p:nvPr>
        </p:nvSpPr>
        <p:spPr>
          <a:xfrm>
            <a:off x="4932040" y="3573016"/>
            <a:ext cx="1872208" cy="2736304"/>
          </a:xfrm>
        </p:spPr>
        <p:txBody>
          <a:bodyPr rtlCol="0">
            <a:noAutofit/>
          </a:bodyPr>
          <a:lstStyle>
            <a:lvl1pPr marL="0" indent="0">
              <a:buNone/>
              <a:defRPr/>
            </a:lvl1pPr>
          </a:lstStyle>
          <a:p>
            <a:pPr lvl="0"/>
            <a:endParaRPr lang="en-GB" noProof="0" dirty="0"/>
          </a:p>
        </p:txBody>
      </p:sp>
      <p:sp>
        <p:nvSpPr>
          <p:cNvPr id="9" name="Picture Placeholder 11"/>
          <p:cNvSpPr>
            <a:spLocks noGrp="1"/>
          </p:cNvSpPr>
          <p:nvPr>
            <p:ph type="pic" sz="quarter" idx="13"/>
          </p:nvPr>
        </p:nvSpPr>
        <p:spPr>
          <a:xfrm>
            <a:off x="7020272" y="3573016"/>
            <a:ext cx="1872208" cy="2736304"/>
          </a:xfrm>
        </p:spPr>
        <p:txBody>
          <a:bodyPr rtlCol="0">
            <a:noAutofit/>
          </a:bodyPr>
          <a:lstStyle>
            <a:lvl1pPr marL="0" indent="0">
              <a:buNone/>
              <a:defRPr/>
            </a:lvl1pPr>
          </a:lstStyle>
          <a:p>
            <a:pPr lvl="0"/>
            <a:endParaRPr lang="en-GB" noProof="0" dirty="0"/>
          </a:p>
        </p:txBody>
      </p:sp>
    </p:spTree>
    <p:extLst>
      <p:ext uri="{BB962C8B-B14F-4D97-AF65-F5344CB8AC3E}">
        <p14:creationId xmlns:p14="http://schemas.microsoft.com/office/powerpoint/2010/main" val="2598928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b Multiple images plus text">
    <p:spTree>
      <p:nvGrpSpPr>
        <p:cNvPr id="1" name=""/>
        <p:cNvGrpSpPr/>
        <p:nvPr/>
      </p:nvGrpSpPr>
      <p:grpSpPr>
        <a:xfrm>
          <a:off x="0" y="0"/>
          <a:ext cx="0" cy="0"/>
          <a:chOff x="0" y="0"/>
          <a:chExt cx="0" cy="0"/>
        </a:xfrm>
      </p:grpSpPr>
      <p:sp>
        <p:nvSpPr>
          <p:cNvPr id="7" name="Rectangle 6"/>
          <p:cNvSpPr/>
          <p:nvPr userDrawn="1"/>
        </p:nvSpPr>
        <p:spPr>
          <a:xfrm>
            <a:off x="-7938" y="1268413"/>
            <a:ext cx="3851276" cy="5594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151200" y="1484784"/>
            <a:ext cx="2727262" cy="1080120"/>
          </a:xfrm>
          <a:noFill/>
          <a:ln w="28575">
            <a:noFill/>
          </a:ln>
        </p:spPr>
        <p:txBody>
          <a:bodyPr>
            <a:noAutofit/>
          </a:bodyPr>
          <a:lstStyle>
            <a:lvl1pPr>
              <a:lnSpc>
                <a:spcPts val="1900"/>
              </a:lnSpc>
              <a:defRPr lang="en-GB" sz="1800" spc="-100"/>
            </a:lvl1pPr>
          </a:lstStyle>
          <a:p>
            <a:pPr lvl="0"/>
            <a:r>
              <a:rPr lang="en-US" dirty="0"/>
              <a:t>Click to edit Master title style</a:t>
            </a:r>
            <a:endParaRPr lang="en-GB" dirty="0"/>
          </a:p>
        </p:txBody>
      </p:sp>
      <p:sp>
        <p:nvSpPr>
          <p:cNvPr id="12" name="Picture Placeholder 11"/>
          <p:cNvSpPr>
            <a:spLocks noGrp="1"/>
          </p:cNvSpPr>
          <p:nvPr>
            <p:ph type="pic" sz="quarter" idx="11"/>
          </p:nvPr>
        </p:nvSpPr>
        <p:spPr>
          <a:xfrm>
            <a:off x="4932040" y="188639"/>
            <a:ext cx="3960440" cy="3211413"/>
          </a:xfrm>
        </p:spPr>
        <p:txBody>
          <a:bodyPr rtlCol="0">
            <a:noAutofit/>
          </a:bodyPr>
          <a:lstStyle>
            <a:lvl1pPr marL="0" indent="0">
              <a:buNone/>
              <a:defRPr/>
            </a:lvl1pPr>
          </a:lstStyle>
          <a:p>
            <a:pPr lvl="0"/>
            <a:endParaRPr lang="en-GB" noProof="0" dirty="0"/>
          </a:p>
        </p:txBody>
      </p:sp>
      <p:sp>
        <p:nvSpPr>
          <p:cNvPr id="6" name="Picture Placeholder 11"/>
          <p:cNvSpPr>
            <a:spLocks noGrp="1"/>
          </p:cNvSpPr>
          <p:nvPr>
            <p:ph type="pic" sz="quarter" idx="12"/>
          </p:nvPr>
        </p:nvSpPr>
        <p:spPr>
          <a:xfrm>
            <a:off x="4932040" y="3573016"/>
            <a:ext cx="1872208" cy="2736304"/>
          </a:xfrm>
        </p:spPr>
        <p:txBody>
          <a:bodyPr rtlCol="0">
            <a:noAutofit/>
          </a:bodyPr>
          <a:lstStyle>
            <a:lvl1pPr marL="0" indent="0">
              <a:buNone/>
              <a:defRPr/>
            </a:lvl1pPr>
          </a:lstStyle>
          <a:p>
            <a:pPr lvl="0"/>
            <a:endParaRPr lang="en-GB" noProof="0" dirty="0"/>
          </a:p>
        </p:txBody>
      </p:sp>
      <p:sp>
        <p:nvSpPr>
          <p:cNvPr id="9" name="Picture Placeholder 11"/>
          <p:cNvSpPr>
            <a:spLocks noGrp="1"/>
          </p:cNvSpPr>
          <p:nvPr>
            <p:ph type="pic" sz="quarter" idx="13"/>
          </p:nvPr>
        </p:nvSpPr>
        <p:spPr>
          <a:xfrm>
            <a:off x="7020272" y="3573016"/>
            <a:ext cx="1872208" cy="2736304"/>
          </a:xfrm>
        </p:spPr>
        <p:txBody>
          <a:bodyPr rtlCol="0">
            <a:noAutofit/>
          </a:bodyPr>
          <a:lstStyle>
            <a:lvl1pPr marL="0" indent="0">
              <a:buNone/>
              <a:defRPr/>
            </a:lvl1pPr>
          </a:lstStyle>
          <a:p>
            <a:pPr lvl="0"/>
            <a:endParaRPr lang="en-GB" noProof="0" dirty="0"/>
          </a:p>
        </p:txBody>
      </p:sp>
      <p:sp>
        <p:nvSpPr>
          <p:cNvPr id="10" name="Content Placeholder 2"/>
          <p:cNvSpPr>
            <a:spLocks noGrp="1"/>
          </p:cNvSpPr>
          <p:nvPr>
            <p:ph idx="1"/>
          </p:nvPr>
        </p:nvSpPr>
        <p:spPr>
          <a:xfrm>
            <a:off x="138505" y="3140968"/>
            <a:ext cx="2725494" cy="2304256"/>
          </a:xfrm>
        </p:spPr>
        <p:txBody>
          <a:bodyPr lIns="108000"/>
          <a:lstStyle>
            <a:lvl1pPr marL="0" indent="0">
              <a:lnSpc>
                <a:spcPts val="1500"/>
              </a:lnSpc>
              <a:buNone/>
              <a:defRPr sz="1400"/>
            </a:lvl1pPr>
            <a:lvl2pPr marL="180975" indent="0">
              <a:lnSpc>
                <a:spcPts val="1500"/>
              </a:lnSpc>
              <a:buNone/>
              <a:defRPr sz="1400"/>
            </a:lvl2pPr>
            <a:lvl3pPr marL="449263" indent="0">
              <a:lnSpc>
                <a:spcPts val="1500"/>
              </a:lnSpc>
              <a:buNone/>
              <a:defRPr sz="1400"/>
            </a:lvl3pPr>
            <a:lvl4pPr marL="630238" indent="0">
              <a:lnSpc>
                <a:spcPts val="1500"/>
              </a:lnSpc>
              <a:buNone/>
              <a:defRPr sz="1400"/>
            </a:lvl4pPr>
            <a:lvl5pPr marL="896938" indent="0">
              <a:lnSpc>
                <a:spcPts val="1500"/>
              </a:lnSpc>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55263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6b Multiple images plus text">
    <p:spTree>
      <p:nvGrpSpPr>
        <p:cNvPr id="1" name=""/>
        <p:cNvGrpSpPr/>
        <p:nvPr/>
      </p:nvGrpSpPr>
      <p:grpSpPr>
        <a:xfrm>
          <a:off x="0" y="0"/>
          <a:ext cx="0" cy="0"/>
          <a:chOff x="0" y="0"/>
          <a:chExt cx="0" cy="0"/>
        </a:xfrm>
      </p:grpSpPr>
      <p:sp>
        <p:nvSpPr>
          <p:cNvPr id="7" name="Rectangle 6"/>
          <p:cNvSpPr/>
          <p:nvPr userDrawn="1"/>
        </p:nvSpPr>
        <p:spPr>
          <a:xfrm>
            <a:off x="0" y="1268413"/>
            <a:ext cx="3851275" cy="5573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151200" y="1484784"/>
            <a:ext cx="2727262" cy="1080120"/>
          </a:xfrm>
          <a:noFill/>
          <a:ln w="28575">
            <a:noFill/>
          </a:ln>
        </p:spPr>
        <p:txBody>
          <a:bodyPr>
            <a:noAutofit/>
          </a:bodyPr>
          <a:lstStyle>
            <a:lvl1pPr>
              <a:lnSpc>
                <a:spcPts val="1900"/>
              </a:lnSpc>
              <a:defRPr lang="en-GB" sz="1800" spc="-100"/>
            </a:lvl1pPr>
          </a:lstStyle>
          <a:p>
            <a:pPr lvl="0"/>
            <a:r>
              <a:rPr lang="en-US" dirty="0"/>
              <a:t>Click to edit Master title style</a:t>
            </a:r>
            <a:endParaRPr lang="en-GB" dirty="0"/>
          </a:p>
        </p:txBody>
      </p:sp>
      <p:sp>
        <p:nvSpPr>
          <p:cNvPr id="12" name="Picture Placeholder 11"/>
          <p:cNvSpPr>
            <a:spLocks noGrp="1"/>
          </p:cNvSpPr>
          <p:nvPr>
            <p:ph type="pic" sz="quarter" idx="11"/>
          </p:nvPr>
        </p:nvSpPr>
        <p:spPr>
          <a:xfrm>
            <a:off x="4932040" y="188639"/>
            <a:ext cx="3960440" cy="3211413"/>
          </a:xfrm>
        </p:spPr>
        <p:txBody>
          <a:bodyPr rtlCol="0">
            <a:noAutofit/>
          </a:bodyPr>
          <a:lstStyle>
            <a:lvl1pPr marL="0" indent="0">
              <a:buNone/>
              <a:defRPr/>
            </a:lvl1pPr>
          </a:lstStyle>
          <a:p>
            <a:pPr lvl="0"/>
            <a:endParaRPr lang="en-GB" noProof="0" dirty="0"/>
          </a:p>
        </p:txBody>
      </p:sp>
      <p:sp>
        <p:nvSpPr>
          <p:cNvPr id="6" name="Picture Placeholder 11"/>
          <p:cNvSpPr>
            <a:spLocks noGrp="1"/>
          </p:cNvSpPr>
          <p:nvPr>
            <p:ph type="pic" sz="quarter" idx="12"/>
          </p:nvPr>
        </p:nvSpPr>
        <p:spPr>
          <a:xfrm>
            <a:off x="4932040" y="3573016"/>
            <a:ext cx="1872208" cy="2736304"/>
          </a:xfrm>
        </p:spPr>
        <p:txBody>
          <a:bodyPr rtlCol="0">
            <a:noAutofit/>
          </a:bodyPr>
          <a:lstStyle>
            <a:lvl1pPr marL="0" indent="0">
              <a:buNone/>
              <a:defRPr/>
            </a:lvl1pPr>
          </a:lstStyle>
          <a:p>
            <a:pPr lvl="0"/>
            <a:endParaRPr lang="en-GB" noProof="0" dirty="0"/>
          </a:p>
        </p:txBody>
      </p:sp>
      <p:sp>
        <p:nvSpPr>
          <p:cNvPr id="9" name="Picture Placeholder 11"/>
          <p:cNvSpPr>
            <a:spLocks noGrp="1"/>
          </p:cNvSpPr>
          <p:nvPr>
            <p:ph type="pic" sz="quarter" idx="13"/>
          </p:nvPr>
        </p:nvSpPr>
        <p:spPr>
          <a:xfrm>
            <a:off x="7020272" y="3573016"/>
            <a:ext cx="1872208" cy="2736304"/>
          </a:xfrm>
        </p:spPr>
        <p:txBody>
          <a:bodyPr rtlCol="0">
            <a:noAutofit/>
          </a:bodyPr>
          <a:lstStyle>
            <a:lvl1pPr marL="0" indent="0">
              <a:buNone/>
              <a:defRPr/>
            </a:lvl1pPr>
          </a:lstStyle>
          <a:p>
            <a:pPr lvl="0"/>
            <a:endParaRPr lang="en-GB" noProof="0" dirty="0"/>
          </a:p>
        </p:txBody>
      </p:sp>
      <p:sp>
        <p:nvSpPr>
          <p:cNvPr id="10" name="Content Placeholder 2"/>
          <p:cNvSpPr>
            <a:spLocks noGrp="1"/>
          </p:cNvSpPr>
          <p:nvPr>
            <p:ph idx="1"/>
          </p:nvPr>
        </p:nvSpPr>
        <p:spPr>
          <a:xfrm>
            <a:off x="151425" y="3140968"/>
            <a:ext cx="2725494" cy="2304256"/>
          </a:xfrm>
        </p:spPr>
        <p:txBody>
          <a:bodyPr lIns="108000"/>
          <a:lstStyle>
            <a:lvl1pPr marL="85725" indent="-85725">
              <a:lnSpc>
                <a:spcPts val="1500"/>
              </a:lnSpc>
              <a:buFont typeface="Arial" pitchFamily="34" charset="0"/>
              <a:buChar char="•"/>
              <a:defRPr lang="en-GB" sz="1400" kern="1200" dirty="0">
                <a:solidFill>
                  <a:schemeClr val="tx1"/>
                </a:solidFill>
                <a:latin typeface="Arial" pitchFamily="34" charset="0"/>
                <a:ea typeface="+mn-ea"/>
                <a:cs typeface="Arial" pitchFamily="34" charset="0"/>
              </a:defRPr>
            </a:lvl1pPr>
            <a:lvl2pPr marL="85725" indent="-85725">
              <a:lnSpc>
                <a:spcPts val="1500"/>
              </a:lnSpc>
              <a:buFont typeface="Arial" pitchFamily="34" charset="0"/>
              <a:buChar char="•"/>
              <a:defRPr sz="1400"/>
            </a:lvl2pPr>
            <a:lvl3pPr marL="85725" indent="-85725">
              <a:lnSpc>
                <a:spcPts val="1500"/>
              </a:lnSpc>
              <a:buFont typeface="Arial" pitchFamily="34" charset="0"/>
              <a:buChar char="•"/>
              <a:defRPr sz="1400"/>
            </a:lvl3pPr>
            <a:lvl4pPr marL="85725" indent="-85725">
              <a:lnSpc>
                <a:spcPts val="1500"/>
              </a:lnSpc>
              <a:buFont typeface="Arial" pitchFamily="34" charset="0"/>
              <a:buChar char="•"/>
              <a:defRPr sz="1400"/>
            </a:lvl4pPr>
            <a:lvl5pPr marL="85725" indent="-85725">
              <a:lnSpc>
                <a:spcPts val="1500"/>
              </a:lnSpc>
              <a:buFont typeface="Arial" pitchFamily="34" charset="0"/>
              <a:buChar char="•"/>
              <a:defRPr sz="1400"/>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en-GB" dirty="0"/>
          </a:p>
        </p:txBody>
      </p:sp>
    </p:spTree>
    <p:extLst>
      <p:ext uri="{BB962C8B-B14F-4D97-AF65-F5344CB8AC3E}">
        <p14:creationId xmlns:p14="http://schemas.microsoft.com/office/powerpoint/2010/main" val="1743981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c Multiple images plus numbers">
    <p:spTree>
      <p:nvGrpSpPr>
        <p:cNvPr id="1" name=""/>
        <p:cNvGrpSpPr/>
        <p:nvPr/>
      </p:nvGrpSpPr>
      <p:grpSpPr>
        <a:xfrm>
          <a:off x="0" y="0"/>
          <a:ext cx="0" cy="0"/>
          <a:chOff x="0" y="0"/>
          <a:chExt cx="0" cy="0"/>
        </a:xfrm>
      </p:grpSpPr>
      <p:sp>
        <p:nvSpPr>
          <p:cNvPr id="7" name="Rectangle 6"/>
          <p:cNvSpPr/>
          <p:nvPr userDrawn="1"/>
        </p:nvSpPr>
        <p:spPr>
          <a:xfrm>
            <a:off x="0" y="0"/>
            <a:ext cx="3851275" cy="6842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fontAlgn="auto">
              <a:spcBef>
                <a:spcPts val="0"/>
              </a:spcBef>
              <a:spcAft>
                <a:spcPts val="0"/>
              </a:spcAft>
              <a:defRPr/>
            </a:pPr>
            <a:endParaRPr lang="en-GB" dirty="0"/>
          </a:p>
        </p:txBody>
      </p:sp>
      <p:pic>
        <p:nvPicPr>
          <p:cNvPr id="8"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825" y="314325"/>
            <a:ext cx="1512888"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1200" y="1484784"/>
            <a:ext cx="2727262" cy="1080120"/>
          </a:xfrm>
          <a:noFill/>
          <a:ln w="28575">
            <a:noFill/>
          </a:ln>
        </p:spPr>
        <p:txBody>
          <a:bodyPr>
            <a:noAutofit/>
          </a:bodyPr>
          <a:lstStyle>
            <a:lvl1pPr>
              <a:lnSpc>
                <a:spcPts val="1900"/>
              </a:lnSpc>
              <a:defRPr lang="en-GB" sz="1800" spc="-100"/>
            </a:lvl1pPr>
          </a:lstStyle>
          <a:p>
            <a:pPr lvl="0"/>
            <a:r>
              <a:rPr lang="en-US" dirty="0"/>
              <a:t>Click to edit Master title style</a:t>
            </a:r>
            <a:endParaRPr lang="en-GB" dirty="0"/>
          </a:p>
        </p:txBody>
      </p:sp>
      <p:sp>
        <p:nvSpPr>
          <p:cNvPr id="12" name="Picture Placeholder 11"/>
          <p:cNvSpPr>
            <a:spLocks noGrp="1"/>
          </p:cNvSpPr>
          <p:nvPr>
            <p:ph type="pic" sz="quarter" idx="11"/>
          </p:nvPr>
        </p:nvSpPr>
        <p:spPr>
          <a:xfrm>
            <a:off x="4932040" y="188639"/>
            <a:ext cx="3960440" cy="3211413"/>
          </a:xfrm>
        </p:spPr>
        <p:txBody>
          <a:bodyPr rtlCol="0">
            <a:noAutofit/>
          </a:bodyPr>
          <a:lstStyle>
            <a:lvl1pPr marL="0" indent="0">
              <a:buNone/>
              <a:defRPr/>
            </a:lvl1pPr>
          </a:lstStyle>
          <a:p>
            <a:pPr lvl="0"/>
            <a:endParaRPr lang="en-GB" noProof="0" dirty="0"/>
          </a:p>
        </p:txBody>
      </p:sp>
      <p:sp>
        <p:nvSpPr>
          <p:cNvPr id="6" name="Picture Placeholder 11"/>
          <p:cNvSpPr>
            <a:spLocks noGrp="1"/>
          </p:cNvSpPr>
          <p:nvPr>
            <p:ph type="pic" sz="quarter" idx="12"/>
          </p:nvPr>
        </p:nvSpPr>
        <p:spPr>
          <a:xfrm>
            <a:off x="4932040" y="3573016"/>
            <a:ext cx="1872208" cy="2736304"/>
          </a:xfrm>
        </p:spPr>
        <p:txBody>
          <a:bodyPr rtlCol="0">
            <a:noAutofit/>
          </a:bodyPr>
          <a:lstStyle>
            <a:lvl1pPr marL="0" indent="0">
              <a:buNone/>
              <a:defRPr/>
            </a:lvl1pPr>
          </a:lstStyle>
          <a:p>
            <a:pPr lvl="0"/>
            <a:endParaRPr lang="en-GB" noProof="0" dirty="0"/>
          </a:p>
        </p:txBody>
      </p:sp>
      <p:sp>
        <p:nvSpPr>
          <p:cNvPr id="9" name="Picture Placeholder 11"/>
          <p:cNvSpPr>
            <a:spLocks noGrp="1"/>
          </p:cNvSpPr>
          <p:nvPr>
            <p:ph type="pic" sz="quarter" idx="13"/>
          </p:nvPr>
        </p:nvSpPr>
        <p:spPr>
          <a:xfrm>
            <a:off x="7020272" y="3573016"/>
            <a:ext cx="1872208" cy="2736304"/>
          </a:xfrm>
        </p:spPr>
        <p:txBody>
          <a:bodyPr rtlCol="0">
            <a:noAutofit/>
          </a:bodyPr>
          <a:lstStyle>
            <a:lvl1pPr marL="0" indent="0">
              <a:buNone/>
              <a:defRPr/>
            </a:lvl1pPr>
          </a:lstStyle>
          <a:p>
            <a:pPr lvl="0"/>
            <a:endParaRPr lang="en-GB" noProof="0" dirty="0"/>
          </a:p>
        </p:txBody>
      </p:sp>
      <p:sp>
        <p:nvSpPr>
          <p:cNvPr id="10" name="Content Placeholder 2"/>
          <p:cNvSpPr>
            <a:spLocks noGrp="1"/>
          </p:cNvSpPr>
          <p:nvPr>
            <p:ph idx="1"/>
          </p:nvPr>
        </p:nvSpPr>
        <p:spPr>
          <a:xfrm>
            <a:off x="146745" y="3140968"/>
            <a:ext cx="2725494" cy="2304256"/>
          </a:xfrm>
        </p:spPr>
        <p:txBody>
          <a:bodyPr lIns="108000"/>
          <a:lstStyle>
            <a:lvl1pPr marL="180975" indent="-180975">
              <a:lnSpc>
                <a:spcPts val="1500"/>
              </a:lnSpc>
              <a:buSzPct val="95000"/>
              <a:buFont typeface="+mj-lt"/>
              <a:buAutoNum type="arabicPeriod"/>
              <a:tabLst>
                <a:tab pos="180975" algn="l"/>
              </a:tabLst>
              <a:defRPr lang="en-GB" sz="1400" kern="1200" dirty="0">
                <a:solidFill>
                  <a:schemeClr val="tx1"/>
                </a:solidFill>
                <a:latin typeface="Arial" pitchFamily="34" charset="0"/>
                <a:ea typeface="+mn-ea"/>
                <a:cs typeface="Arial" pitchFamily="34" charset="0"/>
              </a:defRPr>
            </a:lvl1pPr>
            <a:lvl2pPr marL="85725" indent="-85725">
              <a:lnSpc>
                <a:spcPts val="1500"/>
              </a:lnSpc>
              <a:buFont typeface="Arial" pitchFamily="34" charset="0"/>
              <a:buChar char="•"/>
              <a:defRPr sz="1400"/>
            </a:lvl2pPr>
            <a:lvl3pPr marL="85725" indent="-85725">
              <a:lnSpc>
                <a:spcPts val="1500"/>
              </a:lnSpc>
              <a:buFont typeface="Arial" pitchFamily="34" charset="0"/>
              <a:buChar char="•"/>
              <a:defRPr sz="1400"/>
            </a:lvl3pPr>
            <a:lvl4pPr marL="85725" indent="-85725">
              <a:lnSpc>
                <a:spcPts val="1500"/>
              </a:lnSpc>
              <a:buFont typeface="Arial" pitchFamily="34" charset="0"/>
              <a:buChar char="•"/>
              <a:defRPr sz="1400"/>
            </a:lvl4pPr>
            <a:lvl5pPr marL="85725" indent="-85725">
              <a:lnSpc>
                <a:spcPts val="1500"/>
              </a:lnSpc>
              <a:buFont typeface="Arial" pitchFamily="34" charset="0"/>
              <a:buChar char="•"/>
              <a:defRPr sz="1400"/>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en-GB" dirty="0"/>
          </a:p>
        </p:txBody>
      </p:sp>
    </p:spTree>
    <p:extLst>
      <p:ext uri="{BB962C8B-B14F-4D97-AF65-F5344CB8AC3E}">
        <p14:creationId xmlns:p14="http://schemas.microsoft.com/office/powerpoint/2010/main" val="2208142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 Full bleed image and text">
    <p:spTree>
      <p:nvGrpSpPr>
        <p:cNvPr id="1" name=""/>
        <p:cNvGrpSpPr/>
        <p:nvPr/>
      </p:nvGrpSpPr>
      <p:grpSpPr>
        <a:xfrm>
          <a:off x="0" y="0"/>
          <a:ext cx="0" cy="0"/>
          <a:chOff x="0" y="0"/>
          <a:chExt cx="0" cy="0"/>
        </a:xfrm>
      </p:grpSpPr>
      <p:sp>
        <p:nvSpPr>
          <p:cNvPr id="5" name="Rectangle 6"/>
          <p:cNvSpPr/>
          <p:nvPr userDrawn="1"/>
        </p:nvSpPr>
        <p:spPr>
          <a:xfrm>
            <a:off x="0" y="-42863"/>
            <a:ext cx="9144000" cy="3455988"/>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7"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825" y="314325"/>
            <a:ext cx="1512888"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1809037" y="1923646"/>
            <a:ext cx="6480175" cy="432857"/>
          </a:xfrm>
          <a:blipFill>
            <a:blip r:embed="rId3" cstate="print"/>
            <a:stretch>
              <a:fillRect/>
            </a:stretch>
          </a:blipFill>
        </p:spPr>
        <p:txBody>
          <a:bodyPr lIns="108000"/>
          <a:lstStyle>
            <a:lvl1pPr marL="0" indent="0">
              <a:lnSpc>
                <a:spcPts val="1900"/>
              </a:lnSpc>
              <a:buNone/>
              <a:defRPr lang="en-US" sz="1800" i="1" kern="1200" spc="-100" baseline="0" dirty="0" smtClean="0">
                <a:solidFill>
                  <a:srgbClr val="621B40"/>
                </a:solidFill>
                <a:latin typeface="Arial" pitchFamily="34" charset="0"/>
                <a:ea typeface="+mj-ea"/>
                <a:cs typeface="Arial" pitchFamily="34" charset="0"/>
              </a:defRPr>
            </a:lvl1pPr>
          </a:lstStyle>
          <a:p>
            <a:pPr lvl="0"/>
            <a:r>
              <a:rPr lang="en-US" dirty="0"/>
              <a:t>Click to edit </a:t>
            </a:r>
          </a:p>
          <a:p>
            <a:pPr lvl="0"/>
            <a:r>
              <a:rPr lang="en-US" dirty="0"/>
              <a:t>subtitle</a:t>
            </a:r>
          </a:p>
        </p:txBody>
      </p:sp>
      <p:sp>
        <p:nvSpPr>
          <p:cNvPr id="12" name="Picture Placeholder 11"/>
          <p:cNvSpPr>
            <a:spLocks noGrp="1"/>
          </p:cNvSpPr>
          <p:nvPr>
            <p:ph type="pic" sz="quarter" idx="11"/>
          </p:nvPr>
        </p:nvSpPr>
        <p:spPr>
          <a:xfrm>
            <a:off x="0" y="3428999"/>
            <a:ext cx="9144000" cy="3429001"/>
          </a:xfrm>
        </p:spPr>
        <p:txBody>
          <a:bodyPr rtlCol="0">
            <a:noAutofit/>
          </a:bodyPr>
          <a:lstStyle>
            <a:lvl1pPr marL="0" indent="0">
              <a:buNone/>
              <a:defRPr/>
            </a:lvl1pPr>
          </a:lstStyle>
          <a:p>
            <a:pPr lvl="0"/>
            <a:endParaRPr lang="en-GB" noProof="0" dirty="0"/>
          </a:p>
        </p:txBody>
      </p:sp>
      <p:sp>
        <p:nvSpPr>
          <p:cNvPr id="2" name="Title 1"/>
          <p:cNvSpPr>
            <a:spLocks noGrp="1"/>
          </p:cNvSpPr>
          <p:nvPr>
            <p:ph type="title"/>
          </p:nvPr>
        </p:nvSpPr>
        <p:spPr>
          <a:xfrm>
            <a:off x="1809818" y="1484784"/>
            <a:ext cx="6471678" cy="432048"/>
          </a:xfrm>
          <a:blipFill>
            <a:blip r:embed="rId3" cstate="print"/>
            <a:stretch>
              <a:fillRect/>
            </a:stretch>
          </a:blipFill>
          <a:ln w="28575">
            <a:noFill/>
          </a:ln>
        </p:spPr>
        <p:txBody>
          <a:bodyPr>
            <a:noAutofit/>
          </a:bodyPr>
          <a:lstStyle>
            <a:lvl1pPr>
              <a:lnSpc>
                <a:spcPts val="1900"/>
              </a:lnSpc>
              <a:defRPr lang="en-GB" sz="1800" spc="-100"/>
            </a:lvl1pPr>
          </a:lstStyle>
          <a:p>
            <a:pPr lvl="0"/>
            <a:r>
              <a:rPr lang="en-US" dirty="0"/>
              <a:t>Click to edit Master title style</a:t>
            </a:r>
            <a:endParaRPr lang="en-GB" dirty="0"/>
          </a:p>
        </p:txBody>
      </p:sp>
    </p:spTree>
    <p:extLst>
      <p:ext uri="{BB962C8B-B14F-4D97-AF65-F5344CB8AC3E}">
        <p14:creationId xmlns:p14="http://schemas.microsoft.com/office/powerpoint/2010/main" val="316659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1.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09750" y="1682750"/>
            <a:ext cx="6472238" cy="396875"/>
          </a:xfrm>
          <a:prstGeom prst="rect">
            <a:avLst/>
          </a:prstGeom>
          <a:blipFill>
            <a:blip r:embed="rId18" cstate="print"/>
            <a:stretch>
              <a:fillRect/>
            </a:stretch>
          </a:blipFill>
        </p:spPr>
        <p:txBody>
          <a:bodyPr vert="horz" lIns="108000" tIns="0" rIns="0" bIns="0" rtlCol="0" anchor="t" anchorCtr="0">
            <a:spAutoFit/>
          </a:bodyPr>
          <a:lstStyle/>
          <a:p>
            <a:r>
              <a:rPr lang="en-US" dirty="0"/>
              <a:t>Click to edit Master title style</a:t>
            </a:r>
            <a:endParaRPr lang="en-GB" dirty="0"/>
          </a:p>
        </p:txBody>
      </p:sp>
      <p:sp>
        <p:nvSpPr>
          <p:cNvPr id="1027" name="Text Placeholder 2"/>
          <p:cNvSpPr>
            <a:spLocks noGrp="1"/>
          </p:cNvSpPr>
          <p:nvPr>
            <p:ph type="body" idx="1"/>
          </p:nvPr>
        </p:nvSpPr>
        <p:spPr bwMode="auto">
          <a:xfrm>
            <a:off x="1812925" y="2214563"/>
            <a:ext cx="6480175"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701" r:id="rId1"/>
    <p:sldLayoutId id="2147483707" r:id="rId2"/>
    <p:sldLayoutId id="2147483702" r:id="rId3"/>
    <p:sldLayoutId id="2147483703"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04" r:id="rId13"/>
    <p:sldLayoutId id="2147483705" r:id="rId14"/>
    <p:sldLayoutId id="2147483706" r:id="rId15"/>
    <p:sldLayoutId id="2147483716" r:id="rId16"/>
  </p:sldLayoutIdLst>
  <p:txStyles>
    <p:titleStyle>
      <a:lvl1pPr algn="l" rtl="0" eaLnBrk="0" fontAlgn="base" hangingPunct="0">
        <a:lnSpc>
          <a:spcPts val="3100"/>
        </a:lnSpc>
        <a:spcBef>
          <a:spcPct val="0"/>
        </a:spcBef>
        <a:spcAft>
          <a:spcPct val="0"/>
        </a:spcAft>
        <a:buClr>
          <a:srgbClr val="B70D50"/>
        </a:buClr>
        <a:buFont typeface="FS Clerkenwell"/>
        <a:defRPr sz="2600" kern="1200" spc="-20">
          <a:solidFill>
            <a:srgbClr val="B70D50"/>
          </a:solidFill>
          <a:latin typeface="Arial" pitchFamily="34" charset="0"/>
          <a:ea typeface="+mj-ea"/>
          <a:cs typeface="Arial" pitchFamily="34" charset="0"/>
        </a:defRPr>
      </a:lvl1pPr>
      <a:lvl2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2pPr>
      <a:lvl3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3pPr>
      <a:lvl4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4pPr>
      <a:lvl5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5pPr>
      <a:lvl6pPr marL="4572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6pPr>
      <a:lvl7pPr marL="9144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7pPr>
      <a:lvl8pPr marL="13716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8pPr>
      <a:lvl9pPr marL="18288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9pPr>
    </p:titleStyle>
    <p:bodyStyle>
      <a:lvl1pPr marL="180975" indent="-180975" algn="l" rtl="0" eaLnBrk="0" fontAlgn="base" hangingPunct="0">
        <a:lnSpc>
          <a:spcPts val="2100"/>
        </a:lnSpc>
        <a:spcBef>
          <a:spcPct val="0"/>
        </a:spcBef>
        <a:spcAft>
          <a:spcPct val="0"/>
        </a:spcAft>
        <a:buSzPct val="80000"/>
        <a:buFont typeface="Arial" pitchFamily="34" charset="0"/>
        <a:buChar char="•"/>
        <a:defRPr kern="1200">
          <a:solidFill>
            <a:schemeClr val="tx1"/>
          </a:solidFill>
          <a:latin typeface="Arial" pitchFamily="34" charset="0"/>
          <a:ea typeface="+mn-ea"/>
          <a:cs typeface="Arial" pitchFamily="34" charset="0"/>
        </a:defRPr>
      </a:lvl1pPr>
      <a:lvl2pPr marL="449263" indent="-268288" algn="l" rtl="0" eaLnBrk="0" fontAlgn="base" hangingPunct="0">
        <a:lnSpc>
          <a:spcPts val="2100"/>
        </a:lnSpc>
        <a:spcBef>
          <a:spcPct val="0"/>
        </a:spcBef>
        <a:spcAft>
          <a:spcPct val="0"/>
        </a:spcAft>
        <a:buFont typeface="Arial" pitchFamily="34" charset="0"/>
        <a:buChar char="–"/>
        <a:defRPr kern="1200">
          <a:solidFill>
            <a:schemeClr val="tx1"/>
          </a:solidFill>
          <a:latin typeface="Arial" pitchFamily="34" charset="0"/>
          <a:ea typeface="+mn-ea"/>
          <a:cs typeface="Arial" pitchFamily="34" charset="0"/>
        </a:defRPr>
      </a:lvl2pPr>
      <a:lvl3pPr marL="630238" indent="-180975" algn="l" rtl="0" eaLnBrk="0" fontAlgn="base" hangingPunct="0">
        <a:lnSpc>
          <a:spcPts val="2100"/>
        </a:lnSpc>
        <a:spcBef>
          <a:spcPct val="0"/>
        </a:spcBef>
        <a:spcAft>
          <a:spcPct val="0"/>
        </a:spcAft>
        <a:buFont typeface="Arial" pitchFamily="34" charset="0"/>
        <a:buChar char="•"/>
        <a:defRPr kern="1200">
          <a:solidFill>
            <a:schemeClr val="tx1"/>
          </a:solidFill>
          <a:latin typeface="Arial" pitchFamily="34" charset="0"/>
          <a:ea typeface="+mn-ea"/>
          <a:cs typeface="Arial" pitchFamily="34" charset="0"/>
        </a:defRPr>
      </a:lvl3pPr>
      <a:lvl4pPr marL="896938" indent="-266700" algn="l" rtl="0" eaLnBrk="0" fontAlgn="base" hangingPunct="0">
        <a:lnSpc>
          <a:spcPts val="2100"/>
        </a:lnSpc>
        <a:spcBef>
          <a:spcPct val="0"/>
        </a:spcBef>
        <a:spcAft>
          <a:spcPct val="0"/>
        </a:spcAft>
        <a:buFont typeface="Arial" pitchFamily="34" charset="0"/>
        <a:buChar char="–"/>
        <a:defRPr kern="1200">
          <a:solidFill>
            <a:schemeClr val="tx1"/>
          </a:solidFill>
          <a:latin typeface="Arial" pitchFamily="34" charset="0"/>
          <a:ea typeface="+mn-ea"/>
          <a:cs typeface="Arial" pitchFamily="34" charset="0"/>
        </a:defRPr>
      </a:lvl4pPr>
      <a:lvl5pPr marL="1077913" indent="-180975" algn="l" rtl="0" eaLnBrk="0" fontAlgn="base" hangingPunct="0">
        <a:lnSpc>
          <a:spcPts val="2100"/>
        </a:lnSpc>
        <a:spcBef>
          <a:spcPct val="0"/>
        </a:spcBef>
        <a:spcAft>
          <a:spcPct val="0"/>
        </a:spcAft>
        <a:buFont typeface="Arial"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70E68E-DAF1-6345-3F41-54F1D8B5599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19828A-2280-0F2A-6F83-41986B78CBE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B5248C-FF0C-B072-472A-737E6FAAB34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21040E3-09BB-446E-ACCA-510403E371F4}" type="datetimeFigureOut">
              <a:rPr lang="en-GB" smtClean="0"/>
              <a:t>10/12/2022</a:t>
            </a:fld>
            <a:endParaRPr lang="en-GB"/>
          </a:p>
        </p:txBody>
      </p:sp>
      <p:sp>
        <p:nvSpPr>
          <p:cNvPr id="5" name="Footer Placeholder 4">
            <a:extLst>
              <a:ext uri="{FF2B5EF4-FFF2-40B4-BE49-F238E27FC236}">
                <a16:creationId xmlns:a16="http://schemas.microsoft.com/office/drawing/2014/main" id="{850EDD42-FBE0-FF5F-6241-9F0E939BB8D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E515C8-F9CA-EF5D-BB1C-774CB29F0B1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7A816F-71E5-4660-8D49-9415456A0E2B}" type="slidenum">
              <a:rPr lang="en-GB" smtClean="0"/>
              <a:t>‹#›</a:t>
            </a:fld>
            <a:endParaRPr lang="en-GB"/>
          </a:p>
        </p:txBody>
      </p:sp>
    </p:spTree>
    <p:extLst>
      <p:ext uri="{BB962C8B-B14F-4D97-AF65-F5344CB8AC3E}">
        <p14:creationId xmlns:p14="http://schemas.microsoft.com/office/powerpoint/2010/main" val="184300317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5576" y="1600200"/>
            <a:ext cx="793122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E4B1D-ADB2-4F15-8389-44110F300007}" type="datetimeFigureOut">
              <a:rPr lang="en-GB" smtClean="0"/>
              <a:t>10/12/2022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23AC5-E736-42FC-804D-CE08A2C83742}" type="slidenum">
              <a:rPr lang="en-GB" smtClean="0"/>
              <a:t>‹#›</a:t>
            </a:fld>
            <a:endParaRPr lang="en-GB"/>
          </a:p>
        </p:txBody>
      </p:sp>
      <p:sp>
        <p:nvSpPr>
          <p:cNvPr id="7" name="Title Placeholder 1"/>
          <p:cNvSpPr>
            <a:spLocks noGrp="1"/>
          </p:cNvSpPr>
          <p:nvPr>
            <p:ph type="title"/>
          </p:nvPr>
        </p:nvSpPr>
        <p:spPr>
          <a:xfrm>
            <a:off x="755576" y="476672"/>
            <a:ext cx="7931224" cy="720080"/>
          </a:xfrm>
          <a:prstGeom prst="rect">
            <a:avLst/>
          </a:prstGeom>
          <a:blipFill>
            <a:blip r:embed="rId7" cstate="print"/>
            <a:stretch>
              <a:fillRect/>
            </a:stretch>
          </a:blipFill>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6847302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txStyles>
    <p:titleStyle>
      <a:lvl1pPr algn="l" defTabSz="914400" rtl="0" eaLnBrk="1" latinLnBrk="0" hangingPunct="1">
        <a:spcBef>
          <a:spcPct val="0"/>
        </a:spcBef>
        <a:buNone/>
        <a:defRPr sz="2600" kern="1200">
          <a:solidFill>
            <a:srgbClr val="B70D5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835696" y="4725144"/>
            <a:ext cx="6552728" cy="2132856"/>
          </a:xfrm>
          <a:noFill/>
        </p:spPr>
        <p:txBody>
          <a:bodyPr rtlCol="0">
            <a:noAutofit/>
          </a:bodyPr>
          <a:lstStyle/>
          <a:p>
            <a:pPr eaLnBrk="1" fontAlgn="auto" hangingPunct="1">
              <a:lnSpc>
                <a:spcPct val="100000"/>
              </a:lnSpc>
              <a:spcAft>
                <a:spcPts val="1200"/>
              </a:spcAft>
              <a:buFont typeface="Arial" charset="0"/>
              <a:buNone/>
              <a:defRPr/>
            </a:pPr>
            <a:r>
              <a:rPr lang="en-GB" sz="2400" i="0" dirty="0">
                <a:latin typeface="Garamond" panose="02020404030301010803" pitchFamily="18" charset="0"/>
              </a:rPr>
              <a:t>Dr Tom Archer, CRESR, Sheffield Hallam University</a:t>
            </a:r>
          </a:p>
          <a:p>
            <a:pPr eaLnBrk="1" fontAlgn="auto" hangingPunct="1">
              <a:lnSpc>
                <a:spcPct val="100000"/>
              </a:lnSpc>
              <a:spcAft>
                <a:spcPts val="1200"/>
              </a:spcAft>
              <a:buFont typeface="Arial" charset="0"/>
              <a:buNone/>
              <a:defRPr/>
            </a:pPr>
            <a:r>
              <a:rPr lang="en-GB" sz="2400" i="0" dirty="0">
                <a:latin typeface="Garamond" panose="02020404030301010803" pitchFamily="18" charset="0"/>
              </a:rPr>
              <a:t>Dr Tom Moore, Liverpool University</a:t>
            </a:r>
          </a:p>
          <a:p>
            <a:pPr eaLnBrk="1" fontAlgn="auto" hangingPunct="1">
              <a:lnSpc>
                <a:spcPct val="100000"/>
              </a:lnSpc>
              <a:spcAft>
                <a:spcPts val="1200"/>
              </a:spcAft>
              <a:buFont typeface="Arial" charset="0"/>
              <a:buNone/>
              <a:defRPr/>
            </a:pPr>
            <a:r>
              <a:rPr lang="en-GB" sz="2400" i="0" dirty="0">
                <a:latin typeface="Garamond" panose="02020404030301010803" pitchFamily="18" charset="0"/>
              </a:rPr>
              <a:t>Phillipa Hughes, Sheffield University</a:t>
            </a:r>
          </a:p>
          <a:p>
            <a:pPr eaLnBrk="1" fontAlgn="auto" hangingPunct="1">
              <a:lnSpc>
                <a:spcPct val="100000"/>
              </a:lnSpc>
              <a:spcAft>
                <a:spcPts val="1200"/>
              </a:spcAft>
              <a:buFont typeface="Arial" charset="0"/>
              <a:buNone/>
              <a:defRPr/>
            </a:pPr>
            <a:r>
              <a:rPr lang="en-GB" sz="2400" i="0" dirty="0">
                <a:latin typeface="Garamond" panose="02020404030301010803" pitchFamily="18" charset="0"/>
              </a:rPr>
              <a:t>Dr Yael Arbell, CRESR, Sheffield Hallam University</a:t>
            </a:r>
          </a:p>
          <a:p>
            <a:pPr eaLnBrk="1" fontAlgn="auto" hangingPunct="1">
              <a:lnSpc>
                <a:spcPct val="100000"/>
              </a:lnSpc>
              <a:spcAft>
                <a:spcPts val="600"/>
              </a:spcAft>
              <a:defRPr/>
            </a:pPr>
            <a:endParaRPr lang="en-GB" sz="2400" dirty="0">
              <a:latin typeface="Garamond" panose="02020404030301010803" pitchFamily="18" charset="0"/>
            </a:endParaRPr>
          </a:p>
          <a:p>
            <a:pPr eaLnBrk="1" fontAlgn="auto" hangingPunct="1">
              <a:lnSpc>
                <a:spcPct val="100000"/>
              </a:lnSpc>
              <a:spcAft>
                <a:spcPts val="600"/>
              </a:spcAft>
              <a:buFont typeface="Arial" charset="0"/>
              <a:buNone/>
              <a:defRPr/>
            </a:pPr>
            <a:endParaRPr lang="en-GB" sz="2400" dirty="0">
              <a:latin typeface="Garamond" panose="02020404030301010803" pitchFamily="18" charset="0"/>
            </a:endParaRPr>
          </a:p>
        </p:txBody>
      </p:sp>
      <p:sp>
        <p:nvSpPr>
          <p:cNvPr id="3" name="Title 2"/>
          <p:cNvSpPr>
            <a:spLocks noGrp="1"/>
          </p:cNvSpPr>
          <p:nvPr>
            <p:ph type="title"/>
          </p:nvPr>
        </p:nvSpPr>
        <p:spPr>
          <a:xfrm>
            <a:off x="1835696" y="1988840"/>
            <a:ext cx="6753434" cy="1880583"/>
          </a:xfrm>
        </p:spPr>
        <p:txBody>
          <a:bodyPr/>
          <a:lstStyle/>
          <a:p>
            <a:pPr>
              <a:lnSpc>
                <a:spcPct val="100000"/>
              </a:lnSpc>
            </a:pPr>
            <a:r>
              <a:rPr lang="en-GB" sz="4000" b="1" dirty="0">
                <a:latin typeface="Garamond" panose="02020404030301010803" pitchFamily="18" charset="0"/>
              </a:rPr>
              <a:t>Community-led housing: Lessons from research and practice</a:t>
            </a:r>
            <a:br>
              <a:rPr lang="en-GB" sz="4000" b="1" dirty="0">
                <a:latin typeface="Garamond" panose="02020404030301010803" pitchFamily="18" charset="0"/>
              </a:rPr>
            </a:br>
            <a:endParaRPr lang="en-GB" sz="4000" dirty="0">
              <a:latin typeface="Garamond" panose="02020404030301010803" pitchFamily="18" charset="0"/>
            </a:endParaRPr>
          </a:p>
        </p:txBody>
      </p:sp>
      <p:pic>
        <p:nvPicPr>
          <p:cNvPr id="10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1966" y="248972"/>
            <a:ext cx="2840707" cy="5629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0" y="1800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itchFamily="34" charset="0"/>
                <a:ea typeface="Calibri" pitchFamily="34" charset="0"/>
                <a:cs typeface="Arial" pitchFamily="34" charset="0"/>
              </a:rPr>
              <a:t> </a:t>
            </a:r>
            <a:endParaRPr kumimoji="0" lang="en-GB" alt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13B2A664-24F1-251E-4086-7409100608B3}"/>
              </a:ext>
            </a:extLst>
          </p:cNvPr>
          <p:cNvSpPr txBox="1">
            <a:spLocks/>
          </p:cNvSpPr>
          <p:nvPr/>
        </p:nvSpPr>
        <p:spPr>
          <a:xfrm>
            <a:off x="251520" y="158508"/>
            <a:ext cx="8208912" cy="461665"/>
          </a:xfrm>
          <a:prstGeom prst="rect">
            <a:avLst/>
          </a:prstGeom>
          <a:blipFill>
            <a:blip r:embed="rId2" cstate="print"/>
            <a:stretch>
              <a:fillRect/>
            </a:stretch>
          </a:blipFill>
        </p:spPr>
        <p:txBody>
          <a:bodyPr vert="horz" lIns="108000" tIns="0" rIns="0" bIns="0" rtlCol="0" anchor="ctr" anchorCtr="0">
            <a:spAutoFit/>
          </a:bodyPr>
          <a:lstStyle>
            <a:lvl1pPr algn="l" rtl="0" eaLnBrk="0" fontAlgn="base" hangingPunct="0">
              <a:lnSpc>
                <a:spcPts val="3100"/>
              </a:lnSpc>
              <a:spcBef>
                <a:spcPct val="0"/>
              </a:spcBef>
              <a:spcAft>
                <a:spcPct val="0"/>
              </a:spcAft>
              <a:buClr>
                <a:srgbClr val="B70D50"/>
              </a:buClr>
              <a:buFont typeface="FS Clerkenwell"/>
              <a:defRPr sz="2600" kern="1200" spc="-20">
                <a:solidFill>
                  <a:srgbClr val="B70D50"/>
                </a:solidFill>
                <a:latin typeface="Arial" pitchFamily="34" charset="0"/>
                <a:ea typeface="+mj-ea"/>
                <a:cs typeface="Arial" pitchFamily="34" charset="0"/>
              </a:defRPr>
            </a:lvl1pPr>
            <a:lvl2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2pPr>
            <a:lvl3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3pPr>
            <a:lvl4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4pPr>
            <a:lvl5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5pPr>
            <a:lvl6pPr marL="4572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6pPr>
            <a:lvl7pPr marL="9144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7pPr>
            <a:lvl8pPr marL="13716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8pPr>
            <a:lvl9pPr marL="18288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9pPr>
          </a:lstStyle>
          <a:p>
            <a:pPr>
              <a:lnSpc>
                <a:spcPct val="100000"/>
              </a:lnSpc>
            </a:pPr>
            <a:r>
              <a:rPr lang="en-GB" sz="3000" b="1" dirty="0">
                <a:latin typeface="Garamond" panose="02020404030301010803" pitchFamily="18" charset="0"/>
              </a:rPr>
              <a:t>Participation and civic action</a:t>
            </a:r>
            <a:endParaRPr lang="en-GB" sz="3000" dirty="0">
              <a:latin typeface="Garamond" panose="02020404030301010803" pitchFamily="18" charset="0"/>
            </a:endParaRPr>
          </a:p>
        </p:txBody>
      </p:sp>
      <p:sp>
        <p:nvSpPr>
          <p:cNvPr id="5" name="TextBox 4">
            <a:extLst>
              <a:ext uri="{FF2B5EF4-FFF2-40B4-BE49-F238E27FC236}">
                <a16:creationId xmlns:a16="http://schemas.microsoft.com/office/drawing/2014/main" id="{1A87F9AE-4E4E-E5CF-4B6C-E313ADEE752D}"/>
              </a:ext>
            </a:extLst>
          </p:cNvPr>
          <p:cNvSpPr txBox="1"/>
          <p:nvPr/>
        </p:nvSpPr>
        <p:spPr>
          <a:xfrm>
            <a:off x="495300" y="2136339"/>
            <a:ext cx="7848600" cy="2400657"/>
          </a:xfrm>
          <a:prstGeom prst="rect">
            <a:avLst/>
          </a:prstGeom>
          <a:noFill/>
        </p:spPr>
        <p:txBody>
          <a:bodyPr wrap="square">
            <a:spAutoFit/>
          </a:bodyPr>
          <a:lstStyle/>
          <a:p>
            <a:pPr algn="ctr"/>
            <a:r>
              <a:rPr lang="en-GB" sz="2500" dirty="0">
                <a:latin typeface="Garamond" panose="02020404030301010803" pitchFamily="18" charset="0"/>
                <a:cs typeface="Arabic Typesetting" panose="020B0604020202020204" pitchFamily="66" charset="-78"/>
              </a:rPr>
              <a:t>“A lot of people within our little circle just become better at varying things that they've never tried before...So we've got people who have, you know, training on finance and things like that...So, we've developed a group of people who, again, are getting very good at resolving differences and stuff”. (LGC participant)</a:t>
            </a:r>
          </a:p>
        </p:txBody>
      </p:sp>
      <p:sp>
        <p:nvSpPr>
          <p:cNvPr id="6" name="TextBox 5">
            <a:extLst>
              <a:ext uri="{FF2B5EF4-FFF2-40B4-BE49-F238E27FC236}">
                <a16:creationId xmlns:a16="http://schemas.microsoft.com/office/drawing/2014/main" id="{C2DDC43A-6D22-4B62-9D8F-DB969007F49C}"/>
              </a:ext>
            </a:extLst>
          </p:cNvPr>
          <p:cNvSpPr txBox="1"/>
          <p:nvPr/>
        </p:nvSpPr>
        <p:spPr>
          <a:xfrm>
            <a:off x="251520" y="6330160"/>
            <a:ext cx="7229475" cy="338554"/>
          </a:xfrm>
          <a:prstGeom prst="rect">
            <a:avLst/>
          </a:prstGeom>
          <a:noFill/>
        </p:spPr>
        <p:txBody>
          <a:bodyPr wrap="square">
            <a:spAutoFit/>
          </a:bodyPr>
          <a:lstStyle/>
          <a:p>
            <a:r>
              <a:rPr lang="en-GB" sz="1600" dirty="0">
                <a:latin typeface="Garamond" panose="02020404030301010803" pitchFamily="18" charset="0"/>
              </a:rPr>
              <a:t>Arbell et al (2022). Homes in Community Hands Evaluation: Year Three</a:t>
            </a:r>
          </a:p>
        </p:txBody>
      </p:sp>
    </p:spTree>
    <p:extLst>
      <p:ext uri="{BB962C8B-B14F-4D97-AF65-F5344CB8AC3E}">
        <p14:creationId xmlns:p14="http://schemas.microsoft.com/office/powerpoint/2010/main" val="643096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57E03A4-5725-4A00-636C-4C85E417D0BB}"/>
              </a:ext>
            </a:extLst>
          </p:cNvPr>
          <p:cNvSpPr txBox="1">
            <a:spLocks/>
          </p:cNvSpPr>
          <p:nvPr/>
        </p:nvSpPr>
        <p:spPr>
          <a:xfrm>
            <a:off x="251520" y="158508"/>
            <a:ext cx="8208912" cy="461665"/>
          </a:xfrm>
          <a:prstGeom prst="rect">
            <a:avLst/>
          </a:prstGeom>
          <a:blipFill>
            <a:blip r:embed="rId2" cstate="print"/>
            <a:stretch>
              <a:fillRect/>
            </a:stretch>
          </a:blipFill>
        </p:spPr>
        <p:txBody>
          <a:bodyPr vert="horz" lIns="108000" tIns="0" rIns="0" bIns="0" rtlCol="0" anchor="ctr" anchorCtr="0">
            <a:spAutoFit/>
          </a:bodyPr>
          <a:lstStyle>
            <a:lvl1pPr algn="l" rtl="0" eaLnBrk="0" fontAlgn="base" hangingPunct="0">
              <a:lnSpc>
                <a:spcPts val="3100"/>
              </a:lnSpc>
              <a:spcBef>
                <a:spcPct val="0"/>
              </a:spcBef>
              <a:spcAft>
                <a:spcPct val="0"/>
              </a:spcAft>
              <a:buClr>
                <a:srgbClr val="B70D50"/>
              </a:buClr>
              <a:buFont typeface="FS Clerkenwell"/>
              <a:defRPr sz="2600" kern="1200" spc="-20">
                <a:solidFill>
                  <a:srgbClr val="B70D50"/>
                </a:solidFill>
                <a:latin typeface="Arial" pitchFamily="34" charset="0"/>
                <a:ea typeface="+mj-ea"/>
                <a:cs typeface="Arial" pitchFamily="34" charset="0"/>
              </a:defRPr>
            </a:lvl1pPr>
            <a:lvl2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2pPr>
            <a:lvl3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3pPr>
            <a:lvl4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4pPr>
            <a:lvl5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5pPr>
            <a:lvl6pPr marL="4572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6pPr>
            <a:lvl7pPr marL="9144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7pPr>
            <a:lvl8pPr marL="13716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8pPr>
            <a:lvl9pPr marL="18288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9pPr>
          </a:lstStyle>
          <a:p>
            <a:pPr>
              <a:lnSpc>
                <a:spcPct val="100000"/>
              </a:lnSpc>
            </a:pPr>
            <a:r>
              <a:rPr lang="en-GB" sz="3000" b="1" dirty="0">
                <a:latin typeface="Garamond" panose="02020404030301010803" pitchFamily="18" charset="0"/>
              </a:rPr>
              <a:t>Attrition rates and slow progress</a:t>
            </a:r>
            <a:endParaRPr lang="en-GB" sz="3000" dirty="0">
              <a:latin typeface="Garamond" panose="02020404030301010803" pitchFamily="18" charset="0"/>
            </a:endParaRPr>
          </a:p>
        </p:txBody>
      </p:sp>
      <p:pic>
        <p:nvPicPr>
          <p:cNvPr id="4" name="Picture 3">
            <a:extLst>
              <a:ext uri="{FF2B5EF4-FFF2-40B4-BE49-F238E27FC236}">
                <a16:creationId xmlns:a16="http://schemas.microsoft.com/office/drawing/2014/main" id="{61846D18-0963-116E-15D5-4797D821DFF1}"/>
              </a:ext>
            </a:extLst>
          </p:cNvPr>
          <p:cNvPicPr>
            <a:picLocks noChangeAspect="1"/>
          </p:cNvPicPr>
          <p:nvPr/>
        </p:nvPicPr>
        <p:blipFill rotWithShape="1">
          <a:blip r:embed="rId3"/>
          <a:srcRect l="28738" t="37400" r="27162" b="15001"/>
          <a:stretch/>
        </p:blipFill>
        <p:spPr>
          <a:xfrm>
            <a:off x="971600" y="1268760"/>
            <a:ext cx="7776864" cy="4721667"/>
          </a:xfrm>
          <a:prstGeom prst="rect">
            <a:avLst/>
          </a:prstGeom>
        </p:spPr>
      </p:pic>
      <p:sp>
        <p:nvSpPr>
          <p:cNvPr id="5" name="TextBox 4">
            <a:extLst>
              <a:ext uri="{FF2B5EF4-FFF2-40B4-BE49-F238E27FC236}">
                <a16:creationId xmlns:a16="http://schemas.microsoft.com/office/drawing/2014/main" id="{60A83FF6-0C9B-2DD8-3503-A86B117F94C8}"/>
              </a:ext>
            </a:extLst>
          </p:cNvPr>
          <p:cNvSpPr txBox="1"/>
          <p:nvPr/>
        </p:nvSpPr>
        <p:spPr>
          <a:xfrm>
            <a:off x="251520" y="6330160"/>
            <a:ext cx="7229475" cy="338554"/>
          </a:xfrm>
          <a:prstGeom prst="rect">
            <a:avLst/>
          </a:prstGeom>
          <a:noFill/>
        </p:spPr>
        <p:txBody>
          <a:bodyPr wrap="square">
            <a:spAutoFit/>
          </a:bodyPr>
          <a:lstStyle/>
          <a:p>
            <a:r>
              <a:rPr lang="en-GB" sz="1600" dirty="0">
                <a:latin typeface="Garamond" panose="02020404030301010803" pitchFamily="18" charset="0"/>
              </a:rPr>
              <a:t>Arbell et al (2022). Homes in Community Hands Evaluation: Year Three</a:t>
            </a:r>
          </a:p>
        </p:txBody>
      </p:sp>
      <p:sp>
        <p:nvSpPr>
          <p:cNvPr id="6" name="Oval 5">
            <a:extLst>
              <a:ext uri="{FF2B5EF4-FFF2-40B4-BE49-F238E27FC236}">
                <a16:creationId xmlns:a16="http://schemas.microsoft.com/office/drawing/2014/main" id="{FDD218D6-6E9D-A17F-CEF0-B4CECD11B7D3}"/>
              </a:ext>
            </a:extLst>
          </p:cNvPr>
          <p:cNvSpPr/>
          <p:nvPr/>
        </p:nvSpPr>
        <p:spPr>
          <a:xfrm>
            <a:off x="6520086" y="2132856"/>
            <a:ext cx="964779" cy="1224136"/>
          </a:xfrm>
          <a:prstGeom prst="ellipse">
            <a:avLst/>
          </a:prstGeom>
          <a:noFill/>
          <a:ln>
            <a:solidFill>
              <a:srgbClr val="621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C55D8D97-E470-E843-1735-225F2F7FE30C}"/>
              </a:ext>
            </a:extLst>
          </p:cNvPr>
          <p:cNvSpPr/>
          <p:nvPr/>
        </p:nvSpPr>
        <p:spPr>
          <a:xfrm>
            <a:off x="755576" y="3429000"/>
            <a:ext cx="6840760" cy="720080"/>
          </a:xfrm>
          <a:prstGeom prst="ellipse">
            <a:avLst/>
          </a:prstGeom>
          <a:noFill/>
          <a:ln>
            <a:solidFill>
              <a:srgbClr val="621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510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87E0C7D-00D9-B56E-2F0C-7D8B9B120EF9}"/>
              </a:ext>
            </a:extLst>
          </p:cNvPr>
          <p:cNvSpPr txBox="1">
            <a:spLocks/>
          </p:cNvSpPr>
          <p:nvPr/>
        </p:nvSpPr>
        <p:spPr>
          <a:xfrm>
            <a:off x="251520" y="158508"/>
            <a:ext cx="8208912" cy="461665"/>
          </a:xfrm>
          <a:prstGeom prst="rect">
            <a:avLst/>
          </a:prstGeom>
          <a:blipFill>
            <a:blip r:embed="rId2" cstate="print"/>
            <a:stretch>
              <a:fillRect/>
            </a:stretch>
          </a:blipFill>
        </p:spPr>
        <p:txBody>
          <a:bodyPr vert="horz" lIns="108000" tIns="0" rIns="0" bIns="0" rtlCol="0" anchor="ctr" anchorCtr="0">
            <a:spAutoFit/>
          </a:bodyPr>
          <a:lstStyle>
            <a:lvl1pPr algn="l" rtl="0" eaLnBrk="0" fontAlgn="base" hangingPunct="0">
              <a:lnSpc>
                <a:spcPts val="3100"/>
              </a:lnSpc>
              <a:spcBef>
                <a:spcPct val="0"/>
              </a:spcBef>
              <a:spcAft>
                <a:spcPct val="0"/>
              </a:spcAft>
              <a:buClr>
                <a:srgbClr val="B70D50"/>
              </a:buClr>
              <a:buFont typeface="FS Clerkenwell"/>
              <a:defRPr sz="2600" kern="1200" spc="-20">
                <a:solidFill>
                  <a:srgbClr val="B70D50"/>
                </a:solidFill>
                <a:latin typeface="Arial" pitchFamily="34" charset="0"/>
                <a:ea typeface="+mj-ea"/>
                <a:cs typeface="Arial" pitchFamily="34" charset="0"/>
              </a:defRPr>
            </a:lvl1pPr>
            <a:lvl2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2pPr>
            <a:lvl3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3pPr>
            <a:lvl4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4pPr>
            <a:lvl5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5pPr>
            <a:lvl6pPr marL="4572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6pPr>
            <a:lvl7pPr marL="9144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7pPr>
            <a:lvl8pPr marL="13716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8pPr>
            <a:lvl9pPr marL="18288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9pPr>
          </a:lstStyle>
          <a:p>
            <a:pPr>
              <a:lnSpc>
                <a:spcPct val="100000"/>
              </a:lnSpc>
            </a:pPr>
            <a:r>
              <a:rPr lang="en-GB" sz="3000" b="1" dirty="0">
                <a:latin typeface="Garamond" panose="02020404030301010803" pitchFamily="18" charset="0"/>
              </a:rPr>
              <a:t>Barriers to growth</a:t>
            </a:r>
            <a:endParaRPr lang="en-GB" sz="3000" dirty="0">
              <a:latin typeface="Garamond" panose="02020404030301010803" pitchFamily="18" charset="0"/>
            </a:endParaRPr>
          </a:p>
        </p:txBody>
      </p:sp>
      <p:sp>
        <p:nvSpPr>
          <p:cNvPr id="3" name="TextBox 2">
            <a:extLst>
              <a:ext uri="{FF2B5EF4-FFF2-40B4-BE49-F238E27FC236}">
                <a16:creationId xmlns:a16="http://schemas.microsoft.com/office/drawing/2014/main" id="{D0FEAC24-85B0-3061-CF56-E86E7677EADA}"/>
              </a:ext>
            </a:extLst>
          </p:cNvPr>
          <p:cNvSpPr txBox="1"/>
          <p:nvPr/>
        </p:nvSpPr>
        <p:spPr>
          <a:xfrm>
            <a:off x="143508" y="1340768"/>
            <a:ext cx="9000492" cy="4708981"/>
          </a:xfrm>
          <a:prstGeom prst="rect">
            <a:avLst/>
          </a:prstGeom>
          <a:noFill/>
        </p:spPr>
        <p:txBody>
          <a:bodyPr wrap="square">
            <a:spAutoFit/>
          </a:bodyPr>
          <a:lstStyle/>
          <a:p>
            <a:pPr marL="800100" lvl="1" indent="-342900">
              <a:spcAft>
                <a:spcPts val="1200"/>
              </a:spcAft>
              <a:buFont typeface="Arial" panose="020B0604020202020204" pitchFamily="34" charset="0"/>
              <a:buChar char="•"/>
            </a:pPr>
            <a:r>
              <a:rPr lang="en-GB" sz="2500" dirty="0">
                <a:latin typeface="Garamond" panose="02020404030301010803" pitchFamily="18" charset="0"/>
              </a:rPr>
              <a:t>Revenue funding is scarce and has been short-</a:t>
            </a:r>
            <a:r>
              <a:rPr lang="en-GB" sz="2500" dirty="0" err="1">
                <a:latin typeface="Garamond" panose="02020404030301010803" pitchFamily="18" charset="0"/>
              </a:rPr>
              <a:t>termist</a:t>
            </a:r>
            <a:r>
              <a:rPr lang="en-GB" sz="2500" dirty="0">
                <a:latin typeface="Garamond" panose="02020404030301010803" pitchFamily="18" charset="0"/>
              </a:rPr>
              <a:t> </a:t>
            </a:r>
          </a:p>
          <a:p>
            <a:pPr marL="800100" lvl="1" indent="-342900">
              <a:spcAft>
                <a:spcPts val="1200"/>
              </a:spcAft>
              <a:buFont typeface="Arial" panose="020B0604020202020204" pitchFamily="34" charset="0"/>
              <a:buChar char="•"/>
            </a:pPr>
            <a:r>
              <a:rPr lang="en-GB" sz="2500" dirty="0">
                <a:latin typeface="Garamond" panose="02020404030301010803" pitchFamily="18" charset="0"/>
              </a:rPr>
              <a:t>Issues related to the pandemic have affected participation, planning and the development process</a:t>
            </a:r>
          </a:p>
          <a:p>
            <a:pPr marL="800100" lvl="1" indent="-342900">
              <a:spcAft>
                <a:spcPts val="1200"/>
              </a:spcAft>
              <a:buFont typeface="Arial" panose="020B0604020202020204" pitchFamily="34" charset="0"/>
              <a:buChar char="•"/>
            </a:pPr>
            <a:r>
              <a:rPr lang="en-GB" sz="2500" dirty="0">
                <a:latin typeface="Garamond" panose="02020404030301010803" pitchFamily="18" charset="0"/>
              </a:rPr>
              <a:t>Land and existing property remains difficult to secure in some areas</a:t>
            </a:r>
          </a:p>
          <a:p>
            <a:pPr marL="800100" lvl="1" indent="-342900">
              <a:spcAft>
                <a:spcPts val="1200"/>
              </a:spcAft>
              <a:buFont typeface="Arial" panose="020B0604020202020204" pitchFamily="34" charset="0"/>
              <a:buChar char="•"/>
            </a:pPr>
            <a:r>
              <a:rPr lang="en-GB" sz="2500" dirty="0">
                <a:latin typeface="Garamond" panose="02020404030301010803" pitchFamily="18" charset="0"/>
              </a:rPr>
              <a:t>Enabling infrastructure is difficult to sustain financially</a:t>
            </a:r>
          </a:p>
          <a:p>
            <a:pPr marL="800100" lvl="1" indent="-342900">
              <a:spcAft>
                <a:spcPts val="1200"/>
              </a:spcAft>
              <a:buFont typeface="Arial" panose="020B0604020202020204" pitchFamily="34" charset="0"/>
              <a:buChar char="•"/>
            </a:pPr>
            <a:r>
              <a:rPr lang="en-GB" sz="2500" dirty="0">
                <a:latin typeface="Garamond" panose="02020404030301010803" pitchFamily="18" charset="0"/>
              </a:rPr>
              <a:t>The demands on volunteers and those involved can be significant</a:t>
            </a:r>
          </a:p>
          <a:p>
            <a:pPr marL="800100" lvl="1" indent="-342900">
              <a:spcAft>
                <a:spcPts val="1200"/>
              </a:spcAft>
              <a:buFont typeface="Arial" panose="020B0604020202020204" pitchFamily="34" charset="0"/>
              <a:buChar char="•"/>
            </a:pPr>
            <a:r>
              <a:rPr lang="en-GB" sz="2500" dirty="0">
                <a:latin typeface="Garamond" panose="02020404030301010803" pitchFamily="18" charset="0"/>
              </a:rPr>
              <a:t>New challenges with rising interest rates, inflation in building material prices, and pressures on household finances </a:t>
            </a:r>
          </a:p>
        </p:txBody>
      </p:sp>
    </p:spTree>
    <p:extLst>
      <p:ext uri="{BB962C8B-B14F-4D97-AF65-F5344CB8AC3E}">
        <p14:creationId xmlns:p14="http://schemas.microsoft.com/office/powerpoint/2010/main" val="570702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85900" y="3429000"/>
            <a:ext cx="6172200" cy="1371600"/>
          </a:xfrm>
        </p:spPr>
        <p:txBody>
          <a:bodyPr>
            <a:normAutofit fontScale="90000"/>
          </a:bodyPr>
          <a:lstStyle/>
          <a:p>
            <a:pPr eaLnBrk="1" hangingPunct="1"/>
            <a:r>
              <a:rPr lang="en-GB" altLang="en-US" dirty="0"/>
              <a:t>Community-led housing Enabling Hubs</a:t>
            </a:r>
            <a:br>
              <a:rPr lang="en-GB" altLang="en-US" dirty="0"/>
            </a:br>
            <a:r>
              <a:rPr lang="en-GB" altLang="en-US" sz="2325" dirty="0"/>
              <a:t>Tom Moore (University of Liverpool</a:t>
            </a:r>
            <a:br>
              <a:rPr lang="en-GB" altLang="en-US" sz="2325" dirty="0"/>
            </a:br>
            <a:r>
              <a:rPr lang="en-GB" altLang="en-US" sz="2325" dirty="0"/>
              <a:t>Philippa Hughes (University of Sheffield)</a:t>
            </a:r>
            <a:endParaRPr lang="en-US" altLang="en-US" sz="232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pPr eaLnBrk="1" hangingPunct="1"/>
            <a:r>
              <a:rPr lang="en-US" altLang="en-US" dirty="0"/>
              <a:t>Introduction and context</a:t>
            </a:r>
          </a:p>
        </p:txBody>
      </p:sp>
      <p:sp>
        <p:nvSpPr>
          <p:cNvPr id="5126" name="Rectangle 3"/>
          <p:cNvSpPr>
            <a:spLocks noGrp="1" noChangeArrowheads="1"/>
          </p:cNvSpPr>
          <p:nvPr>
            <p:ph idx="1"/>
          </p:nvPr>
        </p:nvSpPr>
        <p:spPr>
          <a:xfrm>
            <a:off x="674370" y="1513472"/>
            <a:ext cx="7795260" cy="5015583"/>
          </a:xfrm>
        </p:spPr>
        <p:txBody>
          <a:bodyPr>
            <a:noAutofit/>
          </a:bodyPr>
          <a:lstStyle/>
          <a:p>
            <a:pPr eaLnBrk="1" hangingPunct="1"/>
            <a:r>
              <a:rPr lang="en-GB" altLang="en-US" dirty="0"/>
              <a:t>Enabling hubs are a key development in the growth of the community-led housing sector </a:t>
            </a:r>
          </a:p>
          <a:p>
            <a:pPr eaLnBrk="1" hangingPunct="1"/>
            <a:r>
              <a:rPr lang="en-GB" altLang="en-US" dirty="0"/>
              <a:t>28 Enabling Hubs registered across England forming a network overseen by the Community Led Homes partnership</a:t>
            </a:r>
          </a:p>
          <a:p>
            <a:pPr eaLnBrk="1" hangingPunct="1"/>
            <a:r>
              <a:rPr lang="en-GB" altLang="en-US" dirty="0"/>
              <a:t>Investment from central government as part of Community Housing Fund and Power to Change – Homes in Community Hands programme </a:t>
            </a:r>
          </a:p>
          <a:p>
            <a:pPr eaLnBrk="1" hangingPunct="1"/>
            <a:r>
              <a:rPr lang="en-GB" altLang="en-US" dirty="0">
                <a:solidFill>
                  <a:schemeClr val="bg2">
                    <a:lumMod val="10000"/>
                  </a:schemeClr>
                </a:solidFill>
              </a:rPr>
              <a:t>The Community Led Homes partnership website states that enabling hubs “</a:t>
            </a:r>
            <a:r>
              <a:rPr lang="en-GB" altLang="en-US" i="1" dirty="0">
                <a:solidFill>
                  <a:schemeClr val="bg2">
                    <a:lumMod val="10000"/>
                  </a:schemeClr>
                </a:solidFill>
              </a:rPr>
              <a:t>are regional organisations that provide one-to-one technical support to groups</a:t>
            </a:r>
            <a:r>
              <a:rPr lang="en-GB" altLang="en-US" dirty="0">
                <a:solidFill>
                  <a:schemeClr val="bg2">
                    <a:lumMod val="10000"/>
                  </a:schemeClr>
                </a:solidFill>
              </a:rPr>
              <a:t>” and that “</a:t>
            </a:r>
            <a:r>
              <a:rPr lang="en-GB" altLang="en-US" i="1" dirty="0">
                <a:solidFill>
                  <a:schemeClr val="bg2">
                    <a:lumMod val="10000"/>
                  </a:schemeClr>
                </a:solidFill>
              </a:rPr>
              <a:t>the evidence shows that when an enabling hub exists, the more community led homes are built in the vicinity</a:t>
            </a:r>
            <a:r>
              <a:rPr lang="en-GB" altLang="en-US" dirty="0">
                <a:solidFill>
                  <a:schemeClr val="bg2">
                    <a:lumMod val="10000"/>
                  </a:schemeClr>
                </a:solidFill>
              </a:rPr>
              <a:t>.” (Community Led Homes, Accessed: 2/6/22).</a:t>
            </a:r>
          </a:p>
          <a:p>
            <a:pPr eaLnBrk="1" hangingPunct="1"/>
            <a:r>
              <a:rPr lang="en-GB" altLang="en-US" dirty="0">
                <a:solidFill>
                  <a:schemeClr val="bg2">
                    <a:lumMod val="10000"/>
                  </a:schemeClr>
                </a:solidFill>
              </a:rPr>
              <a:t>They also perform lobbying and influencing roles.</a:t>
            </a:r>
          </a:p>
          <a:p>
            <a:pPr eaLnBrk="1" hangingPunct="1"/>
            <a:r>
              <a:rPr lang="en-GB" altLang="en-US" dirty="0">
                <a:solidFill>
                  <a:schemeClr val="bg2">
                    <a:lumMod val="10000"/>
                  </a:schemeClr>
                </a:solidFill>
              </a:rPr>
              <a:t>Broader context of housing crises, localism and austerity.</a:t>
            </a:r>
          </a:p>
        </p:txBody>
      </p:sp>
      <p:sp>
        <p:nvSpPr>
          <p:cNvPr id="5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rgbClr val="2A196F"/>
                </a:solidFill>
                <a:latin typeface="TUOS Blake" panose="020B0503040000020004" pitchFamily="34" charset="0"/>
                <a:ea typeface="MS PGothic" panose="020B0600070205080204" pitchFamily="34" charset="-128"/>
              </a:defRPr>
            </a:lvl1pPr>
            <a:lvl2pPr marL="557213" indent="-214313" eaLnBrk="0" hangingPunct="0">
              <a:spcBef>
                <a:spcPct val="30000"/>
              </a:spcBef>
              <a:buFont typeface="TUOS Stephenson" panose="02070503080000020004" pitchFamily="18" charset="0"/>
              <a:buChar char="•"/>
              <a:defRPr sz="2100">
                <a:solidFill>
                  <a:srgbClr val="2A196F"/>
                </a:solidFill>
                <a:latin typeface="TUOS Blake" panose="020B0503040000020004" pitchFamily="34" charset="0"/>
                <a:ea typeface="MS PGothic" panose="020B0600070205080204" pitchFamily="34" charset="-128"/>
              </a:defRPr>
            </a:lvl2pPr>
            <a:lvl3pPr marL="857250" indent="-171450" eaLnBrk="0" hangingPunct="0">
              <a:spcBef>
                <a:spcPct val="20000"/>
              </a:spcBef>
              <a:defRPr sz="1800">
                <a:solidFill>
                  <a:srgbClr val="2A196F"/>
                </a:solidFill>
                <a:latin typeface="TUOS Blake" panose="020B0503040000020004" pitchFamily="34" charset="0"/>
                <a:ea typeface="MS PGothic" panose="020B0600070205080204" pitchFamily="34" charset="-128"/>
              </a:defRPr>
            </a:lvl3pPr>
            <a:lvl4pPr marL="1200150" indent="-171450" eaLnBrk="0" hangingPunct="0">
              <a:lnSpc>
                <a:spcPct val="120000"/>
              </a:lnSpc>
              <a:spcBef>
                <a:spcPct val="20000"/>
              </a:spcBef>
              <a:buFont typeface="TUOS Stephenson" panose="02070503080000020004" pitchFamily="18" charset="0"/>
              <a:defRPr sz="1050">
                <a:solidFill>
                  <a:srgbClr val="2A196F"/>
                </a:solidFill>
                <a:latin typeface="TUOS Blake" panose="020B0503040000020004" pitchFamily="34" charset="0"/>
                <a:ea typeface="MS PGothic" panose="020B0600070205080204" pitchFamily="34" charset="-128"/>
              </a:defRPr>
            </a:lvl4pPr>
            <a:lvl5pPr marL="1543050" indent="-171450" eaLnBrk="0" hangingPunct="0">
              <a:lnSpc>
                <a:spcPct val="140000"/>
              </a:lnSpc>
              <a:spcBef>
                <a:spcPct val="20000"/>
              </a:spcBef>
              <a:buFont typeface="TUOS Stephenson" panose="02070503080000020004" pitchFamily="18" charset="0"/>
              <a:buChar char="•"/>
              <a:defRPr sz="675">
                <a:solidFill>
                  <a:srgbClr val="2A196F"/>
                </a:solidFill>
                <a:latin typeface="TUOS Blake" panose="020B0503040000020004" pitchFamily="34" charset="0"/>
                <a:ea typeface="MS PGothic" panose="020B0600070205080204" pitchFamily="34" charset="-128"/>
              </a:defRPr>
            </a:lvl5pPr>
            <a:lvl6pPr marL="1885950" indent="-171450" eaLnBrk="0" fontAlgn="base" hangingPunct="0">
              <a:lnSpc>
                <a:spcPct val="140000"/>
              </a:lnSpc>
              <a:spcBef>
                <a:spcPct val="20000"/>
              </a:spcBef>
              <a:spcAft>
                <a:spcPct val="0"/>
              </a:spcAft>
              <a:buFont typeface="TUOS Stephenson" panose="02070503080000020004" pitchFamily="18" charset="0"/>
              <a:buChar char="•"/>
              <a:defRPr sz="675">
                <a:solidFill>
                  <a:srgbClr val="2A196F"/>
                </a:solidFill>
                <a:latin typeface="TUOS Blake" panose="020B0503040000020004" pitchFamily="34" charset="0"/>
                <a:ea typeface="MS PGothic" panose="020B0600070205080204" pitchFamily="34" charset="-128"/>
              </a:defRPr>
            </a:lvl6pPr>
            <a:lvl7pPr marL="2228850" indent="-171450" eaLnBrk="0" fontAlgn="base" hangingPunct="0">
              <a:lnSpc>
                <a:spcPct val="140000"/>
              </a:lnSpc>
              <a:spcBef>
                <a:spcPct val="20000"/>
              </a:spcBef>
              <a:spcAft>
                <a:spcPct val="0"/>
              </a:spcAft>
              <a:buFont typeface="TUOS Stephenson" panose="02070503080000020004" pitchFamily="18" charset="0"/>
              <a:buChar char="•"/>
              <a:defRPr sz="675">
                <a:solidFill>
                  <a:srgbClr val="2A196F"/>
                </a:solidFill>
                <a:latin typeface="TUOS Blake" panose="020B0503040000020004" pitchFamily="34" charset="0"/>
                <a:ea typeface="MS PGothic" panose="020B0600070205080204" pitchFamily="34" charset="-128"/>
              </a:defRPr>
            </a:lvl7pPr>
            <a:lvl8pPr marL="2571750" indent="-171450" eaLnBrk="0" fontAlgn="base" hangingPunct="0">
              <a:lnSpc>
                <a:spcPct val="140000"/>
              </a:lnSpc>
              <a:spcBef>
                <a:spcPct val="20000"/>
              </a:spcBef>
              <a:spcAft>
                <a:spcPct val="0"/>
              </a:spcAft>
              <a:buFont typeface="TUOS Stephenson" panose="02070503080000020004" pitchFamily="18" charset="0"/>
              <a:buChar char="•"/>
              <a:defRPr sz="675">
                <a:solidFill>
                  <a:srgbClr val="2A196F"/>
                </a:solidFill>
                <a:latin typeface="TUOS Blake" panose="020B0503040000020004" pitchFamily="34" charset="0"/>
                <a:ea typeface="MS PGothic" panose="020B0600070205080204" pitchFamily="34" charset="-128"/>
              </a:defRPr>
            </a:lvl8pPr>
            <a:lvl9pPr marL="2914650" indent="-171450" eaLnBrk="0" fontAlgn="base" hangingPunct="0">
              <a:lnSpc>
                <a:spcPct val="140000"/>
              </a:lnSpc>
              <a:spcBef>
                <a:spcPct val="20000"/>
              </a:spcBef>
              <a:spcAft>
                <a:spcPct val="0"/>
              </a:spcAft>
              <a:buFont typeface="TUOS Stephenson" panose="02070503080000020004" pitchFamily="18" charset="0"/>
              <a:buChar char="•"/>
              <a:defRPr sz="675">
                <a:solidFill>
                  <a:srgbClr val="2A196F"/>
                </a:solidFill>
                <a:latin typeface="TUOS Blake" panose="020B0503040000020004" pitchFamily="34" charset="0"/>
                <a:ea typeface="MS PGothic" panose="020B0600070205080204" pitchFamily="34" charset="-128"/>
              </a:defRPr>
            </a:lvl9pPr>
          </a:lstStyle>
          <a:p>
            <a:pPr defTabSz="685800" fontAlgn="auto">
              <a:spcBef>
                <a:spcPct val="0"/>
              </a:spcBef>
              <a:spcAft>
                <a:spcPts val="0"/>
              </a:spcAft>
              <a:buNone/>
            </a:pPr>
            <a:fld id="{0CAFD3E5-F232-44AE-8B1E-ADB37CE449FF}" type="slidenum">
              <a:rPr lang="en-GB" altLang="en-US" sz="1350">
                <a:latin typeface="TUOS Stephenson" panose="02070503080000020004" pitchFamily="18" charset="0"/>
                <a:cs typeface="+mn-cs"/>
              </a:rPr>
              <a:pPr defTabSz="685800" fontAlgn="auto">
                <a:spcBef>
                  <a:spcPct val="0"/>
                </a:spcBef>
                <a:spcAft>
                  <a:spcPts val="0"/>
                </a:spcAft>
                <a:buNone/>
              </a:pPr>
              <a:t>14</a:t>
            </a:fld>
            <a:endParaRPr lang="en-GB" altLang="en-US" sz="1350" dirty="0">
              <a:latin typeface="TUOS Stephenson" panose="02070503080000020004" pitchFamily="18" charset="0"/>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takeaways</a:t>
            </a:r>
          </a:p>
        </p:txBody>
      </p:sp>
      <p:sp>
        <p:nvSpPr>
          <p:cNvPr id="3" name="Content Placeholder 2"/>
          <p:cNvSpPr>
            <a:spLocks noGrp="1"/>
          </p:cNvSpPr>
          <p:nvPr>
            <p:ph idx="1"/>
          </p:nvPr>
        </p:nvSpPr>
        <p:spPr/>
        <p:txBody>
          <a:bodyPr>
            <a:normAutofit/>
          </a:bodyPr>
          <a:lstStyle/>
          <a:p>
            <a:pPr marL="385763" indent="-385763">
              <a:buFont typeface="+mj-lt"/>
              <a:buAutoNum type="arabicPeriod"/>
            </a:pPr>
            <a:r>
              <a:rPr lang="en-GB" sz="2400" dirty="0"/>
              <a:t>Variation in the organisational form and function of hubs as a result of national and local circumstances.</a:t>
            </a:r>
          </a:p>
          <a:p>
            <a:pPr marL="385763" indent="-385763">
              <a:buFont typeface="+mj-lt"/>
              <a:buAutoNum type="arabicPeriod"/>
            </a:pPr>
            <a:r>
              <a:rPr lang="en-GB" sz="2400" dirty="0"/>
              <a:t>Hubs have been critical to the growth of community-led housing.</a:t>
            </a:r>
          </a:p>
          <a:p>
            <a:pPr marL="385763" indent="-385763">
              <a:buFont typeface="+mj-lt"/>
              <a:buAutoNum type="arabicPeriod"/>
            </a:pPr>
            <a:r>
              <a:rPr lang="en-GB" sz="2400" dirty="0"/>
              <a:t>Hubs, as a form of third sector infrastructure, are becoming more entrepreneurial in an attempt to diversify their funding sources.</a:t>
            </a:r>
          </a:p>
        </p:txBody>
      </p:sp>
    </p:spTree>
    <p:extLst>
      <p:ext uri="{BB962C8B-B14F-4D97-AF65-F5344CB8AC3E}">
        <p14:creationId xmlns:p14="http://schemas.microsoft.com/office/powerpoint/2010/main" val="1464285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A4BC7-1A2A-B10C-277D-5E6A28DC5C5F}"/>
              </a:ext>
            </a:extLst>
          </p:cNvPr>
          <p:cNvSpPr>
            <a:spLocks noGrp="1"/>
          </p:cNvSpPr>
          <p:nvPr>
            <p:ph type="title"/>
          </p:nvPr>
        </p:nvSpPr>
        <p:spPr/>
        <p:txBody>
          <a:bodyPr/>
          <a:lstStyle/>
          <a:p>
            <a:r>
              <a:rPr lang="en-GB" dirty="0"/>
              <a:t>Implementation of enabling hub network</a:t>
            </a:r>
          </a:p>
        </p:txBody>
      </p:sp>
      <p:sp>
        <p:nvSpPr>
          <p:cNvPr id="3" name="Content Placeholder 2">
            <a:extLst>
              <a:ext uri="{FF2B5EF4-FFF2-40B4-BE49-F238E27FC236}">
                <a16:creationId xmlns:a16="http://schemas.microsoft.com/office/drawing/2014/main" id="{A1AF298E-0A4D-38C3-8FE1-576635A2986B}"/>
              </a:ext>
            </a:extLst>
          </p:cNvPr>
          <p:cNvSpPr>
            <a:spLocks noGrp="1"/>
          </p:cNvSpPr>
          <p:nvPr>
            <p:ph idx="1"/>
          </p:nvPr>
        </p:nvSpPr>
        <p:spPr>
          <a:xfrm>
            <a:off x="770794" y="1690689"/>
            <a:ext cx="6414809" cy="3091363"/>
          </a:xfrm>
        </p:spPr>
        <p:txBody>
          <a:bodyPr>
            <a:normAutofit/>
          </a:bodyPr>
          <a:lstStyle/>
          <a:p>
            <a:r>
              <a:rPr lang="en-GB" sz="1800" dirty="0"/>
              <a:t>Interaction between the national programme and local circumstances have led to significant variation in the form and function of enabling hubs in different parts of England.</a:t>
            </a:r>
          </a:p>
        </p:txBody>
      </p:sp>
      <p:sp>
        <p:nvSpPr>
          <p:cNvPr id="6" name="Slide Number Placeholder 5">
            <a:extLst>
              <a:ext uri="{FF2B5EF4-FFF2-40B4-BE49-F238E27FC236}">
                <a16:creationId xmlns:a16="http://schemas.microsoft.com/office/drawing/2014/main" id="{EA7412CA-92DD-E497-90E4-F607BDB9E6B1}"/>
              </a:ext>
            </a:extLst>
          </p:cNvPr>
          <p:cNvSpPr>
            <a:spLocks noGrp="1"/>
          </p:cNvSpPr>
          <p:nvPr>
            <p:ph type="sldNum" sz="quarter" idx="12"/>
          </p:nvPr>
        </p:nvSpPr>
        <p:spPr/>
        <p:txBody>
          <a:bodyPr/>
          <a:lstStyle/>
          <a:p>
            <a:pPr defTabSz="685800" fontAlgn="auto">
              <a:spcBef>
                <a:spcPts val="0"/>
              </a:spcBef>
              <a:spcAft>
                <a:spcPts val="0"/>
              </a:spcAft>
            </a:pPr>
            <a:fld id="{22230EF6-6C13-413D-A541-8FA2732E8850}" type="slidenum">
              <a:rPr lang="en-GB" altLang="en-US">
                <a:solidFill>
                  <a:prstClr val="black">
                    <a:tint val="75000"/>
                  </a:prstClr>
                </a:solidFill>
                <a:latin typeface="Calibri" panose="020F0502020204030204"/>
                <a:cs typeface="+mn-cs"/>
              </a:rPr>
              <a:pPr defTabSz="685800" fontAlgn="auto">
                <a:spcBef>
                  <a:spcPts val="0"/>
                </a:spcBef>
                <a:spcAft>
                  <a:spcPts val="0"/>
                </a:spcAft>
              </a:pPr>
              <a:t>16</a:t>
            </a:fld>
            <a:endParaRPr lang="en-GB" altLang="en-US" dirty="0">
              <a:solidFill>
                <a:prstClr val="black">
                  <a:tint val="75000"/>
                </a:prstClr>
              </a:solidFill>
              <a:latin typeface="Calibri" panose="020F0502020204030204"/>
              <a:cs typeface="+mn-cs"/>
            </a:endParaRPr>
          </a:p>
        </p:txBody>
      </p:sp>
      <p:sp>
        <p:nvSpPr>
          <p:cNvPr id="7" name="Rectangle 6">
            <a:extLst>
              <a:ext uri="{FF2B5EF4-FFF2-40B4-BE49-F238E27FC236}">
                <a16:creationId xmlns:a16="http://schemas.microsoft.com/office/drawing/2014/main" id="{BC5EF5FB-6092-C83E-156B-77BDE93F1B92}"/>
              </a:ext>
            </a:extLst>
          </p:cNvPr>
          <p:cNvSpPr/>
          <p:nvPr/>
        </p:nvSpPr>
        <p:spPr bwMode="auto">
          <a:xfrm>
            <a:off x="946473" y="2860890"/>
            <a:ext cx="2583632" cy="559625"/>
          </a:xfrm>
          <a:prstGeom prst="rect">
            <a:avLst/>
          </a:prstGeom>
          <a:solidFill>
            <a:schemeClr val="accent2">
              <a:lumMod val="40000"/>
              <a:lumOff val="60000"/>
            </a:schemeClr>
          </a:solidFill>
          <a:ln w="9525"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r>
              <a:rPr lang="en-GB" dirty="0">
                <a:solidFill>
                  <a:srgbClr val="2A196F"/>
                </a:solidFill>
                <a:latin typeface="TUOS Stephenson" pitchFamily="-128" charset="0"/>
                <a:cs typeface="+mn-cs"/>
              </a:rPr>
              <a:t>Institutional constraints – vertical </a:t>
            </a:r>
          </a:p>
        </p:txBody>
      </p:sp>
      <p:sp>
        <p:nvSpPr>
          <p:cNvPr id="8" name="Rectangle 7">
            <a:extLst>
              <a:ext uri="{FF2B5EF4-FFF2-40B4-BE49-F238E27FC236}">
                <a16:creationId xmlns:a16="http://schemas.microsoft.com/office/drawing/2014/main" id="{4A7949F1-9430-F4E2-9220-0EB069BD04B0}"/>
              </a:ext>
            </a:extLst>
          </p:cNvPr>
          <p:cNvSpPr/>
          <p:nvPr/>
        </p:nvSpPr>
        <p:spPr bwMode="auto">
          <a:xfrm>
            <a:off x="4054622" y="3953047"/>
            <a:ext cx="2583632" cy="559625"/>
          </a:xfrm>
          <a:prstGeom prst="rect">
            <a:avLst/>
          </a:prstGeom>
          <a:solidFill>
            <a:schemeClr val="accent2">
              <a:lumMod val="40000"/>
              <a:lumOff val="60000"/>
            </a:schemeClr>
          </a:solidFill>
          <a:ln w="9525"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r>
              <a:rPr lang="en-GB" dirty="0">
                <a:solidFill>
                  <a:srgbClr val="2A196F"/>
                </a:solidFill>
                <a:latin typeface="TUOS Stephenson" pitchFamily="-128" charset="0"/>
                <a:cs typeface="+mn-cs"/>
              </a:rPr>
              <a:t>Institutional constraints – horizontal</a:t>
            </a:r>
          </a:p>
        </p:txBody>
      </p:sp>
      <p:cxnSp>
        <p:nvCxnSpPr>
          <p:cNvPr id="11" name="Straight Arrow Connector 10">
            <a:extLst>
              <a:ext uri="{FF2B5EF4-FFF2-40B4-BE49-F238E27FC236}">
                <a16:creationId xmlns:a16="http://schemas.microsoft.com/office/drawing/2014/main" id="{834299E9-C5E0-C72F-ABCB-1B63FCB3EB07}"/>
              </a:ext>
            </a:extLst>
          </p:cNvPr>
          <p:cNvCxnSpPr>
            <a:cxnSpLocks/>
          </p:cNvCxnSpPr>
          <p:nvPr/>
        </p:nvCxnSpPr>
        <p:spPr bwMode="auto">
          <a:xfrm flipH="1">
            <a:off x="3276121" y="4232859"/>
            <a:ext cx="702078" cy="0"/>
          </a:xfrm>
          <a:prstGeom prst="straightConnector1">
            <a:avLst/>
          </a:prstGeom>
          <a:solidFill>
            <a:schemeClr val="accent1"/>
          </a:solidFill>
          <a:ln w="57150" cap="flat" cmpd="sng" algn="ctr">
            <a:solidFill>
              <a:schemeClr val="tx1">
                <a:lumMod val="75000"/>
              </a:schemeClr>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34E036E7-B50E-AEB4-DD67-5B3665E188E6}"/>
              </a:ext>
            </a:extLst>
          </p:cNvPr>
          <p:cNvCxnSpPr>
            <a:cxnSpLocks/>
          </p:cNvCxnSpPr>
          <p:nvPr/>
        </p:nvCxnSpPr>
        <p:spPr bwMode="auto">
          <a:xfrm>
            <a:off x="2141995" y="3608787"/>
            <a:ext cx="0" cy="502124"/>
          </a:xfrm>
          <a:prstGeom prst="straightConnector1">
            <a:avLst/>
          </a:prstGeom>
          <a:solidFill>
            <a:schemeClr val="accent1"/>
          </a:solidFill>
          <a:ln w="57150" cap="flat" cmpd="sng" algn="ctr">
            <a:solidFill>
              <a:schemeClr val="tx1">
                <a:lumMod val="75000"/>
              </a:schemeClr>
            </a:solidFill>
            <a:prstDash val="solid"/>
            <a:round/>
            <a:headEnd type="none" w="med" len="med"/>
            <a:tailEnd type="triangle"/>
          </a:ln>
          <a:effectLst/>
        </p:spPr>
      </p:cxnSp>
      <p:sp>
        <p:nvSpPr>
          <p:cNvPr id="18" name="Rectangle: Rounded Corners 17">
            <a:extLst>
              <a:ext uri="{FF2B5EF4-FFF2-40B4-BE49-F238E27FC236}">
                <a16:creationId xmlns:a16="http://schemas.microsoft.com/office/drawing/2014/main" id="{497F98EB-4719-A19B-1AA9-21E1533EAEF0}"/>
              </a:ext>
            </a:extLst>
          </p:cNvPr>
          <p:cNvSpPr/>
          <p:nvPr/>
        </p:nvSpPr>
        <p:spPr bwMode="auto">
          <a:xfrm>
            <a:off x="1763953" y="4232860"/>
            <a:ext cx="1308145" cy="437674"/>
          </a:xfrm>
          <a:prstGeom prst="roundRect">
            <a:avLst/>
          </a:prstGeom>
          <a:solidFill>
            <a:schemeClr val="bg2"/>
          </a:solidFill>
          <a:ln w="9525"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r>
              <a:rPr lang="en-GB" sz="1600" b="1" dirty="0">
                <a:solidFill>
                  <a:srgbClr val="2A196F"/>
                </a:solidFill>
                <a:latin typeface="TUOS Stephenson" pitchFamily="-128" charset="0"/>
                <a:cs typeface="+mn-cs"/>
              </a:rPr>
              <a:t>Enabling hub</a:t>
            </a:r>
          </a:p>
        </p:txBody>
      </p:sp>
      <p:sp>
        <p:nvSpPr>
          <p:cNvPr id="19" name="TextBox 18">
            <a:extLst>
              <a:ext uri="{FF2B5EF4-FFF2-40B4-BE49-F238E27FC236}">
                <a16:creationId xmlns:a16="http://schemas.microsoft.com/office/drawing/2014/main" id="{3636145B-A840-B8FE-A4CF-8A1499BFCC67}"/>
              </a:ext>
            </a:extLst>
          </p:cNvPr>
          <p:cNvSpPr txBox="1"/>
          <p:nvPr/>
        </p:nvSpPr>
        <p:spPr>
          <a:xfrm>
            <a:off x="3593951" y="2921169"/>
            <a:ext cx="2186965" cy="507831"/>
          </a:xfrm>
          <a:prstGeom prst="rect">
            <a:avLst/>
          </a:prstGeom>
          <a:noFill/>
        </p:spPr>
        <p:txBody>
          <a:bodyPr wrap="square" rtlCol="0">
            <a:spAutoFit/>
          </a:bodyPr>
          <a:lstStyle/>
          <a:p>
            <a:pPr defTabSz="685800" fontAlgn="auto">
              <a:spcBef>
                <a:spcPts val="0"/>
              </a:spcBef>
              <a:spcAft>
                <a:spcPts val="0"/>
              </a:spcAft>
            </a:pPr>
            <a:r>
              <a:rPr lang="en-GB" sz="1350" dirty="0">
                <a:solidFill>
                  <a:srgbClr val="2A196F"/>
                </a:solidFill>
                <a:latin typeface="Calibri" panose="020F0502020204030204"/>
                <a:cs typeface="+mn-cs"/>
              </a:rPr>
              <a:t>(Funding rules, expectations)</a:t>
            </a:r>
          </a:p>
        </p:txBody>
      </p:sp>
      <p:sp>
        <p:nvSpPr>
          <p:cNvPr id="20" name="TextBox 19">
            <a:extLst>
              <a:ext uri="{FF2B5EF4-FFF2-40B4-BE49-F238E27FC236}">
                <a16:creationId xmlns:a16="http://schemas.microsoft.com/office/drawing/2014/main" id="{CBC64269-91DA-C462-57EE-A78D991CF06F}"/>
              </a:ext>
            </a:extLst>
          </p:cNvPr>
          <p:cNvSpPr txBox="1"/>
          <p:nvPr/>
        </p:nvSpPr>
        <p:spPr>
          <a:xfrm>
            <a:off x="4046581" y="4553686"/>
            <a:ext cx="2591673" cy="584775"/>
          </a:xfrm>
          <a:prstGeom prst="rect">
            <a:avLst/>
          </a:prstGeom>
          <a:noFill/>
        </p:spPr>
        <p:txBody>
          <a:bodyPr wrap="square" rtlCol="0">
            <a:spAutoFit/>
          </a:bodyPr>
          <a:lstStyle/>
          <a:p>
            <a:pPr defTabSz="685800" fontAlgn="auto">
              <a:spcBef>
                <a:spcPts val="0"/>
              </a:spcBef>
              <a:spcAft>
                <a:spcPts val="0"/>
              </a:spcAft>
            </a:pPr>
            <a:r>
              <a:rPr lang="en-GB" sz="1600" dirty="0">
                <a:solidFill>
                  <a:srgbClr val="2A196F"/>
                </a:solidFill>
                <a:latin typeface="Calibri" panose="020F0502020204030204"/>
                <a:cs typeface="+mn-cs"/>
              </a:rPr>
              <a:t>(Local government input, preferred models)</a:t>
            </a:r>
          </a:p>
        </p:txBody>
      </p:sp>
      <p:sp>
        <p:nvSpPr>
          <p:cNvPr id="9" name="Rectangle: Rounded Corners 8">
            <a:extLst>
              <a:ext uri="{FF2B5EF4-FFF2-40B4-BE49-F238E27FC236}">
                <a16:creationId xmlns:a16="http://schemas.microsoft.com/office/drawing/2014/main" id="{39D12C89-72E2-4FAB-59C5-B0525E33EEF9}"/>
              </a:ext>
            </a:extLst>
          </p:cNvPr>
          <p:cNvSpPr/>
          <p:nvPr/>
        </p:nvSpPr>
        <p:spPr bwMode="auto">
          <a:xfrm>
            <a:off x="1108650" y="5214346"/>
            <a:ext cx="2167471" cy="1323439"/>
          </a:xfrm>
          <a:prstGeom prst="roundRect">
            <a:avLst/>
          </a:prstGeom>
          <a:solidFill>
            <a:schemeClr val="bg2"/>
          </a:solidFill>
          <a:ln w="9525"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r>
              <a:rPr lang="en-GB" sz="1600" dirty="0">
                <a:solidFill>
                  <a:srgbClr val="2A196F"/>
                </a:solidFill>
                <a:latin typeface="Calibri" panose="020F0502020204030204"/>
                <a:cs typeface="+mn-cs"/>
              </a:rPr>
              <a:t>Existing community-led housing organisations</a:t>
            </a:r>
            <a:endParaRPr lang="en-GB" sz="1600" dirty="0">
              <a:solidFill>
                <a:srgbClr val="2A196F"/>
              </a:solidFill>
              <a:latin typeface="TUOS Stephenson" pitchFamily="-128" charset="0"/>
              <a:cs typeface="+mn-cs"/>
            </a:endParaRPr>
          </a:p>
        </p:txBody>
      </p:sp>
      <p:cxnSp>
        <p:nvCxnSpPr>
          <p:cNvPr id="10" name="Straight Arrow Connector 9">
            <a:extLst>
              <a:ext uri="{FF2B5EF4-FFF2-40B4-BE49-F238E27FC236}">
                <a16:creationId xmlns:a16="http://schemas.microsoft.com/office/drawing/2014/main" id="{9948B6D1-8657-DA2D-A4DC-D23B1F3B848B}"/>
              </a:ext>
            </a:extLst>
          </p:cNvPr>
          <p:cNvCxnSpPr>
            <a:cxnSpLocks/>
          </p:cNvCxnSpPr>
          <p:nvPr/>
        </p:nvCxnSpPr>
        <p:spPr bwMode="auto">
          <a:xfrm flipV="1">
            <a:off x="1868669" y="4715002"/>
            <a:ext cx="0" cy="437674"/>
          </a:xfrm>
          <a:prstGeom prst="straightConnector1">
            <a:avLst/>
          </a:prstGeom>
          <a:solidFill>
            <a:schemeClr val="accent1"/>
          </a:solidFill>
          <a:ln w="28575" cap="flat" cmpd="sng" algn="ctr">
            <a:solidFill>
              <a:schemeClr val="tx1">
                <a:lumMod val="75000"/>
              </a:schemeClr>
            </a:solidFill>
            <a:prstDash val="dashDot"/>
            <a:round/>
            <a:headEnd type="none" w="med" len="med"/>
            <a:tailEnd type="triangle"/>
          </a:ln>
          <a:effectLst/>
        </p:spPr>
      </p:cxnSp>
      <p:sp>
        <p:nvSpPr>
          <p:cNvPr id="12" name="TextBox 11">
            <a:extLst>
              <a:ext uri="{FF2B5EF4-FFF2-40B4-BE49-F238E27FC236}">
                <a16:creationId xmlns:a16="http://schemas.microsoft.com/office/drawing/2014/main" id="{B7A2A15C-3B27-D980-6E5C-998BE71C5A7B}"/>
              </a:ext>
            </a:extLst>
          </p:cNvPr>
          <p:cNvSpPr txBox="1"/>
          <p:nvPr/>
        </p:nvSpPr>
        <p:spPr>
          <a:xfrm>
            <a:off x="1895376" y="4908464"/>
            <a:ext cx="1634725" cy="338554"/>
          </a:xfrm>
          <a:prstGeom prst="rect">
            <a:avLst/>
          </a:prstGeom>
          <a:noFill/>
        </p:spPr>
        <p:txBody>
          <a:bodyPr wrap="square" rtlCol="0">
            <a:spAutoFit/>
          </a:bodyPr>
          <a:lstStyle/>
          <a:p>
            <a:pPr defTabSz="685800" fontAlgn="auto">
              <a:spcBef>
                <a:spcPts val="0"/>
              </a:spcBef>
              <a:spcAft>
                <a:spcPts val="0"/>
              </a:spcAft>
            </a:pPr>
            <a:r>
              <a:rPr lang="en-GB" sz="1600" dirty="0">
                <a:solidFill>
                  <a:prstClr val="black"/>
                </a:solidFill>
                <a:latin typeface="Calibri" panose="020F0502020204030204"/>
                <a:cs typeface="+mn-cs"/>
              </a:rPr>
              <a:t>Transformation</a:t>
            </a:r>
          </a:p>
        </p:txBody>
      </p:sp>
      <p:sp>
        <p:nvSpPr>
          <p:cNvPr id="13" name="TextBox 12">
            <a:extLst>
              <a:ext uri="{FF2B5EF4-FFF2-40B4-BE49-F238E27FC236}">
                <a16:creationId xmlns:a16="http://schemas.microsoft.com/office/drawing/2014/main" id="{F6DAB1F5-8F1C-9E6F-9391-26C0ED03597D}"/>
              </a:ext>
            </a:extLst>
          </p:cNvPr>
          <p:cNvSpPr txBox="1"/>
          <p:nvPr/>
        </p:nvSpPr>
        <p:spPr>
          <a:xfrm>
            <a:off x="3279147" y="5425697"/>
            <a:ext cx="3748677" cy="1323439"/>
          </a:xfrm>
          <a:prstGeom prst="rect">
            <a:avLst/>
          </a:prstGeom>
          <a:noFill/>
        </p:spPr>
        <p:txBody>
          <a:bodyPr wrap="square" rtlCol="0">
            <a:spAutoFit/>
          </a:bodyPr>
          <a:lstStyle/>
          <a:p>
            <a:pPr marL="128588" indent="-128588" defTabSz="685800" fontAlgn="auto">
              <a:spcBef>
                <a:spcPts val="0"/>
              </a:spcBef>
              <a:spcAft>
                <a:spcPts val="0"/>
              </a:spcAft>
              <a:buFont typeface="Arial" panose="020B0604020202020204" pitchFamily="34" charset="0"/>
              <a:buChar char="•"/>
            </a:pPr>
            <a:r>
              <a:rPr lang="en-GB" sz="1600" dirty="0">
                <a:solidFill>
                  <a:srgbClr val="2A196F"/>
                </a:solidFill>
                <a:latin typeface="Calibri" panose="020F0502020204030204"/>
                <a:cs typeface="+mn-cs"/>
              </a:rPr>
              <a:t>CLT umbrellas</a:t>
            </a:r>
          </a:p>
          <a:p>
            <a:pPr marL="128588" indent="-128588" defTabSz="685800" fontAlgn="auto">
              <a:spcBef>
                <a:spcPts val="0"/>
              </a:spcBef>
              <a:spcAft>
                <a:spcPts val="0"/>
              </a:spcAft>
              <a:buFont typeface="Arial" panose="020B0604020202020204" pitchFamily="34" charset="0"/>
              <a:buChar char="•"/>
            </a:pPr>
            <a:r>
              <a:rPr lang="en-GB" sz="1600" dirty="0">
                <a:solidFill>
                  <a:srgbClr val="2A196F"/>
                </a:solidFill>
                <a:latin typeface="Calibri" panose="020F0502020204030204"/>
                <a:cs typeface="+mn-cs"/>
              </a:rPr>
              <a:t>Networks of community-led housing groups</a:t>
            </a:r>
          </a:p>
          <a:p>
            <a:pPr marL="128588" indent="-128588" defTabSz="685800" fontAlgn="auto">
              <a:spcBef>
                <a:spcPts val="0"/>
              </a:spcBef>
              <a:spcAft>
                <a:spcPts val="0"/>
              </a:spcAft>
              <a:buFont typeface="Arial" panose="020B0604020202020204" pitchFamily="34" charset="0"/>
              <a:buChar char="•"/>
            </a:pPr>
            <a:r>
              <a:rPr lang="en-GB" sz="1600" dirty="0">
                <a:solidFill>
                  <a:srgbClr val="2A196F"/>
                </a:solidFill>
                <a:latin typeface="Calibri" panose="020F0502020204030204"/>
                <a:cs typeface="+mn-cs"/>
              </a:rPr>
              <a:t>Emergent local community-led housing organisations/ partnerships</a:t>
            </a:r>
          </a:p>
        </p:txBody>
      </p:sp>
    </p:spTree>
    <p:extLst>
      <p:ext uri="{BB962C8B-B14F-4D97-AF65-F5344CB8AC3E}">
        <p14:creationId xmlns:p14="http://schemas.microsoft.com/office/powerpoint/2010/main" val="84176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D02F35-4AB3-1E64-97D8-D3E923524964}"/>
              </a:ext>
            </a:extLst>
          </p:cNvPr>
          <p:cNvSpPr>
            <a:spLocks noGrp="1"/>
          </p:cNvSpPr>
          <p:nvPr>
            <p:ph sz="half" idx="1"/>
          </p:nvPr>
        </p:nvSpPr>
        <p:spPr>
          <a:xfrm>
            <a:off x="535834" y="2158793"/>
            <a:ext cx="4900259" cy="3139447"/>
          </a:xfrm>
        </p:spPr>
        <p:txBody>
          <a:bodyPr>
            <a:noAutofit/>
          </a:bodyPr>
          <a:lstStyle/>
          <a:p>
            <a:pPr marL="0" indent="0">
              <a:buNone/>
            </a:pPr>
            <a:r>
              <a:rPr lang="en-GB" sz="1900" dirty="0"/>
              <a:t>National Community Housing fund:</a:t>
            </a:r>
          </a:p>
          <a:p>
            <a:r>
              <a:rPr lang="en-GB" sz="1900" dirty="0"/>
              <a:t>Employ qualified advisers </a:t>
            </a:r>
          </a:p>
          <a:p>
            <a:r>
              <a:rPr lang="en-GB" sz="1900" dirty="0"/>
              <a:t>Promote all forms of community-led housing</a:t>
            </a:r>
          </a:p>
          <a:p>
            <a:r>
              <a:rPr lang="en-GB" sz="1900" dirty="0"/>
              <a:t>Incorporated entity (or hosted within one) and not for profit – can replace networks</a:t>
            </a:r>
          </a:p>
          <a:p>
            <a:r>
              <a:rPr lang="en-GB" sz="1900" dirty="0"/>
              <a:t>operate within its own defined geographical area without significant overlap with other hubs</a:t>
            </a:r>
          </a:p>
          <a:p>
            <a:r>
              <a:rPr lang="en-GB" sz="1900" dirty="0"/>
              <a:t>Commit to an aim of becoming self-sustaining financially </a:t>
            </a:r>
          </a:p>
          <a:p>
            <a:pPr marL="0" indent="0">
              <a:buNone/>
            </a:pPr>
            <a:r>
              <a:rPr lang="en-GB" sz="1900" dirty="0"/>
              <a:t>(But Homes in Community Hands more flexible )</a:t>
            </a:r>
          </a:p>
          <a:p>
            <a:r>
              <a:rPr lang="en-GB" sz="1900" dirty="0"/>
              <a:t>Also – more broadly for the sector - interaction with Homes England affordable housing programmes (tenures, RP)</a:t>
            </a:r>
          </a:p>
          <a:p>
            <a:endParaRPr lang="en-GB" sz="1900" dirty="0"/>
          </a:p>
        </p:txBody>
      </p:sp>
      <p:pic>
        <p:nvPicPr>
          <p:cNvPr id="9" name="Content Placeholder 8">
            <a:extLst>
              <a:ext uri="{FF2B5EF4-FFF2-40B4-BE49-F238E27FC236}">
                <a16:creationId xmlns:a16="http://schemas.microsoft.com/office/drawing/2014/main" id="{7036EB20-DFC4-9AB8-3920-B7E1359A3D76}"/>
              </a:ext>
            </a:extLst>
          </p:cNvPr>
          <p:cNvPicPr>
            <a:picLocks noGrp="1" noChangeAspect="1"/>
          </p:cNvPicPr>
          <p:nvPr>
            <p:ph sz="half" idx="2"/>
          </p:nvPr>
        </p:nvPicPr>
        <p:blipFill>
          <a:blip r:embed="rId3"/>
          <a:stretch>
            <a:fillRect/>
          </a:stretch>
        </p:blipFill>
        <p:spPr>
          <a:xfrm>
            <a:off x="5724128" y="980728"/>
            <a:ext cx="2613020" cy="2800350"/>
          </a:xfrm>
        </p:spPr>
      </p:pic>
      <p:sp>
        <p:nvSpPr>
          <p:cNvPr id="7" name="Slide Number Placeholder 6">
            <a:extLst>
              <a:ext uri="{FF2B5EF4-FFF2-40B4-BE49-F238E27FC236}">
                <a16:creationId xmlns:a16="http://schemas.microsoft.com/office/drawing/2014/main" id="{8DCA4EAC-D5DC-BC59-BF05-88E42ACCEB34}"/>
              </a:ext>
            </a:extLst>
          </p:cNvPr>
          <p:cNvSpPr>
            <a:spLocks noGrp="1"/>
          </p:cNvSpPr>
          <p:nvPr>
            <p:ph type="sldNum" sz="quarter" idx="12"/>
          </p:nvPr>
        </p:nvSpPr>
        <p:spPr/>
        <p:txBody>
          <a:bodyPr/>
          <a:lstStyle/>
          <a:p>
            <a:pPr defTabSz="685800" fontAlgn="auto">
              <a:spcBef>
                <a:spcPts val="0"/>
              </a:spcBef>
              <a:spcAft>
                <a:spcPts val="0"/>
              </a:spcAft>
            </a:pPr>
            <a:fld id="{DF6B732B-1821-437D-A8A8-C7D0648FA8F8}" type="slidenum">
              <a:rPr lang="en-GB" altLang="en-US">
                <a:solidFill>
                  <a:prstClr val="black">
                    <a:tint val="75000"/>
                  </a:prstClr>
                </a:solidFill>
                <a:latin typeface="Calibri" panose="020F0502020204030204"/>
                <a:cs typeface="+mn-cs"/>
              </a:rPr>
              <a:pPr defTabSz="685800" fontAlgn="auto">
                <a:spcBef>
                  <a:spcPts val="0"/>
                </a:spcBef>
                <a:spcAft>
                  <a:spcPts val="0"/>
                </a:spcAft>
              </a:pPr>
              <a:t>17</a:t>
            </a:fld>
            <a:endParaRPr lang="en-GB" altLang="en-US" dirty="0">
              <a:solidFill>
                <a:prstClr val="black">
                  <a:tint val="75000"/>
                </a:prstClr>
              </a:solidFill>
              <a:latin typeface="Calibri" panose="020F0502020204030204"/>
              <a:cs typeface="+mn-cs"/>
            </a:endParaRPr>
          </a:p>
        </p:txBody>
      </p:sp>
      <p:sp>
        <p:nvSpPr>
          <p:cNvPr id="4" name="Rectangle 3">
            <a:extLst>
              <a:ext uri="{FF2B5EF4-FFF2-40B4-BE49-F238E27FC236}">
                <a16:creationId xmlns:a16="http://schemas.microsoft.com/office/drawing/2014/main" id="{E2A4B84D-C781-3460-9ABF-4A1370F6B76B}"/>
              </a:ext>
            </a:extLst>
          </p:cNvPr>
          <p:cNvSpPr/>
          <p:nvPr/>
        </p:nvSpPr>
        <p:spPr bwMode="auto">
          <a:xfrm>
            <a:off x="529982" y="1219072"/>
            <a:ext cx="3451499" cy="583532"/>
          </a:xfrm>
          <a:prstGeom prst="rect">
            <a:avLst/>
          </a:prstGeom>
          <a:solidFill>
            <a:schemeClr val="accent2">
              <a:lumMod val="40000"/>
              <a:lumOff val="60000"/>
            </a:schemeClr>
          </a:solidFill>
          <a:ln w="9525"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r>
              <a:rPr lang="en-GB" dirty="0">
                <a:solidFill>
                  <a:srgbClr val="2A196F"/>
                </a:solidFill>
                <a:latin typeface="TUOS Stephenson" pitchFamily="-128" charset="0"/>
                <a:cs typeface="+mn-cs"/>
              </a:rPr>
              <a:t>Institutional constraints – vertical </a:t>
            </a:r>
          </a:p>
        </p:txBody>
      </p:sp>
      <p:cxnSp>
        <p:nvCxnSpPr>
          <p:cNvPr id="8" name="Straight Arrow Connector 7">
            <a:extLst>
              <a:ext uri="{FF2B5EF4-FFF2-40B4-BE49-F238E27FC236}">
                <a16:creationId xmlns:a16="http://schemas.microsoft.com/office/drawing/2014/main" id="{92C77835-5AF3-CB57-F4D5-273C2C3E51FD}"/>
              </a:ext>
            </a:extLst>
          </p:cNvPr>
          <p:cNvCxnSpPr>
            <a:cxnSpLocks/>
          </p:cNvCxnSpPr>
          <p:nvPr/>
        </p:nvCxnSpPr>
        <p:spPr bwMode="auto">
          <a:xfrm>
            <a:off x="4355976" y="1551542"/>
            <a:ext cx="0" cy="502124"/>
          </a:xfrm>
          <a:prstGeom prst="straightConnector1">
            <a:avLst/>
          </a:prstGeom>
          <a:solidFill>
            <a:schemeClr val="accent1"/>
          </a:solidFill>
          <a:ln w="57150" cap="flat" cmpd="sng" algn="ctr">
            <a:solidFill>
              <a:schemeClr val="tx1">
                <a:lumMod val="75000"/>
              </a:schemeClr>
            </a:solidFill>
            <a:prstDash val="solid"/>
            <a:round/>
            <a:headEnd type="none" w="med" len="med"/>
            <a:tailEnd type="triangle"/>
          </a:ln>
          <a:effectLst/>
        </p:spPr>
      </p:cxnSp>
      <p:pic>
        <p:nvPicPr>
          <p:cNvPr id="13" name="Picture 12">
            <a:extLst>
              <a:ext uri="{FF2B5EF4-FFF2-40B4-BE49-F238E27FC236}">
                <a16:creationId xmlns:a16="http://schemas.microsoft.com/office/drawing/2014/main" id="{10B993E6-4251-CE0E-AE83-5574D99C7234}"/>
              </a:ext>
            </a:extLst>
          </p:cNvPr>
          <p:cNvPicPr>
            <a:picLocks noChangeAspect="1"/>
          </p:cNvPicPr>
          <p:nvPr/>
        </p:nvPicPr>
        <p:blipFill>
          <a:blip r:embed="rId4"/>
          <a:stretch>
            <a:fillRect/>
          </a:stretch>
        </p:blipFill>
        <p:spPr>
          <a:xfrm>
            <a:off x="7497663" y="3501008"/>
            <a:ext cx="1422725" cy="1389830"/>
          </a:xfrm>
          <a:prstGeom prst="rect">
            <a:avLst/>
          </a:prstGeom>
        </p:spPr>
      </p:pic>
    </p:spTree>
    <p:extLst>
      <p:ext uri="{BB962C8B-B14F-4D97-AF65-F5344CB8AC3E}">
        <p14:creationId xmlns:p14="http://schemas.microsoft.com/office/powerpoint/2010/main" val="1733701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D02F35-4AB3-1E64-97D8-D3E923524964}"/>
              </a:ext>
            </a:extLst>
          </p:cNvPr>
          <p:cNvSpPr>
            <a:spLocks noGrp="1"/>
          </p:cNvSpPr>
          <p:nvPr>
            <p:ph sz="half" idx="1"/>
          </p:nvPr>
        </p:nvSpPr>
        <p:spPr>
          <a:xfrm>
            <a:off x="383382" y="1180825"/>
            <a:ext cx="4476650" cy="3627068"/>
          </a:xfrm>
        </p:spPr>
        <p:txBody>
          <a:bodyPr>
            <a:noAutofit/>
          </a:bodyPr>
          <a:lstStyle/>
          <a:p>
            <a:r>
              <a:rPr lang="en-GB" sz="1800" dirty="0"/>
              <a:t>Defined features, but there were exceptions or variations based on local factors</a:t>
            </a:r>
          </a:p>
          <a:p>
            <a:r>
              <a:rPr lang="en-GB" sz="1800" dirty="0"/>
              <a:t>Local negotiation over; geographical boundaries, organisation hosts, relationship to existing projects</a:t>
            </a:r>
          </a:p>
          <a:p>
            <a:r>
              <a:rPr lang="en-GB" sz="1800" dirty="0"/>
              <a:t>Local authorities significant piece of this negotiation</a:t>
            </a:r>
          </a:p>
          <a:p>
            <a:r>
              <a:rPr lang="en-GB" sz="1800" dirty="0"/>
              <a:t>Other significant funding streams (CHF 1 local government funding, Home in Community Hands)</a:t>
            </a:r>
          </a:p>
          <a:p>
            <a:r>
              <a:rPr lang="en-GB" sz="1800" dirty="0"/>
              <a:t>Established models of producing community-led housing</a:t>
            </a:r>
          </a:p>
          <a:p>
            <a:r>
              <a:rPr lang="en-GB" sz="1800" dirty="0"/>
              <a:t>Local arrangements becoming more important as the national funding landscape changed</a:t>
            </a:r>
          </a:p>
          <a:p>
            <a:r>
              <a:rPr lang="en-GB" sz="1800" dirty="0"/>
              <a:t>Funding an ever present concern – not clear that many hubs are becoming financially self-sustaining – what will they do afterwards?</a:t>
            </a:r>
          </a:p>
          <a:p>
            <a:endParaRPr lang="en-GB" sz="1800" dirty="0"/>
          </a:p>
          <a:p>
            <a:endParaRPr lang="en-GB" sz="1800" dirty="0"/>
          </a:p>
        </p:txBody>
      </p:sp>
      <p:sp>
        <p:nvSpPr>
          <p:cNvPr id="7" name="Slide Number Placeholder 6">
            <a:extLst>
              <a:ext uri="{FF2B5EF4-FFF2-40B4-BE49-F238E27FC236}">
                <a16:creationId xmlns:a16="http://schemas.microsoft.com/office/drawing/2014/main" id="{8DCA4EAC-D5DC-BC59-BF05-88E42ACCEB34}"/>
              </a:ext>
            </a:extLst>
          </p:cNvPr>
          <p:cNvSpPr>
            <a:spLocks noGrp="1"/>
          </p:cNvSpPr>
          <p:nvPr>
            <p:ph type="sldNum" sz="quarter" idx="12"/>
          </p:nvPr>
        </p:nvSpPr>
        <p:spPr/>
        <p:txBody>
          <a:bodyPr/>
          <a:lstStyle/>
          <a:p>
            <a:pPr defTabSz="685800" fontAlgn="auto">
              <a:spcBef>
                <a:spcPts val="0"/>
              </a:spcBef>
              <a:spcAft>
                <a:spcPts val="0"/>
              </a:spcAft>
            </a:pPr>
            <a:fld id="{DF6B732B-1821-437D-A8A8-C7D0648FA8F8}" type="slidenum">
              <a:rPr lang="en-GB" altLang="en-US">
                <a:solidFill>
                  <a:prstClr val="black">
                    <a:tint val="75000"/>
                  </a:prstClr>
                </a:solidFill>
                <a:latin typeface="Calibri" panose="020F0502020204030204"/>
                <a:cs typeface="+mn-cs"/>
              </a:rPr>
              <a:pPr defTabSz="685800" fontAlgn="auto">
                <a:spcBef>
                  <a:spcPts val="0"/>
                </a:spcBef>
                <a:spcAft>
                  <a:spcPts val="0"/>
                </a:spcAft>
              </a:pPr>
              <a:t>18</a:t>
            </a:fld>
            <a:endParaRPr lang="en-GB" altLang="en-US" dirty="0">
              <a:solidFill>
                <a:prstClr val="black">
                  <a:tint val="75000"/>
                </a:prstClr>
              </a:solidFill>
              <a:latin typeface="Calibri" panose="020F0502020204030204"/>
              <a:cs typeface="+mn-cs"/>
            </a:endParaRPr>
          </a:p>
        </p:txBody>
      </p:sp>
      <p:sp>
        <p:nvSpPr>
          <p:cNvPr id="4" name="Rectangle 3">
            <a:extLst>
              <a:ext uri="{FF2B5EF4-FFF2-40B4-BE49-F238E27FC236}">
                <a16:creationId xmlns:a16="http://schemas.microsoft.com/office/drawing/2014/main" id="{E2A4B84D-C781-3460-9ABF-4A1370F6B76B}"/>
              </a:ext>
            </a:extLst>
          </p:cNvPr>
          <p:cNvSpPr/>
          <p:nvPr/>
        </p:nvSpPr>
        <p:spPr bwMode="auto">
          <a:xfrm>
            <a:off x="395536" y="404664"/>
            <a:ext cx="3451499" cy="583532"/>
          </a:xfrm>
          <a:prstGeom prst="rect">
            <a:avLst/>
          </a:prstGeom>
          <a:solidFill>
            <a:schemeClr val="accent2">
              <a:lumMod val="40000"/>
              <a:lumOff val="60000"/>
            </a:schemeClr>
          </a:solidFill>
          <a:ln w="9525"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r>
              <a:rPr lang="en-GB" dirty="0">
                <a:solidFill>
                  <a:srgbClr val="2A196F"/>
                </a:solidFill>
                <a:latin typeface="TUOS Stephenson" pitchFamily="-128" charset="0"/>
                <a:cs typeface="+mn-cs"/>
              </a:rPr>
              <a:t>Institutional constraints – Horizontal </a:t>
            </a:r>
          </a:p>
        </p:txBody>
      </p:sp>
      <p:cxnSp>
        <p:nvCxnSpPr>
          <p:cNvPr id="8" name="Straight Arrow Connector 7">
            <a:extLst>
              <a:ext uri="{FF2B5EF4-FFF2-40B4-BE49-F238E27FC236}">
                <a16:creationId xmlns:a16="http://schemas.microsoft.com/office/drawing/2014/main" id="{92C77835-5AF3-CB57-F4D5-273C2C3E51FD}"/>
              </a:ext>
            </a:extLst>
          </p:cNvPr>
          <p:cNvCxnSpPr>
            <a:cxnSpLocks/>
          </p:cNvCxnSpPr>
          <p:nvPr/>
        </p:nvCxnSpPr>
        <p:spPr bwMode="auto">
          <a:xfrm flipH="1">
            <a:off x="4203930" y="988196"/>
            <a:ext cx="736139" cy="0"/>
          </a:xfrm>
          <a:prstGeom prst="straightConnector1">
            <a:avLst/>
          </a:prstGeom>
          <a:solidFill>
            <a:schemeClr val="accent1"/>
          </a:solidFill>
          <a:ln w="57150" cap="flat" cmpd="sng" algn="ctr">
            <a:solidFill>
              <a:schemeClr val="tx1">
                <a:lumMod val="75000"/>
              </a:schemeClr>
            </a:solidFill>
            <a:prstDash val="solid"/>
            <a:round/>
            <a:headEnd type="none" w="med" len="med"/>
            <a:tailEnd type="triangle"/>
          </a:ln>
          <a:effectLst/>
        </p:spPr>
      </p:cxnSp>
      <p:sp>
        <p:nvSpPr>
          <p:cNvPr id="11" name="TextBox 10">
            <a:extLst>
              <a:ext uri="{FF2B5EF4-FFF2-40B4-BE49-F238E27FC236}">
                <a16:creationId xmlns:a16="http://schemas.microsoft.com/office/drawing/2014/main" id="{731C49DE-B92C-AFB8-08A8-BB4C09E76320}"/>
              </a:ext>
            </a:extLst>
          </p:cNvPr>
          <p:cNvSpPr txBox="1"/>
          <p:nvPr/>
        </p:nvSpPr>
        <p:spPr>
          <a:xfrm>
            <a:off x="5076056" y="404664"/>
            <a:ext cx="3784820" cy="5016758"/>
          </a:xfrm>
          <a:prstGeom prst="rect">
            <a:avLst/>
          </a:prstGeom>
          <a:noFill/>
          <a:ln>
            <a:solidFill>
              <a:schemeClr val="accent1"/>
            </a:solidFill>
          </a:ln>
        </p:spPr>
        <p:txBody>
          <a:bodyPr wrap="square">
            <a:spAutoFit/>
          </a:bodyPr>
          <a:lstStyle/>
          <a:p>
            <a:pPr defTabSz="685800" fontAlgn="auto">
              <a:spcBef>
                <a:spcPts val="0"/>
              </a:spcBef>
              <a:spcAft>
                <a:spcPts val="0"/>
              </a:spcAft>
            </a:pPr>
            <a:r>
              <a:rPr lang="en-GB" sz="2000" dirty="0">
                <a:solidFill>
                  <a:prstClr val="black"/>
                </a:solidFill>
                <a:latin typeface="Calibri" panose="020F0502020204030204"/>
                <a:cs typeface="+mn-cs"/>
              </a:rPr>
              <a:t>Examples of hub changes (2020-2021) </a:t>
            </a:r>
          </a:p>
          <a:p>
            <a:pPr marL="600075" lvl="1" indent="-257175" defTabSz="685800" fontAlgn="auto">
              <a:spcBef>
                <a:spcPts val="0"/>
              </a:spcBef>
              <a:spcAft>
                <a:spcPts val="0"/>
              </a:spcAft>
              <a:buFont typeface="Arial" panose="020B0604020202020204" pitchFamily="34" charset="0"/>
              <a:buChar char="•"/>
            </a:pPr>
            <a:r>
              <a:rPr lang="en-GB" sz="2000" dirty="0">
                <a:solidFill>
                  <a:prstClr val="black"/>
                </a:solidFill>
                <a:latin typeface="Calibri" panose="020F0502020204030204"/>
                <a:cs typeface="+mn-cs"/>
              </a:rPr>
              <a:t>Wessex Community Housing to Middlemarch enabling hub</a:t>
            </a:r>
          </a:p>
          <a:p>
            <a:pPr marL="600075" lvl="1" indent="-257175" defTabSz="685800" fontAlgn="auto">
              <a:spcBef>
                <a:spcPts val="0"/>
              </a:spcBef>
              <a:spcAft>
                <a:spcPts val="0"/>
              </a:spcAft>
              <a:buFont typeface="Arial" panose="020B0604020202020204" pitchFamily="34" charset="0"/>
              <a:buChar char="•"/>
            </a:pPr>
            <a:r>
              <a:rPr lang="en-GB" sz="2000" dirty="0">
                <a:solidFill>
                  <a:prstClr val="black"/>
                </a:solidFill>
                <a:latin typeface="Calibri" panose="020F0502020204030204"/>
                <a:cs typeface="+mn-cs"/>
              </a:rPr>
              <a:t>Cambridge and Peterborough Combined authority – change of political leadership – hub to ‘return’ to East Cambridgeshire</a:t>
            </a:r>
          </a:p>
          <a:p>
            <a:pPr marL="600075" lvl="1" indent="-257175" defTabSz="685800" fontAlgn="auto">
              <a:spcBef>
                <a:spcPts val="0"/>
              </a:spcBef>
              <a:spcAft>
                <a:spcPts val="0"/>
              </a:spcAft>
              <a:buFont typeface="Arial" panose="020B0604020202020204" pitchFamily="34" charset="0"/>
              <a:buChar char="•"/>
            </a:pPr>
            <a:r>
              <a:rPr lang="en-GB" sz="2000" dirty="0">
                <a:solidFill>
                  <a:prstClr val="black"/>
                </a:solidFill>
                <a:latin typeface="Calibri" panose="020F0502020204030204"/>
                <a:cs typeface="+mn-cs"/>
              </a:rPr>
              <a:t>Leeds Community Homes – consultancy to be People Powered Homes LCH to focus on being housing provider (RP) </a:t>
            </a:r>
          </a:p>
        </p:txBody>
      </p:sp>
    </p:spTree>
    <p:extLst>
      <p:ext uri="{BB962C8B-B14F-4D97-AF65-F5344CB8AC3E}">
        <p14:creationId xmlns:p14="http://schemas.microsoft.com/office/powerpoint/2010/main" val="2990192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Hubs help CLH grow</a:t>
            </a:r>
          </a:p>
        </p:txBody>
      </p:sp>
      <p:sp>
        <p:nvSpPr>
          <p:cNvPr id="3" name="Content Placeholder 2"/>
          <p:cNvSpPr>
            <a:spLocks noGrp="1"/>
          </p:cNvSpPr>
          <p:nvPr>
            <p:ph idx="1"/>
          </p:nvPr>
        </p:nvSpPr>
        <p:spPr/>
        <p:txBody>
          <a:bodyPr>
            <a:normAutofit/>
          </a:bodyPr>
          <a:lstStyle/>
          <a:p>
            <a:r>
              <a:rPr lang="en-GB" sz="2400" dirty="0"/>
              <a:t>Hubs support CLH groups in progressing their projects, providing critical support to local volunteers.</a:t>
            </a:r>
          </a:p>
          <a:p>
            <a:endParaRPr lang="en-GB" sz="2400" dirty="0"/>
          </a:p>
          <a:p>
            <a:r>
              <a:rPr lang="en-GB" sz="2400" dirty="0"/>
              <a:t>Active work with under-represented and diverse communities to broaden the scope of CLH.</a:t>
            </a:r>
          </a:p>
          <a:p>
            <a:endParaRPr lang="en-GB" sz="2400" dirty="0"/>
          </a:p>
          <a:p>
            <a:r>
              <a:rPr lang="en-GB" sz="2400" dirty="0"/>
              <a:t>A range of policy impacts, including political commitments and support for the delivery of new policies (e.g. land disposals based on social value criteria).</a:t>
            </a:r>
          </a:p>
        </p:txBody>
      </p:sp>
    </p:spTree>
    <p:extLst>
      <p:ext uri="{BB962C8B-B14F-4D97-AF65-F5344CB8AC3E}">
        <p14:creationId xmlns:p14="http://schemas.microsoft.com/office/powerpoint/2010/main" val="583682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2">
            <a:extLst>
              <a:ext uri="{FF2B5EF4-FFF2-40B4-BE49-F238E27FC236}">
                <a16:creationId xmlns:a16="http://schemas.microsoft.com/office/drawing/2014/main" id="{641DD5F5-58B5-421D-BDF0-CAC39C321FB3}"/>
              </a:ext>
            </a:extLst>
          </p:cNvPr>
          <p:cNvSpPr txBox="1">
            <a:spLocks/>
          </p:cNvSpPr>
          <p:nvPr/>
        </p:nvSpPr>
        <p:spPr>
          <a:xfrm>
            <a:off x="161764" y="188640"/>
            <a:ext cx="8892480" cy="461665"/>
          </a:xfrm>
          <a:prstGeom prst="rect">
            <a:avLst/>
          </a:prstGeom>
          <a:blipFill>
            <a:blip r:embed="rId3" cstate="print"/>
            <a:stretch>
              <a:fillRect/>
            </a:stretch>
          </a:blipFill>
        </p:spPr>
        <p:txBody>
          <a:bodyPr vert="horz" wrap="square" lIns="108000" tIns="0" rIns="0" bIns="0" rtlCol="0" anchor="ctr" anchorCtr="0">
            <a:spAutoFit/>
          </a:bodyPr>
          <a:lstStyle>
            <a:lvl1pPr algn="l" rtl="0" eaLnBrk="0" fontAlgn="base" hangingPunct="0">
              <a:lnSpc>
                <a:spcPts val="3100"/>
              </a:lnSpc>
              <a:spcBef>
                <a:spcPct val="0"/>
              </a:spcBef>
              <a:spcAft>
                <a:spcPct val="0"/>
              </a:spcAft>
              <a:buClr>
                <a:srgbClr val="B70D50"/>
              </a:buClr>
              <a:buFont typeface="FS Clerkenwell"/>
              <a:defRPr sz="2600" kern="1200" spc="-20">
                <a:solidFill>
                  <a:srgbClr val="B70D50"/>
                </a:solidFill>
                <a:latin typeface="Arial" pitchFamily="34" charset="0"/>
                <a:ea typeface="+mj-ea"/>
                <a:cs typeface="Arial" pitchFamily="34" charset="0"/>
              </a:defRPr>
            </a:lvl1pPr>
            <a:lvl2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2pPr>
            <a:lvl3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3pPr>
            <a:lvl4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4pPr>
            <a:lvl5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5pPr>
            <a:lvl6pPr marL="4572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6pPr>
            <a:lvl7pPr marL="9144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7pPr>
            <a:lvl8pPr marL="13716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8pPr>
            <a:lvl9pPr marL="18288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9pPr>
          </a:lstStyle>
          <a:p>
            <a:pPr>
              <a:lnSpc>
                <a:spcPct val="100000"/>
              </a:lnSpc>
            </a:pPr>
            <a:r>
              <a:rPr lang="en-GB" sz="3000" b="1" dirty="0">
                <a:latin typeface="Garamond" panose="02020404030301010803" pitchFamily="18" charset="0"/>
              </a:rPr>
              <a:t>Working definition: What is Community Led Housing?</a:t>
            </a:r>
            <a:endParaRPr lang="en-GB" sz="3000" dirty="0">
              <a:latin typeface="Garamond" panose="02020404030301010803" pitchFamily="18" charset="0"/>
            </a:endParaRPr>
          </a:p>
        </p:txBody>
      </p:sp>
      <p:sp>
        <p:nvSpPr>
          <p:cNvPr id="39" name="TextBox 38">
            <a:extLst>
              <a:ext uri="{FF2B5EF4-FFF2-40B4-BE49-F238E27FC236}">
                <a16:creationId xmlns:a16="http://schemas.microsoft.com/office/drawing/2014/main" id="{1F25E0BB-A719-B3DB-3712-91541DDBC94B}"/>
              </a:ext>
            </a:extLst>
          </p:cNvPr>
          <p:cNvSpPr txBox="1"/>
          <p:nvPr/>
        </p:nvSpPr>
        <p:spPr>
          <a:xfrm>
            <a:off x="503548" y="1738793"/>
            <a:ext cx="8208912" cy="4060599"/>
          </a:xfrm>
          <a:prstGeom prst="rect">
            <a:avLst/>
          </a:prstGeom>
          <a:noFill/>
        </p:spPr>
        <p:txBody>
          <a:bodyPr wrap="square">
            <a:spAutoFit/>
          </a:bodyPr>
          <a:lstStyle/>
          <a:p>
            <a:pPr marL="457200" indent="-457200" algn="l" fontAlgn="base">
              <a:lnSpc>
                <a:spcPct val="114000"/>
              </a:lnSpc>
              <a:spcAft>
                <a:spcPts val="1200"/>
              </a:spcAft>
              <a:buFont typeface="+mj-lt"/>
              <a:buAutoNum type="arabicPeriod"/>
            </a:pPr>
            <a:r>
              <a:rPr lang="en-GB" sz="3000" b="0" i="0" dirty="0">
                <a:solidFill>
                  <a:srgbClr val="333333"/>
                </a:solidFill>
                <a:effectLst/>
                <a:latin typeface="Garamond" panose="02020404030301010803" pitchFamily="18" charset="0"/>
              </a:rPr>
              <a:t>Where there is meaningful community engagement and consent in a development process.</a:t>
            </a:r>
            <a:endParaRPr lang="en-GB" sz="3000" dirty="0">
              <a:solidFill>
                <a:srgbClr val="333333"/>
              </a:solidFill>
              <a:latin typeface="Garamond" panose="02020404030301010803" pitchFamily="18" charset="0"/>
            </a:endParaRPr>
          </a:p>
          <a:p>
            <a:pPr marL="457200" indent="-457200" algn="l" fontAlgn="base">
              <a:lnSpc>
                <a:spcPct val="114000"/>
              </a:lnSpc>
              <a:spcAft>
                <a:spcPts val="1200"/>
              </a:spcAft>
              <a:buFont typeface="+mj-lt"/>
              <a:buAutoNum type="arabicPeriod"/>
            </a:pPr>
            <a:r>
              <a:rPr lang="en-GB" sz="3000" dirty="0">
                <a:solidFill>
                  <a:srgbClr val="333333"/>
                </a:solidFill>
                <a:latin typeface="Garamond" panose="02020404030301010803" pitchFamily="18" charset="0"/>
              </a:rPr>
              <a:t>Where a c</a:t>
            </a:r>
            <a:r>
              <a:rPr lang="en-GB" sz="3000" b="0" i="0" dirty="0">
                <a:solidFill>
                  <a:srgbClr val="333333"/>
                </a:solidFill>
                <a:effectLst/>
                <a:latin typeface="Garamond" panose="02020404030301010803" pitchFamily="18" charset="0"/>
              </a:rPr>
              <a:t>ommunity groups/organisation owns, manages or stewards homes</a:t>
            </a:r>
            <a:endParaRPr lang="en-GB" sz="3000" dirty="0">
              <a:solidFill>
                <a:srgbClr val="333333"/>
              </a:solidFill>
              <a:latin typeface="Garamond" panose="02020404030301010803" pitchFamily="18" charset="0"/>
            </a:endParaRPr>
          </a:p>
          <a:p>
            <a:pPr marL="457200" indent="-457200" algn="l" fontAlgn="base">
              <a:lnSpc>
                <a:spcPct val="114000"/>
              </a:lnSpc>
              <a:spcAft>
                <a:spcPts val="1200"/>
              </a:spcAft>
              <a:buFont typeface="+mj-lt"/>
              <a:buAutoNum type="arabicPeriod"/>
            </a:pPr>
            <a:r>
              <a:rPr lang="en-GB" sz="3000" b="0" i="0" dirty="0">
                <a:solidFill>
                  <a:srgbClr val="333333"/>
                </a:solidFill>
                <a:effectLst/>
                <a:latin typeface="Garamond" panose="02020404030301010803" pitchFamily="18" charset="0"/>
              </a:rPr>
              <a:t>Where the benefits of their activity accrue to the local / specified community </a:t>
            </a:r>
            <a:r>
              <a:rPr lang="en-GB" sz="3000" dirty="0">
                <a:solidFill>
                  <a:srgbClr val="333333"/>
                </a:solidFill>
                <a:latin typeface="Garamond" panose="02020404030301010803" pitchFamily="18" charset="0"/>
              </a:rPr>
              <a:t>and are </a:t>
            </a:r>
            <a:r>
              <a:rPr lang="en-GB" sz="3000" b="0" i="0" dirty="0">
                <a:solidFill>
                  <a:srgbClr val="333333"/>
                </a:solidFill>
                <a:effectLst/>
                <a:latin typeface="Garamond" panose="02020404030301010803" pitchFamily="18" charset="0"/>
              </a:rPr>
              <a:t>protected in-perpetuity.</a:t>
            </a:r>
            <a:endParaRPr lang="en-GB" sz="3000" dirty="0">
              <a:solidFill>
                <a:srgbClr val="333333"/>
              </a:solidFill>
              <a:latin typeface="Garamond" panose="02020404030301010803" pitchFamily="18" charset="0"/>
            </a:endParaRPr>
          </a:p>
        </p:txBody>
      </p:sp>
    </p:spTree>
    <p:extLst>
      <p:ext uri="{BB962C8B-B14F-4D97-AF65-F5344CB8AC3E}">
        <p14:creationId xmlns:p14="http://schemas.microsoft.com/office/powerpoint/2010/main" val="3563254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Entrepreneurial</a:t>
            </a:r>
          </a:p>
        </p:txBody>
      </p:sp>
      <p:sp>
        <p:nvSpPr>
          <p:cNvPr id="3" name="Content Placeholder 2"/>
          <p:cNvSpPr>
            <a:spLocks noGrp="1"/>
          </p:cNvSpPr>
          <p:nvPr>
            <p:ph idx="1"/>
          </p:nvPr>
        </p:nvSpPr>
        <p:spPr/>
        <p:txBody>
          <a:bodyPr>
            <a:normAutofit/>
          </a:bodyPr>
          <a:lstStyle/>
          <a:p>
            <a:r>
              <a:rPr lang="en-GB" sz="2400" dirty="0"/>
              <a:t>Whilst effective in generating new projects, the grant funding regime has been short-</a:t>
            </a:r>
            <a:r>
              <a:rPr lang="en-GB" sz="2400" dirty="0" err="1"/>
              <a:t>termist</a:t>
            </a:r>
            <a:r>
              <a:rPr lang="en-GB" sz="2400" dirty="0"/>
              <a:t>.</a:t>
            </a:r>
          </a:p>
          <a:p>
            <a:endParaRPr lang="en-GB" sz="2400" dirty="0"/>
          </a:p>
          <a:p>
            <a:r>
              <a:rPr lang="en-GB" sz="2400" dirty="0"/>
              <a:t>Hubs are increasingly diversifying their funding streams, but face temporal and practical challenges in creating what are effectively new community businesses.</a:t>
            </a:r>
          </a:p>
          <a:p>
            <a:endParaRPr lang="en-GB" sz="2400" dirty="0"/>
          </a:p>
          <a:p>
            <a:r>
              <a:rPr lang="en-GB" sz="2400" dirty="0"/>
              <a:t>As financial sustainability becomes concerning, what are the implications for hub’s organisation, enabling work, and delivery?</a:t>
            </a:r>
          </a:p>
        </p:txBody>
      </p:sp>
    </p:spTree>
    <p:extLst>
      <p:ext uri="{BB962C8B-B14F-4D97-AF65-F5344CB8AC3E}">
        <p14:creationId xmlns:p14="http://schemas.microsoft.com/office/powerpoint/2010/main" val="662508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81414-1607-1810-94C4-DC1646FB1C45}"/>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FB916B56-7190-AC4D-B38A-3ED64EA1A693}"/>
              </a:ext>
            </a:extLst>
          </p:cNvPr>
          <p:cNvSpPr>
            <a:spLocks noGrp="1"/>
          </p:cNvSpPr>
          <p:nvPr>
            <p:ph idx="1"/>
          </p:nvPr>
        </p:nvSpPr>
        <p:spPr>
          <a:xfrm>
            <a:off x="628650" y="2125266"/>
            <a:ext cx="8167878" cy="3601640"/>
          </a:xfrm>
        </p:spPr>
        <p:txBody>
          <a:bodyPr>
            <a:normAutofit lnSpcReduction="10000"/>
          </a:bodyPr>
          <a:lstStyle/>
          <a:p>
            <a:r>
              <a:rPr lang="en-GB" sz="2400" dirty="0"/>
              <a:t>Individual hubs were a construction of local resources and national investment, leading to variation in how they operate.</a:t>
            </a:r>
          </a:p>
          <a:p>
            <a:r>
              <a:rPr lang="en-GB" sz="2400" dirty="0">
                <a:ea typeface="DengXian" panose="02010600030101010101" pitchFamily="2" charset="-122"/>
              </a:rPr>
              <a:t>Hubs have an important role to play in supporting CLH growth,</a:t>
            </a:r>
          </a:p>
          <a:p>
            <a:r>
              <a:rPr lang="en-GB" sz="2400" dirty="0">
                <a:ea typeface="DengXian" panose="02010600030101010101" pitchFamily="2" charset="-122"/>
              </a:rPr>
              <a:t>Interrupted and short-term nature of funding disrupts efforts to grow the sector in a sustainable fashion, but hubs are responding through becoming more entrepreneurial. </a:t>
            </a:r>
          </a:p>
          <a:p>
            <a:pPr marL="0" indent="0">
              <a:buNone/>
            </a:pPr>
            <a:endParaRPr lang="en-GB" sz="2400" dirty="0">
              <a:ea typeface="DengXian" panose="02010600030101010101" pitchFamily="2" charset="-122"/>
            </a:endParaRPr>
          </a:p>
          <a:p>
            <a:pPr lvl="1">
              <a:spcBef>
                <a:spcPts val="600"/>
              </a:spcBef>
            </a:pPr>
            <a:r>
              <a:rPr lang="en-GB" sz="2000" dirty="0">
                <a:ea typeface="DengXian" panose="02010600030101010101" pitchFamily="2" charset="-122"/>
              </a:rPr>
              <a:t>Some evidence of, an isomorphic pressure on community-led housing to engage in development seen as less risky + secure income stream for hub</a:t>
            </a:r>
          </a:p>
          <a:p>
            <a:pPr lvl="1"/>
            <a:r>
              <a:rPr lang="en-GB" sz="2000" dirty="0">
                <a:ea typeface="DengXian" panose="02010600030101010101" pitchFamily="2" charset="-122"/>
              </a:rPr>
              <a:t>Lessons from the trajectory of other third sector infrastructure?</a:t>
            </a:r>
          </a:p>
        </p:txBody>
      </p:sp>
      <p:sp>
        <p:nvSpPr>
          <p:cNvPr id="6" name="Slide Number Placeholder 5">
            <a:extLst>
              <a:ext uri="{FF2B5EF4-FFF2-40B4-BE49-F238E27FC236}">
                <a16:creationId xmlns:a16="http://schemas.microsoft.com/office/drawing/2014/main" id="{BCF0004D-A365-9BF5-F786-A8A540A67811}"/>
              </a:ext>
            </a:extLst>
          </p:cNvPr>
          <p:cNvSpPr>
            <a:spLocks noGrp="1"/>
          </p:cNvSpPr>
          <p:nvPr>
            <p:ph type="sldNum" sz="quarter" idx="12"/>
          </p:nvPr>
        </p:nvSpPr>
        <p:spPr/>
        <p:txBody>
          <a:bodyPr/>
          <a:lstStyle/>
          <a:p>
            <a:pPr defTabSz="685800" fontAlgn="auto">
              <a:spcBef>
                <a:spcPts val="0"/>
              </a:spcBef>
              <a:spcAft>
                <a:spcPts val="0"/>
              </a:spcAft>
            </a:pPr>
            <a:fld id="{22230EF6-6C13-413D-A541-8FA2732E8850}" type="slidenum">
              <a:rPr lang="en-GB" altLang="en-US">
                <a:solidFill>
                  <a:prstClr val="black">
                    <a:tint val="75000"/>
                  </a:prstClr>
                </a:solidFill>
                <a:latin typeface="Calibri" panose="020F0502020204030204"/>
                <a:cs typeface="+mn-cs"/>
              </a:rPr>
              <a:pPr defTabSz="685800" fontAlgn="auto">
                <a:spcBef>
                  <a:spcPts val="0"/>
                </a:spcBef>
                <a:spcAft>
                  <a:spcPts val="0"/>
                </a:spcAft>
              </a:pPr>
              <a:t>21</a:t>
            </a:fld>
            <a:endParaRPr lang="en-GB" altLang="en-US"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058960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48537"/>
            <a:ext cx="7931224" cy="720080"/>
          </a:xfrm>
        </p:spPr>
        <p:txBody>
          <a:bodyPr anchor="ctr">
            <a:normAutofit/>
          </a:bodyPr>
          <a:lstStyle/>
          <a:p>
            <a:pPr>
              <a:defRPr/>
            </a:pPr>
            <a:r>
              <a:rPr lang="en-US" sz="3200" spc="-20" dirty="0">
                <a:latin typeface="Garamond" panose="02020404030301010803" pitchFamily="18" charset="0"/>
              </a:rPr>
              <a:t>CLH and diversity</a:t>
            </a:r>
            <a:endParaRPr lang="en-GB" sz="3200" spc="-20" dirty="0">
              <a:latin typeface="Garamond" panose="02020404030301010803" pitchFamily="18" charset="0"/>
            </a:endParaRPr>
          </a:p>
        </p:txBody>
      </p:sp>
      <p:pic>
        <p:nvPicPr>
          <p:cNvPr id="3" name="Picture 2" descr="C:\Users\Yael Arbell\Documents\diversity.jpg">
            <a:extLst>
              <a:ext uri="{FF2B5EF4-FFF2-40B4-BE49-F238E27FC236}">
                <a16:creationId xmlns:a16="http://schemas.microsoft.com/office/drawing/2014/main" id="{EE81E76F-0AEF-BA20-6E0C-4EC1A038ECC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29" t="7971" r="18145" b="8918"/>
          <a:stretch/>
        </p:blipFill>
        <p:spPr bwMode="auto">
          <a:xfrm rot="21600000">
            <a:off x="628650" y="2230593"/>
            <a:ext cx="3886200" cy="3541402"/>
          </a:xfrm>
          <a:prstGeom prst="rect">
            <a:avLst/>
          </a:prstGeom>
          <a:solidFill>
            <a:srgbClr val="FFFFFF"/>
          </a:solidFill>
        </p:spPr>
      </p:pic>
      <p:sp>
        <p:nvSpPr>
          <p:cNvPr id="25602" name="Content Placeholder 2"/>
          <p:cNvSpPr>
            <a:spLocks noGrp="1"/>
          </p:cNvSpPr>
          <p:nvPr>
            <p:ph sz="half" idx="2"/>
          </p:nvPr>
        </p:nvSpPr>
        <p:spPr>
          <a:xfrm>
            <a:off x="4629150" y="1825624"/>
            <a:ext cx="4057650" cy="3379421"/>
          </a:xfrm>
        </p:spPr>
        <p:txBody>
          <a:bodyPr>
            <a:normAutofit/>
          </a:bodyPr>
          <a:lstStyle/>
          <a:p>
            <a:pPr marL="342900" lvl="1" indent="-342900" fontAlgn="base">
              <a:spcBef>
                <a:spcPct val="0"/>
              </a:spcBef>
              <a:spcAft>
                <a:spcPct val="0"/>
              </a:spcAft>
              <a:buFont typeface="Arial" panose="020B0604020202020204" pitchFamily="34" charset="0"/>
              <a:buChar char="•"/>
            </a:pPr>
            <a:r>
              <a:rPr lang="en-US" sz="4000" dirty="0">
                <a:latin typeface="Garamond" panose="02020404030301010803" pitchFamily="18" charset="0"/>
              </a:rPr>
              <a:t>Meaningful participation</a:t>
            </a:r>
          </a:p>
          <a:p>
            <a:pPr marL="342900" lvl="1" indent="-342900" fontAlgn="base">
              <a:spcBef>
                <a:spcPct val="0"/>
              </a:spcBef>
              <a:spcAft>
                <a:spcPct val="0"/>
              </a:spcAft>
              <a:buFont typeface="Arial" panose="020B0604020202020204" pitchFamily="34" charset="0"/>
              <a:buChar char="•"/>
            </a:pPr>
            <a:r>
              <a:rPr lang="en-US" sz="4000" dirty="0">
                <a:latin typeface="Garamond" panose="02020404030301010803" pitchFamily="18" charset="0"/>
              </a:rPr>
              <a:t>Recruiting for diversity</a:t>
            </a:r>
            <a:endParaRPr lang="en-GB" sz="3600" dirty="0"/>
          </a:p>
        </p:txBody>
      </p:sp>
    </p:spTree>
    <p:extLst>
      <p:ext uri="{BB962C8B-B14F-4D97-AF65-F5344CB8AC3E}">
        <p14:creationId xmlns:p14="http://schemas.microsoft.com/office/powerpoint/2010/main" val="1531596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76AD27-DC13-4F3C-8DBE-C14AFFB44CDA}"/>
              </a:ext>
            </a:extLst>
          </p:cNvPr>
          <p:cNvSpPr>
            <a:spLocks noGrp="1"/>
          </p:cNvSpPr>
          <p:nvPr>
            <p:ph type="title"/>
          </p:nvPr>
        </p:nvSpPr>
        <p:spPr/>
        <p:txBody>
          <a:bodyPr>
            <a:normAutofit/>
          </a:bodyPr>
          <a:lstStyle/>
          <a:p>
            <a:r>
              <a:rPr lang="en-GB" sz="3000" spc="-20" dirty="0">
                <a:latin typeface="Garamond" panose="02020404030301010803" pitchFamily="18" charset="0"/>
                <a:cs typeface="Arial" pitchFamily="34" charset="0"/>
              </a:rPr>
              <a:t>Getting the balance right</a:t>
            </a:r>
          </a:p>
        </p:txBody>
      </p:sp>
      <p:pic>
        <p:nvPicPr>
          <p:cNvPr id="5" name="Picture 4" descr="Human rights concept world social justice day big scales as symbol of equality freedom and love">
            <a:extLst>
              <a:ext uri="{FF2B5EF4-FFF2-40B4-BE49-F238E27FC236}">
                <a16:creationId xmlns:a16="http://schemas.microsoft.com/office/drawing/2014/main" id="{64396851-D6D8-9D15-53D2-2F26E56032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30" b="20727"/>
          <a:stretch/>
        </p:blipFill>
        <p:spPr bwMode="auto">
          <a:xfrm>
            <a:off x="0" y="1420918"/>
            <a:ext cx="9143985" cy="5142539"/>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7E8AE36A-9C3E-6A61-2BAA-0133D7C0F79E}"/>
              </a:ext>
            </a:extLst>
          </p:cNvPr>
          <p:cNvSpPr/>
          <p:nvPr/>
        </p:nvSpPr>
        <p:spPr>
          <a:xfrm>
            <a:off x="5165608" y="1552694"/>
            <a:ext cx="3190481" cy="1249926"/>
          </a:xfrm>
          <a:prstGeom prst="wedgeRoundRectCallout">
            <a:avLst>
              <a:gd name="adj1" fmla="val -7092"/>
              <a:gd name="adj2" fmla="val 74890"/>
              <a:gd name="adj3" fmla="val 16667"/>
            </a:avLst>
          </a:prstGeom>
          <a:solidFill>
            <a:srgbClr val="7C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6272DDFF-6479-2E68-61A0-ACC81AA4BD32}"/>
              </a:ext>
            </a:extLst>
          </p:cNvPr>
          <p:cNvSpPr txBox="1"/>
          <p:nvPr/>
        </p:nvSpPr>
        <p:spPr>
          <a:xfrm>
            <a:off x="5164465" y="1625375"/>
            <a:ext cx="289805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prstClr val="white"/>
                </a:solidFill>
                <a:effectLst/>
                <a:uLnTx/>
                <a:uFillTx/>
                <a:latin typeface="Arial"/>
                <a:ea typeface="+mn-ea"/>
                <a:cs typeface="+mn-cs"/>
              </a:rPr>
              <a:t>Liberty</a:t>
            </a:r>
            <a:endParaRPr kumimoji="0" lang="en-GB" sz="72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Speech Bubble: Rectangle with Corners Rounded 7">
            <a:extLst>
              <a:ext uri="{FF2B5EF4-FFF2-40B4-BE49-F238E27FC236}">
                <a16:creationId xmlns:a16="http://schemas.microsoft.com/office/drawing/2014/main" id="{85261061-66CB-397B-7B12-3E08C4BAEB41}"/>
              </a:ext>
            </a:extLst>
          </p:cNvPr>
          <p:cNvSpPr/>
          <p:nvPr/>
        </p:nvSpPr>
        <p:spPr>
          <a:xfrm>
            <a:off x="419172" y="1552694"/>
            <a:ext cx="3190481" cy="1249926"/>
          </a:xfrm>
          <a:prstGeom prst="wedgeRoundRectCallout">
            <a:avLst>
              <a:gd name="adj1" fmla="val -7092"/>
              <a:gd name="adj2" fmla="val 74890"/>
              <a:gd name="adj3" fmla="val 16667"/>
            </a:avLst>
          </a:prstGeom>
          <a:solidFill>
            <a:srgbClr val="7C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
        <p:nvSpPr>
          <p:cNvPr id="9" name="TextBox 8">
            <a:extLst>
              <a:ext uri="{FF2B5EF4-FFF2-40B4-BE49-F238E27FC236}">
                <a16:creationId xmlns:a16="http://schemas.microsoft.com/office/drawing/2014/main" id="{9084302A-056F-215B-21A5-F72DFBB64751}"/>
              </a:ext>
            </a:extLst>
          </p:cNvPr>
          <p:cNvSpPr txBox="1"/>
          <p:nvPr/>
        </p:nvSpPr>
        <p:spPr>
          <a:xfrm>
            <a:off x="420315" y="1625375"/>
            <a:ext cx="318819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prstClr val="white"/>
                </a:solidFill>
                <a:effectLst/>
                <a:uLnTx/>
                <a:uFillTx/>
                <a:latin typeface="Arial"/>
                <a:ea typeface="+mn-ea"/>
                <a:cs typeface="+mn-cs"/>
              </a:rPr>
              <a:t>Equality</a:t>
            </a:r>
          </a:p>
        </p:txBody>
      </p:sp>
      <p:grpSp>
        <p:nvGrpSpPr>
          <p:cNvPr id="19" name="Group 18">
            <a:extLst>
              <a:ext uri="{FF2B5EF4-FFF2-40B4-BE49-F238E27FC236}">
                <a16:creationId xmlns:a16="http://schemas.microsoft.com/office/drawing/2014/main" id="{97E25FFF-ED1B-8579-5DE9-2AC3FAC1A22E}"/>
              </a:ext>
            </a:extLst>
          </p:cNvPr>
          <p:cNvGrpSpPr/>
          <p:nvPr/>
        </p:nvGrpSpPr>
        <p:grpSpPr>
          <a:xfrm>
            <a:off x="7207315" y="3456104"/>
            <a:ext cx="1813971" cy="1751033"/>
            <a:chOff x="7207315" y="3456104"/>
            <a:chExt cx="1813971" cy="1751033"/>
          </a:xfrm>
        </p:grpSpPr>
        <p:sp>
          <p:nvSpPr>
            <p:cNvPr id="13" name="TextBox 12">
              <a:extLst>
                <a:ext uri="{FF2B5EF4-FFF2-40B4-BE49-F238E27FC236}">
                  <a16:creationId xmlns:a16="http://schemas.microsoft.com/office/drawing/2014/main" id="{2216BFC6-7CE0-576C-FFD1-04554D5C0D18}"/>
                </a:ext>
              </a:extLst>
            </p:cNvPr>
            <p:cNvSpPr txBox="1"/>
            <p:nvPr/>
          </p:nvSpPr>
          <p:spPr>
            <a:xfrm>
              <a:off x="7926681" y="4419080"/>
              <a:ext cx="1094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F81BD">
                      <a:lumMod val="50000"/>
                    </a:srgbClr>
                  </a:solidFill>
                  <a:effectLst/>
                  <a:uLnTx/>
                  <a:uFillTx/>
                  <a:latin typeface="Arial"/>
                  <a:ea typeface="+mn-ea"/>
                  <a:cs typeface="+mn-cs"/>
                </a:rPr>
                <a:t>Agency</a:t>
              </a:r>
              <a:endParaRPr kumimoji="0" lang="en-GB" sz="1350" b="1" i="0" u="none" strike="noStrike" kern="1200" cap="none" spc="0" normalizeH="0" baseline="0" noProof="0" dirty="0">
                <a:ln>
                  <a:noFill/>
                </a:ln>
                <a:solidFill>
                  <a:srgbClr val="4F81BD">
                    <a:lumMod val="50000"/>
                  </a:srgbClr>
                </a:solidFill>
                <a:effectLst/>
                <a:uLnTx/>
                <a:uFillTx/>
                <a:latin typeface="Arial"/>
                <a:ea typeface="+mn-ea"/>
                <a:cs typeface="+mn-cs"/>
              </a:endParaRPr>
            </a:p>
          </p:txBody>
        </p:sp>
        <p:sp>
          <p:nvSpPr>
            <p:cNvPr id="14" name="TextBox 13">
              <a:extLst>
                <a:ext uri="{FF2B5EF4-FFF2-40B4-BE49-F238E27FC236}">
                  <a16:creationId xmlns:a16="http://schemas.microsoft.com/office/drawing/2014/main" id="{82675267-21EE-E5DC-EFB2-6AE74335DA63}"/>
                </a:ext>
              </a:extLst>
            </p:cNvPr>
            <p:cNvSpPr txBox="1"/>
            <p:nvPr/>
          </p:nvSpPr>
          <p:spPr>
            <a:xfrm>
              <a:off x="7207315" y="3456104"/>
              <a:ext cx="16652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F81BD">
                      <a:lumMod val="50000"/>
                    </a:srgbClr>
                  </a:solidFill>
                  <a:effectLst/>
                  <a:uLnTx/>
                  <a:uFillTx/>
                  <a:latin typeface="Arial"/>
                  <a:ea typeface="+mn-ea"/>
                  <a:cs typeface="+mn-cs"/>
                </a:rPr>
                <a:t>Participation</a:t>
              </a:r>
              <a:endParaRPr kumimoji="0" lang="en-GB" sz="1350" b="1" i="0" u="none" strike="noStrike" kern="1200" cap="none" spc="0" normalizeH="0" baseline="0" noProof="0" dirty="0">
                <a:ln>
                  <a:noFill/>
                </a:ln>
                <a:solidFill>
                  <a:srgbClr val="4F81BD">
                    <a:lumMod val="50000"/>
                  </a:srgbClr>
                </a:solidFill>
                <a:effectLst/>
                <a:uLnTx/>
                <a:uFillTx/>
                <a:latin typeface="Arial"/>
                <a:ea typeface="+mn-ea"/>
                <a:cs typeface="+mn-cs"/>
              </a:endParaRPr>
            </a:p>
          </p:txBody>
        </p:sp>
        <p:sp>
          <p:nvSpPr>
            <p:cNvPr id="15" name="TextBox 14">
              <a:extLst>
                <a:ext uri="{FF2B5EF4-FFF2-40B4-BE49-F238E27FC236}">
                  <a16:creationId xmlns:a16="http://schemas.microsoft.com/office/drawing/2014/main" id="{4721ADAE-B9F5-ABDF-1CF9-CDC5CFC851E9}"/>
                </a:ext>
              </a:extLst>
            </p:cNvPr>
            <p:cNvSpPr txBox="1"/>
            <p:nvPr/>
          </p:nvSpPr>
          <p:spPr>
            <a:xfrm>
              <a:off x="7333523" y="4837805"/>
              <a:ext cx="14128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F81BD">
                      <a:lumMod val="50000"/>
                    </a:srgbClr>
                  </a:solidFill>
                  <a:effectLst/>
                  <a:uLnTx/>
                  <a:uFillTx/>
                  <a:latin typeface="Arial"/>
                  <a:ea typeface="+mn-ea"/>
                  <a:cs typeface="+mn-cs"/>
                </a:rPr>
                <a:t>Ownership</a:t>
              </a:r>
              <a:endParaRPr kumimoji="0" lang="en-GB" sz="1350" b="1" i="0" u="none" strike="noStrike" kern="1200" cap="none" spc="0" normalizeH="0" baseline="0" noProof="0" dirty="0">
                <a:ln>
                  <a:noFill/>
                </a:ln>
                <a:solidFill>
                  <a:srgbClr val="4F81BD">
                    <a:lumMod val="50000"/>
                  </a:srgbClr>
                </a:solidFill>
                <a:effectLst/>
                <a:uLnTx/>
                <a:uFillTx/>
                <a:latin typeface="Arial"/>
                <a:ea typeface="+mn-ea"/>
                <a:cs typeface="+mn-cs"/>
              </a:endParaRPr>
            </a:p>
          </p:txBody>
        </p:sp>
        <p:sp>
          <p:nvSpPr>
            <p:cNvPr id="17" name="TextBox 16">
              <a:extLst>
                <a:ext uri="{FF2B5EF4-FFF2-40B4-BE49-F238E27FC236}">
                  <a16:creationId xmlns:a16="http://schemas.microsoft.com/office/drawing/2014/main" id="{1BCAB88B-0ADA-CBF1-5A6B-BF2E7561E168}"/>
                </a:ext>
              </a:extLst>
            </p:cNvPr>
            <p:cNvSpPr txBox="1"/>
            <p:nvPr/>
          </p:nvSpPr>
          <p:spPr>
            <a:xfrm>
              <a:off x="7701586" y="3924406"/>
              <a:ext cx="13197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F81BD">
                      <a:lumMod val="50000"/>
                    </a:srgbClr>
                  </a:solidFill>
                  <a:effectLst/>
                  <a:uLnTx/>
                  <a:uFillTx/>
                  <a:latin typeface="Arial"/>
                  <a:ea typeface="+mn-ea"/>
                  <a:cs typeface="+mn-cs"/>
                </a:rPr>
                <a:t>Autonomy</a:t>
              </a:r>
              <a:endParaRPr kumimoji="0" lang="en-GB" sz="1350" b="1" i="0" u="none" strike="noStrike" kern="1200" cap="none" spc="0" normalizeH="0" baseline="0" noProof="0" dirty="0">
                <a:ln>
                  <a:noFill/>
                </a:ln>
                <a:solidFill>
                  <a:srgbClr val="4F81BD">
                    <a:lumMod val="50000"/>
                  </a:srgbClr>
                </a:solidFill>
                <a:effectLst/>
                <a:uLnTx/>
                <a:uFillTx/>
                <a:latin typeface="Arial"/>
                <a:ea typeface="+mn-ea"/>
                <a:cs typeface="+mn-cs"/>
              </a:endParaRPr>
            </a:p>
          </p:txBody>
        </p:sp>
      </p:grpSp>
      <p:grpSp>
        <p:nvGrpSpPr>
          <p:cNvPr id="21" name="Group 20">
            <a:extLst>
              <a:ext uri="{FF2B5EF4-FFF2-40B4-BE49-F238E27FC236}">
                <a16:creationId xmlns:a16="http://schemas.microsoft.com/office/drawing/2014/main" id="{6CBB1C71-0057-3405-9734-A69008C8EDA1}"/>
              </a:ext>
            </a:extLst>
          </p:cNvPr>
          <p:cNvGrpSpPr/>
          <p:nvPr/>
        </p:nvGrpSpPr>
        <p:grpSpPr>
          <a:xfrm>
            <a:off x="122684" y="3213375"/>
            <a:ext cx="2727997" cy="2732426"/>
            <a:chOff x="122684" y="3213375"/>
            <a:chExt cx="2727997" cy="2732426"/>
          </a:xfrm>
        </p:grpSpPr>
        <p:sp>
          <p:nvSpPr>
            <p:cNvPr id="10" name="TextBox 9">
              <a:extLst>
                <a:ext uri="{FF2B5EF4-FFF2-40B4-BE49-F238E27FC236}">
                  <a16:creationId xmlns:a16="http://schemas.microsoft.com/office/drawing/2014/main" id="{B51269E2-25E2-26ED-2E0F-C0EF61F3178E}"/>
                </a:ext>
              </a:extLst>
            </p:cNvPr>
            <p:cNvSpPr txBox="1"/>
            <p:nvPr/>
          </p:nvSpPr>
          <p:spPr>
            <a:xfrm>
              <a:off x="122685" y="3700817"/>
              <a:ext cx="16300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504D">
                      <a:lumMod val="75000"/>
                    </a:srgbClr>
                  </a:solidFill>
                  <a:effectLst/>
                  <a:uLnTx/>
                  <a:uFillTx/>
                  <a:latin typeface="Arial"/>
                  <a:ea typeface="+mn-ea"/>
                  <a:cs typeface="+mn-cs"/>
                </a:rPr>
                <a:t>Affordability</a:t>
              </a:r>
              <a:endParaRPr kumimoji="0" lang="en-GB" sz="2100" b="1" i="0" u="none" strike="noStrike" kern="1200" cap="none" spc="0" normalizeH="0" baseline="0" noProof="0" dirty="0">
                <a:ln>
                  <a:noFill/>
                </a:ln>
                <a:solidFill>
                  <a:srgbClr val="C0504D">
                    <a:lumMod val="75000"/>
                  </a:srgbClr>
                </a:solidFill>
                <a:effectLst/>
                <a:uLnTx/>
                <a:uFillTx/>
                <a:latin typeface="Arial"/>
                <a:ea typeface="+mn-ea"/>
                <a:cs typeface="+mn-cs"/>
              </a:endParaRPr>
            </a:p>
          </p:txBody>
        </p:sp>
        <p:sp>
          <p:nvSpPr>
            <p:cNvPr id="11" name="TextBox 10">
              <a:extLst>
                <a:ext uri="{FF2B5EF4-FFF2-40B4-BE49-F238E27FC236}">
                  <a16:creationId xmlns:a16="http://schemas.microsoft.com/office/drawing/2014/main" id="{B5D33901-FB41-0BF6-A208-666B19B34D1B}"/>
                </a:ext>
              </a:extLst>
            </p:cNvPr>
            <p:cNvSpPr txBox="1"/>
            <p:nvPr/>
          </p:nvSpPr>
          <p:spPr>
            <a:xfrm>
              <a:off x="122684" y="4192510"/>
              <a:ext cx="1453088"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C0504D">
                      <a:lumMod val="75000"/>
                    </a:srgbClr>
                  </a:solidFill>
                  <a:effectLst/>
                  <a:uLnTx/>
                  <a:uFillTx/>
                  <a:latin typeface="Arial"/>
                  <a:ea typeface="+mn-ea"/>
                  <a:cs typeface="+mn-cs"/>
                </a:rPr>
                <a:t>Inclusion</a:t>
              </a:r>
              <a:endParaRPr kumimoji="0" lang="en-GB" sz="1350" b="1" i="0" u="none" strike="noStrike" kern="1200" cap="none" spc="0" normalizeH="0" baseline="0" noProof="0" dirty="0">
                <a:ln>
                  <a:noFill/>
                </a:ln>
                <a:solidFill>
                  <a:srgbClr val="C0504D">
                    <a:lumMod val="75000"/>
                  </a:srgbClr>
                </a:solidFill>
                <a:effectLst/>
                <a:uLnTx/>
                <a:uFillTx/>
                <a:latin typeface="Arial"/>
                <a:ea typeface="+mn-ea"/>
                <a:cs typeface="+mn-cs"/>
              </a:endParaRPr>
            </a:p>
          </p:txBody>
        </p:sp>
        <p:sp>
          <p:nvSpPr>
            <p:cNvPr id="12" name="TextBox 11">
              <a:extLst>
                <a:ext uri="{FF2B5EF4-FFF2-40B4-BE49-F238E27FC236}">
                  <a16:creationId xmlns:a16="http://schemas.microsoft.com/office/drawing/2014/main" id="{85E63F0B-B478-BB31-F3C3-7177A7B65272}"/>
                </a:ext>
              </a:extLst>
            </p:cNvPr>
            <p:cNvSpPr txBox="1"/>
            <p:nvPr/>
          </p:nvSpPr>
          <p:spPr>
            <a:xfrm>
              <a:off x="444402" y="4630056"/>
              <a:ext cx="130837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C0504D">
                      <a:lumMod val="75000"/>
                    </a:srgbClr>
                  </a:solidFill>
                  <a:effectLst/>
                  <a:uLnTx/>
                  <a:uFillTx/>
                  <a:latin typeface="Arial"/>
                  <a:ea typeface="+mn-ea"/>
                  <a:cs typeface="+mn-cs"/>
                </a:rPr>
                <a:t>Diversity</a:t>
              </a:r>
              <a:endParaRPr kumimoji="0" lang="en-GB" sz="1350" b="1" i="0" u="none" strike="noStrike" kern="1200" cap="none" spc="0" normalizeH="0" baseline="0" noProof="0" dirty="0">
                <a:ln>
                  <a:noFill/>
                </a:ln>
                <a:solidFill>
                  <a:srgbClr val="C0504D">
                    <a:lumMod val="75000"/>
                  </a:srgbClr>
                </a:solidFill>
                <a:effectLst/>
                <a:uLnTx/>
                <a:uFillTx/>
                <a:latin typeface="Arial"/>
                <a:ea typeface="+mn-ea"/>
                <a:cs typeface="+mn-cs"/>
              </a:endParaRPr>
            </a:p>
          </p:txBody>
        </p:sp>
        <p:sp>
          <p:nvSpPr>
            <p:cNvPr id="16" name="TextBox 15">
              <a:extLst>
                <a:ext uri="{FF2B5EF4-FFF2-40B4-BE49-F238E27FC236}">
                  <a16:creationId xmlns:a16="http://schemas.microsoft.com/office/drawing/2014/main" id="{0983B4D4-AC8F-4089-0792-1A43F9CEB6FD}"/>
                </a:ext>
              </a:extLst>
            </p:cNvPr>
            <p:cNvSpPr txBox="1"/>
            <p:nvPr/>
          </p:nvSpPr>
          <p:spPr>
            <a:xfrm>
              <a:off x="444402" y="3213375"/>
              <a:ext cx="16300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504D">
                      <a:lumMod val="75000"/>
                    </a:srgbClr>
                  </a:solidFill>
                  <a:effectLst/>
                  <a:uLnTx/>
                  <a:uFillTx/>
                  <a:latin typeface="Arial"/>
                  <a:ea typeface="+mn-ea"/>
                  <a:cs typeface="+mn-cs"/>
                </a:rPr>
                <a:t>Accessibility</a:t>
              </a:r>
              <a:endParaRPr kumimoji="0" lang="en-GB" sz="2100" b="1" i="0" u="none" strike="noStrike" kern="1200" cap="none" spc="0" normalizeH="0" baseline="0" noProof="0" dirty="0">
                <a:ln>
                  <a:noFill/>
                </a:ln>
                <a:solidFill>
                  <a:srgbClr val="C0504D">
                    <a:lumMod val="75000"/>
                  </a:srgbClr>
                </a:solidFill>
                <a:effectLst/>
                <a:uLnTx/>
                <a:uFillTx/>
                <a:latin typeface="Arial"/>
                <a:ea typeface="+mn-ea"/>
                <a:cs typeface="+mn-cs"/>
              </a:endParaRPr>
            </a:p>
          </p:txBody>
        </p:sp>
        <p:sp>
          <p:nvSpPr>
            <p:cNvPr id="20" name="TextBox 19">
              <a:extLst>
                <a:ext uri="{FF2B5EF4-FFF2-40B4-BE49-F238E27FC236}">
                  <a16:creationId xmlns:a16="http://schemas.microsoft.com/office/drawing/2014/main" id="{D821201E-5607-7E41-9B7C-15B963A7C79C}"/>
                </a:ext>
              </a:extLst>
            </p:cNvPr>
            <p:cNvSpPr txBox="1"/>
            <p:nvPr/>
          </p:nvSpPr>
          <p:spPr>
            <a:xfrm>
              <a:off x="428286" y="5207137"/>
              <a:ext cx="242239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C0504D">
                      <a:lumMod val="75000"/>
                    </a:srgbClr>
                  </a:solidFill>
                  <a:effectLst/>
                  <a:uLnTx/>
                  <a:uFillTx/>
                  <a:latin typeface="Arial"/>
                  <a:ea typeface="+mn-ea"/>
                  <a:cs typeface="+mn-cs"/>
                </a:rPr>
                <a:t>Equal opportunities</a:t>
              </a:r>
            </a:p>
          </p:txBody>
        </p:sp>
      </p:grpSp>
    </p:spTree>
    <p:extLst>
      <p:ext uri="{BB962C8B-B14F-4D97-AF65-F5344CB8AC3E}">
        <p14:creationId xmlns:p14="http://schemas.microsoft.com/office/powerpoint/2010/main" val="216335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medium confidence">
            <a:extLst>
              <a:ext uri="{FF2B5EF4-FFF2-40B4-BE49-F238E27FC236}">
                <a16:creationId xmlns:a16="http://schemas.microsoft.com/office/drawing/2014/main" id="{00C1E4D6-47E1-9208-9F67-BE4F08C0E2C3}"/>
              </a:ext>
            </a:extLst>
          </p:cNvPr>
          <p:cNvPicPr>
            <a:picLocks noChangeAspect="1"/>
          </p:cNvPicPr>
          <p:nvPr/>
        </p:nvPicPr>
        <p:blipFill rotWithShape="1">
          <a:blip r:embed="rId2">
            <a:extLst>
              <a:ext uri="{28A0092B-C50C-407E-A947-70E740481C1C}">
                <a14:useLocalDpi xmlns:a14="http://schemas.microsoft.com/office/drawing/2010/main" val="0"/>
              </a:ext>
            </a:extLst>
          </a:blip>
          <a:srcRect l="16307" t="20602" r="26001" b="35921"/>
          <a:stretch/>
        </p:blipFill>
        <p:spPr>
          <a:xfrm>
            <a:off x="755576" y="2286744"/>
            <a:ext cx="7931224" cy="3152875"/>
          </a:xfrm>
          <a:prstGeom prst="rect">
            <a:avLst/>
          </a:prstGeom>
          <a:noFill/>
        </p:spPr>
      </p:pic>
      <p:sp>
        <p:nvSpPr>
          <p:cNvPr id="3" name="Title 2">
            <a:extLst>
              <a:ext uri="{FF2B5EF4-FFF2-40B4-BE49-F238E27FC236}">
                <a16:creationId xmlns:a16="http://schemas.microsoft.com/office/drawing/2014/main" id="{BDB68E11-359D-B19D-6EE9-2192CB6B045E}"/>
              </a:ext>
            </a:extLst>
          </p:cNvPr>
          <p:cNvSpPr>
            <a:spLocks noGrp="1"/>
          </p:cNvSpPr>
          <p:nvPr>
            <p:ph type="title"/>
          </p:nvPr>
        </p:nvSpPr>
        <p:spPr>
          <a:xfrm>
            <a:off x="755576" y="476672"/>
            <a:ext cx="7931224" cy="720080"/>
          </a:xfrm>
        </p:spPr>
        <p:txBody>
          <a:bodyPr anchor="ctr">
            <a:normAutofit/>
          </a:bodyPr>
          <a:lstStyle/>
          <a:p>
            <a:r>
              <a:rPr lang="en-GB" sz="3200" dirty="0">
                <a:latin typeface="Garamond" panose="02020404030301010803" pitchFamily="18" charset="0"/>
              </a:rPr>
              <a:t>Diversity means many things</a:t>
            </a:r>
          </a:p>
        </p:txBody>
      </p:sp>
    </p:spTree>
    <p:extLst>
      <p:ext uri="{BB962C8B-B14F-4D97-AF65-F5344CB8AC3E}">
        <p14:creationId xmlns:p14="http://schemas.microsoft.com/office/powerpoint/2010/main" val="3229979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11F516-3856-3DB8-B515-87F7F39FF7EE}"/>
              </a:ext>
            </a:extLst>
          </p:cNvPr>
          <p:cNvSpPr>
            <a:spLocks noGrp="1"/>
          </p:cNvSpPr>
          <p:nvPr>
            <p:ph type="title"/>
          </p:nvPr>
        </p:nvSpPr>
        <p:spPr>
          <a:xfrm>
            <a:off x="755576" y="476672"/>
            <a:ext cx="7931224" cy="720080"/>
          </a:xfrm>
        </p:spPr>
        <p:txBody>
          <a:bodyPr anchor="ctr">
            <a:normAutofit/>
          </a:bodyPr>
          <a:lstStyle/>
          <a:p>
            <a:r>
              <a:rPr lang="en-GB" dirty="0">
                <a:latin typeface="Garamond" panose="02020404030301010803" pitchFamily="18" charset="0"/>
              </a:rPr>
              <a:t>BAME Communities in CLH </a:t>
            </a:r>
          </a:p>
        </p:txBody>
      </p:sp>
      <p:sp>
        <p:nvSpPr>
          <p:cNvPr id="2" name="Content Placeholder 1">
            <a:extLst>
              <a:ext uri="{FF2B5EF4-FFF2-40B4-BE49-F238E27FC236}">
                <a16:creationId xmlns:a16="http://schemas.microsoft.com/office/drawing/2014/main" id="{2DF8B508-4CC2-16F7-ED8E-BB098435FA9D}"/>
              </a:ext>
            </a:extLst>
          </p:cNvPr>
          <p:cNvSpPr>
            <a:spLocks noGrp="1"/>
          </p:cNvSpPr>
          <p:nvPr>
            <p:ph sz="half" idx="1"/>
          </p:nvPr>
        </p:nvSpPr>
        <p:spPr>
          <a:xfrm>
            <a:off x="628650" y="1825625"/>
            <a:ext cx="3886200" cy="4351338"/>
          </a:xfrm>
        </p:spPr>
        <p:txBody>
          <a:bodyPr>
            <a:normAutofit fontScale="92500"/>
          </a:bodyPr>
          <a:lstStyle/>
          <a:p>
            <a:pPr>
              <a:lnSpc>
                <a:spcPct val="90000"/>
              </a:lnSpc>
            </a:pPr>
            <a:r>
              <a:rPr lang="en-GB" sz="2400" b="1" i="0" u="none" strike="noStrike" dirty="0">
                <a:effectLst/>
                <a:latin typeface="Garamond" panose="02020404030301010803" pitchFamily="18" charset="0"/>
              </a:rPr>
              <a:t>Under-representation </a:t>
            </a:r>
            <a:r>
              <a:rPr lang="en-GB" sz="2400" b="0" i="0" u="none" strike="noStrike" dirty="0">
                <a:effectLst/>
                <a:latin typeface="Garamond" panose="02020404030301010803" pitchFamily="18" charset="0"/>
              </a:rPr>
              <a:t>in the CLH sector within projects, hubs and advocacy organisations </a:t>
            </a:r>
          </a:p>
          <a:p>
            <a:pPr>
              <a:lnSpc>
                <a:spcPct val="90000"/>
              </a:lnSpc>
            </a:pPr>
            <a:r>
              <a:rPr lang="en-GB" sz="2400" b="0" i="0" u="none" strike="noStrike" dirty="0">
                <a:effectLst/>
                <a:latin typeface="Garamond" panose="02020404030301010803" pitchFamily="18" charset="0"/>
              </a:rPr>
              <a:t>Practitioners noticed a lack of </a:t>
            </a:r>
            <a:r>
              <a:rPr lang="en-GB" sz="2400" b="1" i="0" u="none" strike="noStrike" dirty="0">
                <a:effectLst/>
                <a:latin typeface="Garamond" panose="02020404030301010803" pitchFamily="18" charset="0"/>
              </a:rPr>
              <a:t>awareness</a:t>
            </a:r>
            <a:r>
              <a:rPr lang="en-GB" sz="2400" b="0" i="0" u="none" strike="noStrike" dirty="0">
                <a:effectLst/>
                <a:latin typeface="Garamond" panose="02020404030301010803" pitchFamily="18" charset="0"/>
              </a:rPr>
              <a:t> of CLH amongst BME communities</a:t>
            </a:r>
          </a:p>
          <a:p>
            <a:pPr>
              <a:lnSpc>
                <a:spcPct val="90000"/>
              </a:lnSpc>
            </a:pPr>
            <a:r>
              <a:rPr lang="en-GB" sz="2400" dirty="0">
                <a:latin typeface="Garamond" panose="02020404030301010803" pitchFamily="18" charset="0"/>
              </a:rPr>
              <a:t>Many new CLH developments are in rural areas </a:t>
            </a:r>
            <a:endParaRPr lang="en-GB" sz="2400" b="0" i="0" u="none" strike="noStrike" dirty="0">
              <a:effectLst/>
              <a:latin typeface="Garamond" panose="02020404030301010803" pitchFamily="18" charset="0"/>
            </a:endParaRPr>
          </a:p>
          <a:p>
            <a:pPr>
              <a:lnSpc>
                <a:spcPct val="90000"/>
              </a:lnSpc>
            </a:pPr>
            <a:r>
              <a:rPr lang="en-GB" sz="2400" b="1" dirty="0">
                <a:latin typeface="Garamond" panose="02020404030301010803" pitchFamily="18" charset="0"/>
              </a:rPr>
              <a:t>Policy context: </a:t>
            </a:r>
            <a:r>
              <a:rPr lang="en-GB" sz="2400" dirty="0">
                <a:latin typeface="Garamond" panose="02020404030301010803" pitchFamily="18" charset="0"/>
              </a:rPr>
              <a:t>urban co-ops for diverse members in the 80s</a:t>
            </a:r>
          </a:p>
          <a:p>
            <a:pPr>
              <a:lnSpc>
                <a:spcPct val="90000"/>
              </a:lnSpc>
            </a:pPr>
            <a:r>
              <a:rPr lang="en-GB" sz="2400" b="1" dirty="0">
                <a:latin typeface="Garamond" panose="02020404030301010803" pitchFamily="18" charset="0"/>
              </a:rPr>
              <a:t>Racism: </a:t>
            </a:r>
            <a:r>
              <a:rPr lang="en-GB" sz="2400" dirty="0">
                <a:latin typeface="Garamond" panose="02020404030301010803" pitchFamily="18" charset="0"/>
              </a:rPr>
              <a:t>Nothing “culturally specific” about CLH</a:t>
            </a:r>
          </a:p>
        </p:txBody>
      </p:sp>
      <p:pic>
        <p:nvPicPr>
          <p:cNvPr id="6146" name="Picture 2" descr="6 Paths to Homeownership Amid Rising Costs, Inflation | Time">
            <a:extLst>
              <a:ext uri="{FF2B5EF4-FFF2-40B4-BE49-F238E27FC236}">
                <a16:creationId xmlns:a16="http://schemas.microsoft.com/office/drawing/2014/main" id="{1E7776C1-CB09-6958-FD81-35EBACA4D4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318" r="19067" b="-1"/>
          <a:stretch/>
        </p:blipFill>
        <p:spPr bwMode="auto">
          <a:xfrm>
            <a:off x="4629150" y="1825625"/>
            <a:ext cx="3886200" cy="4351338"/>
          </a:xfrm>
          <a:prstGeom prst="rect">
            <a:avLst/>
          </a:prstGeom>
          <a:solidFill>
            <a:srgbClr val="FFFFFF"/>
          </a:solidFill>
        </p:spPr>
      </p:pic>
    </p:spTree>
    <p:extLst>
      <p:ext uri="{BB962C8B-B14F-4D97-AF65-F5344CB8AC3E}">
        <p14:creationId xmlns:p14="http://schemas.microsoft.com/office/powerpoint/2010/main" val="1084713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36BEF50-ED7E-DE91-B23E-12FDD4148E5B}"/>
              </a:ext>
            </a:extLst>
          </p:cNvPr>
          <p:cNvSpPr>
            <a:spLocks noGrp="1"/>
          </p:cNvSpPr>
          <p:nvPr>
            <p:ph type="body" idx="1"/>
          </p:nvPr>
        </p:nvSpPr>
        <p:spPr>
          <a:xfrm>
            <a:off x="770685" y="1336431"/>
            <a:ext cx="7931150" cy="838444"/>
          </a:xfrm>
        </p:spPr>
        <p:txBody>
          <a:bodyPr>
            <a:normAutofit fontScale="92500" lnSpcReduction="20000"/>
          </a:bodyPr>
          <a:lstStyle/>
          <a:p>
            <a:r>
              <a:rPr lang="en-GB" sz="2800" b="0" dirty="0">
                <a:latin typeface="Garamond" panose="02020404030301010803" pitchFamily="18" charset="0"/>
              </a:rPr>
              <a:t>Each community faces different challenges. </a:t>
            </a:r>
          </a:p>
          <a:p>
            <a:r>
              <a:rPr lang="en-GB" sz="2800" b="0" dirty="0">
                <a:latin typeface="Garamond" panose="02020404030301010803" pitchFamily="18" charset="0"/>
              </a:rPr>
              <a:t>To be inclusive, CLH must develop: </a:t>
            </a:r>
          </a:p>
        </p:txBody>
      </p:sp>
      <p:sp>
        <p:nvSpPr>
          <p:cNvPr id="3" name="Title 2">
            <a:extLst>
              <a:ext uri="{FF2B5EF4-FFF2-40B4-BE49-F238E27FC236}">
                <a16:creationId xmlns:a16="http://schemas.microsoft.com/office/drawing/2014/main" id="{C69FEBB1-D606-8933-CF2E-8F4EF434CA81}"/>
              </a:ext>
            </a:extLst>
          </p:cNvPr>
          <p:cNvSpPr>
            <a:spLocks noGrp="1"/>
          </p:cNvSpPr>
          <p:nvPr>
            <p:ph type="title" idx="4294967295"/>
          </p:nvPr>
        </p:nvSpPr>
        <p:spPr>
          <a:xfrm>
            <a:off x="769512" y="438236"/>
            <a:ext cx="7931150" cy="720725"/>
          </a:xfrm>
        </p:spPr>
        <p:txBody>
          <a:bodyPr/>
          <a:lstStyle/>
          <a:p>
            <a:r>
              <a:rPr lang="en-GB" sz="3000" spc="-20" dirty="0">
                <a:latin typeface="Garamond" panose="02020404030301010803" pitchFamily="18" charset="0"/>
                <a:cs typeface="Arial" pitchFamily="34" charset="0"/>
              </a:rPr>
              <a:t>Planning for inclusion</a:t>
            </a:r>
          </a:p>
        </p:txBody>
      </p:sp>
      <p:sp>
        <p:nvSpPr>
          <p:cNvPr id="2" name="Content Placeholder 1">
            <a:extLst>
              <a:ext uri="{FF2B5EF4-FFF2-40B4-BE49-F238E27FC236}">
                <a16:creationId xmlns:a16="http://schemas.microsoft.com/office/drawing/2014/main" id="{168BECA9-3092-3739-F6EE-78C342C99DC3}"/>
              </a:ext>
            </a:extLst>
          </p:cNvPr>
          <p:cNvSpPr>
            <a:spLocks noGrp="1"/>
          </p:cNvSpPr>
          <p:nvPr>
            <p:ph sz="half" idx="2"/>
          </p:nvPr>
        </p:nvSpPr>
        <p:spPr>
          <a:xfrm>
            <a:off x="451339" y="2174875"/>
            <a:ext cx="3965916" cy="3951288"/>
          </a:xfrm>
        </p:spPr>
        <p:txBody>
          <a:bodyPr>
            <a:normAutofit fontScale="92500" lnSpcReduction="10000"/>
          </a:bodyPr>
          <a:lstStyle/>
          <a:p>
            <a:pPr fontAlgn="base">
              <a:lnSpc>
                <a:spcPct val="107000"/>
              </a:lnSpc>
              <a:spcBef>
                <a:spcPct val="0"/>
              </a:spcBef>
              <a:spcAft>
                <a:spcPct val="0"/>
              </a:spcAft>
            </a:pPr>
            <a:r>
              <a:rPr lang="en-GB" sz="3000" b="1" spc="-20" dirty="0">
                <a:solidFill>
                  <a:srgbClr val="B70D50"/>
                </a:solidFill>
                <a:latin typeface="Garamond" panose="02020404030301010803" pitchFamily="18" charset="0"/>
                <a:ea typeface="+mj-ea"/>
                <a:cs typeface="Arial" pitchFamily="34" charset="0"/>
              </a:rPr>
              <a:t>homes</a:t>
            </a:r>
            <a:r>
              <a:rPr lang="en-GB" sz="2000" dirty="0">
                <a:effectLst/>
                <a:latin typeface="Calibri" panose="020F0502020204030204" pitchFamily="34" charset="0"/>
                <a:ea typeface="Calibri" panose="020F0502020204030204" pitchFamily="34" charset="0"/>
                <a:cs typeface="Arial" panose="020B0604020202020204" pitchFamily="34" charset="0"/>
              </a:rPr>
              <a:t> </a:t>
            </a:r>
            <a:r>
              <a:rPr lang="en-GB" sz="2600" dirty="0">
                <a:latin typeface="Garamond" panose="02020404030301010803" pitchFamily="18" charset="0"/>
              </a:rPr>
              <a:t>that are affordable, accessible and enable people to age in place</a:t>
            </a:r>
          </a:p>
          <a:p>
            <a:pPr>
              <a:lnSpc>
                <a:spcPct val="107000"/>
              </a:lnSpc>
              <a:spcAft>
                <a:spcPts val="800"/>
              </a:spcAft>
            </a:pPr>
            <a:r>
              <a:rPr lang="en-GB" sz="3200" b="1" spc="-20" dirty="0">
                <a:solidFill>
                  <a:srgbClr val="B70D50"/>
                </a:solidFill>
                <a:latin typeface="Garamond" panose="02020404030301010803" pitchFamily="18" charset="0"/>
                <a:ea typeface="+mj-ea"/>
                <a:cs typeface="Arial" pitchFamily="34" charset="0"/>
              </a:rPr>
              <a:t>communities</a:t>
            </a:r>
            <a:r>
              <a:rPr lang="en-GB" sz="2000" dirty="0">
                <a:effectLst/>
                <a:latin typeface="Calibri" panose="020F0502020204030204" pitchFamily="34" charset="0"/>
                <a:ea typeface="Calibri" panose="020F0502020204030204" pitchFamily="34" charset="0"/>
                <a:cs typeface="Arial" panose="020B0604020202020204" pitchFamily="34" charset="0"/>
              </a:rPr>
              <a:t> </a:t>
            </a:r>
            <a:r>
              <a:rPr lang="en-GB" sz="2600" dirty="0">
                <a:latin typeface="Garamond" panose="02020404030301010803" pitchFamily="18" charset="0"/>
              </a:rPr>
              <a:t>that are welcoming and tolerant</a:t>
            </a:r>
          </a:p>
          <a:p>
            <a:pPr>
              <a:lnSpc>
                <a:spcPct val="107000"/>
              </a:lnSpc>
              <a:spcAft>
                <a:spcPts val="800"/>
              </a:spcAft>
            </a:pPr>
            <a:r>
              <a:rPr lang="en-GB" sz="3200" b="1" spc="-20" dirty="0">
                <a:solidFill>
                  <a:srgbClr val="B70D50"/>
                </a:solidFill>
                <a:latin typeface="Garamond" panose="02020404030301010803" pitchFamily="18" charset="0"/>
                <a:ea typeface="+mj-ea"/>
                <a:cs typeface="Arial" pitchFamily="34" charset="0"/>
              </a:rPr>
              <a:t>Management structures </a:t>
            </a:r>
            <a:r>
              <a:rPr lang="en-GB" sz="2600" dirty="0">
                <a:latin typeface="Garamond" panose="02020404030301010803" pitchFamily="18" charset="0"/>
              </a:rPr>
              <a:t>that are inclusive, empowering and accessible</a:t>
            </a:r>
          </a:p>
        </p:txBody>
      </p:sp>
      <p:pic>
        <p:nvPicPr>
          <p:cNvPr id="11" name="Picture 2" descr="What is a community land trust? | Community Led Homes">
            <a:extLst>
              <a:ext uri="{FF2B5EF4-FFF2-40B4-BE49-F238E27FC236}">
                <a16:creationId xmlns:a16="http://schemas.microsoft.com/office/drawing/2014/main" id="{BF53D848-663B-5872-7086-27F842EDE8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462" r="4574"/>
          <a:stretch/>
        </p:blipFill>
        <p:spPr bwMode="auto">
          <a:xfrm>
            <a:off x="4572000" y="2609705"/>
            <a:ext cx="4345001" cy="3161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957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9CA689-5F2D-36F0-7BF5-2DC884F216BB}"/>
              </a:ext>
            </a:extLst>
          </p:cNvPr>
          <p:cNvSpPr>
            <a:spLocks noGrp="1"/>
          </p:cNvSpPr>
          <p:nvPr>
            <p:ph type="title"/>
          </p:nvPr>
        </p:nvSpPr>
        <p:spPr>
          <a:xfrm>
            <a:off x="755576" y="476672"/>
            <a:ext cx="7931224" cy="720080"/>
          </a:xfrm>
        </p:spPr>
        <p:txBody>
          <a:bodyPr anchor="ctr">
            <a:normAutofit/>
          </a:bodyPr>
          <a:lstStyle/>
          <a:p>
            <a:r>
              <a:rPr lang="en-GB" sz="3200">
                <a:latin typeface="Garamond" panose="02020404030301010803" pitchFamily="18" charset="0"/>
              </a:rPr>
              <a:t>Meaningful participation</a:t>
            </a:r>
            <a:endParaRPr lang="en-GB" sz="3200" dirty="0">
              <a:latin typeface="Garamond" panose="02020404030301010803" pitchFamily="18" charset="0"/>
            </a:endParaRPr>
          </a:p>
        </p:txBody>
      </p:sp>
      <p:sp>
        <p:nvSpPr>
          <p:cNvPr id="2" name="Content Placeholder 1">
            <a:extLst>
              <a:ext uri="{FF2B5EF4-FFF2-40B4-BE49-F238E27FC236}">
                <a16:creationId xmlns:a16="http://schemas.microsoft.com/office/drawing/2014/main" id="{A2F276C7-C68C-C754-E5CB-DC7A4E127D54}"/>
              </a:ext>
            </a:extLst>
          </p:cNvPr>
          <p:cNvSpPr>
            <a:spLocks noGrp="1"/>
          </p:cNvSpPr>
          <p:nvPr>
            <p:ph sz="half" idx="1"/>
          </p:nvPr>
        </p:nvSpPr>
        <p:spPr>
          <a:xfrm>
            <a:off x="628650" y="1825624"/>
            <a:ext cx="3886200" cy="4351338"/>
          </a:xfrm>
        </p:spPr>
        <p:txBody>
          <a:bodyPr>
            <a:normAutofit/>
          </a:bodyPr>
          <a:lstStyle/>
          <a:p>
            <a:pPr>
              <a:lnSpc>
                <a:spcPct val="90000"/>
              </a:lnSpc>
            </a:pPr>
            <a:r>
              <a:rPr lang="en-GB" sz="2700" dirty="0">
                <a:latin typeface="Garamond" panose="02020404030301010803" pitchFamily="18" charset="0"/>
              </a:rPr>
              <a:t>A range of models: </a:t>
            </a:r>
            <a:br>
              <a:rPr lang="en-GB" sz="2700" dirty="0">
                <a:latin typeface="Garamond" panose="02020404030301010803" pitchFamily="18" charset="0"/>
              </a:rPr>
            </a:br>
            <a:r>
              <a:rPr lang="en-GB" sz="2700" dirty="0">
                <a:latin typeface="Garamond" panose="02020404030301010803" pitchFamily="18" charset="0"/>
              </a:rPr>
              <a:t>maximalist and minimalist</a:t>
            </a:r>
          </a:p>
          <a:p>
            <a:pPr>
              <a:lnSpc>
                <a:spcPct val="90000"/>
              </a:lnSpc>
            </a:pPr>
            <a:r>
              <a:rPr lang="en-GB" sz="2700" dirty="0">
                <a:latin typeface="Garamond" panose="02020404030301010803" pitchFamily="18" charset="0"/>
              </a:rPr>
              <a:t>Participation: benefits and barriers</a:t>
            </a:r>
          </a:p>
          <a:p>
            <a:pPr>
              <a:lnSpc>
                <a:spcPct val="90000"/>
              </a:lnSpc>
            </a:pPr>
            <a:r>
              <a:rPr lang="en-GB" sz="2700" dirty="0">
                <a:latin typeface="Garamond" panose="02020404030301010803" pitchFamily="18" charset="0"/>
              </a:rPr>
              <a:t>High expectations and inclusion: a trade-off?  </a:t>
            </a:r>
          </a:p>
        </p:txBody>
      </p:sp>
      <p:pic>
        <p:nvPicPr>
          <p:cNvPr id="6" name="Picture 2" descr="Quick Guide to Neighbourhood Plans">
            <a:extLst>
              <a:ext uri="{FF2B5EF4-FFF2-40B4-BE49-F238E27FC236}">
                <a16:creationId xmlns:a16="http://schemas.microsoft.com/office/drawing/2014/main" id="{97B616C6-5876-45BA-07C7-EDE4F5C825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00635" y="1551532"/>
            <a:ext cx="4404213" cy="4625429"/>
          </a:xfrm>
          <a:prstGeom prst="rect">
            <a:avLst/>
          </a:prstGeom>
          <a:solidFill>
            <a:srgbClr val="FFFFFF"/>
          </a:solidFill>
        </p:spPr>
      </p:pic>
    </p:spTree>
    <p:extLst>
      <p:ext uri="{BB962C8B-B14F-4D97-AF65-F5344CB8AC3E}">
        <p14:creationId xmlns:p14="http://schemas.microsoft.com/office/powerpoint/2010/main" val="3213103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7093DD-1DDA-045C-9B16-61610D169F87}"/>
              </a:ext>
            </a:extLst>
          </p:cNvPr>
          <p:cNvSpPr>
            <a:spLocks noGrp="1"/>
          </p:cNvSpPr>
          <p:nvPr>
            <p:ph idx="1"/>
          </p:nvPr>
        </p:nvSpPr>
        <p:spPr/>
        <p:txBody>
          <a:bodyPr/>
          <a:lstStyle/>
          <a:p>
            <a:pPr marL="0" indent="0">
              <a:buNone/>
            </a:pPr>
            <a:r>
              <a:rPr lang="en-GB" b="1" dirty="0">
                <a:latin typeface="Garamond" panose="02020404030301010803" pitchFamily="18" charset="0"/>
              </a:rPr>
              <a:t>Skills and life experiences implicitly / explicitly required to join intentional communities</a:t>
            </a:r>
          </a:p>
          <a:p>
            <a:r>
              <a:rPr lang="en-GB" dirty="0">
                <a:latin typeface="Garamond" panose="02020404030301010803" pitchFamily="18" charset="0"/>
              </a:rPr>
              <a:t>Education </a:t>
            </a:r>
          </a:p>
          <a:p>
            <a:r>
              <a:rPr lang="en-GB" dirty="0">
                <a:latin typeface="Garamond" panose="02020404030301010803" pitchFamily="18" charset="0"/>
              </a:rPr>
              <a:t>Activism and volunteering</a:t>
            </a:r>
          </a:p>
          <a:p>
            <a:pPr marL="0" indent="0">
              <a:buNone/>
            </a:pPr>
            <a:r>
              <a:rPr lang="en-GB" b="1" dirty="0">
                <a:latin typeface="Garamond" panose="02020404030301010803" pitchFamily="18" charset="0"/>
              </a:rPr>
              <a:t>Literacy and the digital divide</a:t>
            </a:r>
          </a:p>
          <a:p>
            <a:pPr marL="0" indent="0">
              <a:buNone/>
            </a:pPr>
            <a:r>
              <a:rPr lang="en-GB" dirty="0">
                <a:latin typeface="Garamond" panose="02020404030301010803" pitchFamily="18" charset="0"/>
              </a:rPr>
              <a:t>Minutes, emails, phone apps... </a:t>
            </a:r>
          </a:p>
        </p:txBody>
      </p:sp>
      <p:sp>
        <p:nvSpPr>
          <p:cNvPr id="3" name="Title 2">
            <a:extLst>
              <a:ext uri="{FF2B5EF4-FFF2-40B4-BE49-F238E27FC236}">
                <a16:creationId xmlns:a16="http://schemas.microsoft.com/office/drawing/2014/main" id="{2A6D4141-FE58-7D1B-5E5D-F630335B6594}"/>
              </a:ext>
            </a:extLst>
          </p:cNvPr>
          <p:cNvSpPr>
            <a:spLocks noGrp="1"/>
          </p:cNvSpPr>
          <p:nvPr>
            <p:ph type="title"/>
          </p:nvPr>
        </p:nvSpPr>
        <p:spPr>
          <a:xfrm>
            <a:off x="755576" y="392266"/>
            <a:ext cx="7931224" cy="720080"/>
          </a:xfrm>
        </p:spPr>
        <p:txBody>
          <a:bodyPr>
            <a:normAutofit/>
          </a:bodyPr>
          <a:lstStyle/>
          <a:p>
            <a:r>
              <a:rPr lang="en-GB" sz="3600" dirty="0">
                <a:latin typeface="Garamond" panose="02020404030301010803" pitchFamily="18" charset="0"/>
              </a:rPr>
              <a:t>Cultural capital: subtle barriers</a:t>
            </a:r>
          </a:p>
        </p:txBody>
      </p:sp>
    </p:spTree>
    <p:extLst>
      <p:ext uri="{BB962C8B-B14F-4D97-AF65-F5344CB8AC3E}">
        <p14:creationId xmlns:p14="http://schemas.microsoft.com/office/powerpoint/2010/main" val="2669926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0C217-5EB7-C23F-5D87-6E66AE716294}"/>
              </a:ext>
            </a:extLst>
          </p:cNvPr>
          <p:cNvSpPr>
            <a:spLocks noGrp="1"/>
          </p:cNvSpPr>
          <p:nvPr>
            <p:ph type="title"/>
          </p:nvPr>
        </p:nvSpPr>
        <p:spPr>
          <a:xfrm>
            <a:off x="755576" y="448536"/>
            <a:ext cx="7931224" cy="1000436"/>
          </a:xfrm>
        </p:spPr>
        <p:txBody>
          <a:bodyPr>
            <a:normAutofit fontScale="90000"/>
          </a:bodyPr>
          <a:lstStyle/>
          <a:p>
            <a:pPr marL="0" indent="0">
              <a:buNone/>
            </a:pPr>
            <a:r>
              <a:rPr lang="en-GB" sz="3600" dirty="0">
                <a:latin typeface="Garamond" panose="02020404030301010803" pitchFamily="18" charset="0"/>
              </a:rPr>
              <a:t>Can the membership process be too friendly?</a:t>
            </a:r>
          </a:p>
        </p:txBody>
      </p:sp>
      <p:sp>
        <p:nvSpPr>
          <p:cNvPr id="6" name="TextBox 5">
            <a:extLst>
              <a:ext uri="{FF2B5EF4-FFF2-40B4-BE49-F238E27FC236}">
                <a16:creationId xmlns:a16="http://schemas.microsoft.com/office/drawing/2014/main" id="{AFFFB8F7-7F53-7D3E-FA49-4E3610FB54FE}"/>
              </a:ext>
            </a:extLst>
          </p:cNvPr>
          <p:cNvSpPr txBox="1"/>
          <p:nvPr/>
        </p:nvSpPr>
        <p:spPr>
          <a:xfrm>
            <a:off x="604911" y="1578824"/>
            <a:ext cx="7526215" cy="39395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black"/>
                </a:solidFill>
                <a:effectLst/>
                <a:uLnTx/>
                <a:uFillTx/>
                <a:latin typeface="Garamond" panose="02020404030301010803" pitchFamily="18" charset="0"/>
                <a:ea typeface="+mn-ea"/>
                <a:cs typeface="Arial" pitchFamily="34" charset="0"/>
              </a:rPr>
              <a:t>“ . . . very few people came through that route [the social housing register] and when they did (...) they thought we’re a bunch of hippie nut jobs. (. . .) Coming to a social in the communal room with a bunch of strangers . . . it’s a bit like - um - kind of going to the coffee after church . . . as opposed to going to the council to check on the waiting list, it’s probably outside of a lot of people’s experience of housing, isn’t it? You don’t normally get private landlords trying to force warm soup on you”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black"/>
                </a:solidFill>
                <a:effectLst/>
                <a:uLnTx/>
                <a:uFillTx/>
                <a:latin typeface="Garamond" panose="02020404030301010803" pitchFamily="18" charset="0"/>
                <a:ea typeface="+mn-ea"/>
                <a:cs typeface="Arial" pitchFamily="34" charset="0"/>
              </a:rPr>
              <a:t>(Cooperative member)</a:t>
            </a:r>
          </a:p>
        </p:txBody>
      </p:sp>
    </p:spTree>
    <p:extLst>
      <p:ext uri="{BB962C8B-B14F-4D97-AF65-F5344CB8AC3E}">
        <p14:creationId xmlns:p14="http://schemas.microsoft.com/office/powerpoint/2010/main" val="1704214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BFEAD67-4664-4CAC-1C16-5A91E804BE84}"/>
              </a:ext>
            </a:extLst>
          </p:cNvPr>
          <p:cNvSpPr txBox="1">
            <a:spLocks/>
          </p:cNvSpPr>
          <p:nvPr/>
        </p:nvSpPr>
        <p:spPr>
          <a:xfrm>
            <a:off x="215516" y="116632"/>
            <a:ext cx="8712968" cy="923330"/>
          </a:xfrm>
          <a:prstGeom prst="rect">
            <a:avLst/>
          </a:prstGeom>
          <a:blipFill>
            <a:blip r:embed="rId3" cstate="print"/>
            <a:stretch>
              <a:fillRect/>
            </a:stretch>
          </a:blipFill>
        </p:spPr>
        <p:txBody>
          <a:bodyPr vert="horz" wrap="square" lIns="108000" tIns="0" rIns="0" bIns="0" rtlCol="0" anchor="ctr" anchorCtr="0">
            <a:spAutoFit/>
          </a:bodyPr>
          <a:lstStyle>
            <a:lvl1pPr algn="l" rtl="0" eaLnBrk="0" fontAlgn="base" hangingPunct="0">
              <a:lnSpc>
                <a:spcPts val="3100"/>
              </a:lnSpc>
              <a:spcBef>
                <a:spcPct val="0"/>
              </a:spcBef>
              <a:spcAft>
                <a:spcPct val="0"/>
              </a:spcAft>
              <a:buClr>
                <a:srgbClr val="B70D50"/>
              </a:buClr>
              <a:buFont typeface="FS Clerkenwell"/>
              <a:defRPr sz="2600" kern="1200" spc="-20">
                <a:solidFill>
                  <a:srgbClr val="B70D50"/>
                </a:solidFill>
                <a:latin typeface="Arial" pitchFamily="34" charset="0"/>
                <a:ea typeface="+mj-ea"/>
                <a:cs typeface="Arial" pitchFamily="34" charset="0"/>
              </a:defRPr>
            </a:lvl1pPr>
            <a:lvl2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2pPr>
            <a:lvl3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3pPr>
            <a:lvl4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4pPr>
            <a:lvl5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5pPr>
            <a:lvl6pPr marL="4572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6pPr>
            <a:lvl7pPr marL="9144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7pPr>
            <a:lvl8pPr marL="13716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8pPr>
            <a:lvl9pPr marL="18288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9pPr>
          </a:lstStyle>
          <a:p>
            <a:pPr>
              <a:lnSpc>
                <a:spcPct val="100000"/>
              </a:lnSpc>
            </a:pPr>
            <a:r>
              <a:rPr lang="en-GB" sz="3000" b="1" dirty="0">
                <a:latin typeface="Garamond" panose="02020404030301010803" pitchFamily="18" charset="0"/>
              </a:rPr>
              <a:t>The drivers for alternative responses to housing provision</a:t>
            </a:r>
            <a:endParaRPr lang="en-GB" sz="3000" dirty="0">
              <a:latin typeface="Garamond" panose="02020404030301010803" pitchFamily="18" charset="0"/>
            </a:endParaRPr>
          </a:p>
        </p:txBody>
      </p:sp>
      <p:sp>
        <p:nvSpPr>
          <p:cNvPr id="7" name="TextBox 6">
            <a:extLst>
              <a:ext uri="{FF2B5EF4-FFF2-40B4-BE49-F238E27FC236}">
                <a16:creationId xmlns:a16="http://schemas.microsoft.com/office/drawing/2014/main" id="{C3C17A2E-F171-6F89-5DC1-80C3062416A1}"/>
              </a:ext>
            </a:extLst>
          </p:cNvPr>
          <p:cNvSpPr txBox="1"/>
          <p:nvPr/>
        </p:nvSpPr>
        <p:spPr>
          <a:xfrm>
            <a:off x="237550" y="2051598"/>
            <a:ext cx="1781944" cy="523220"/>
          </a:xfrm>
          <a:prstGeom prst="rect">
            <a:avLst/>
          </a:prstGeom>
          <a:noFill/>
        </p:spPr>
        <p:txBody>
          <a:bodyPr wrap="square">
            <a:spAutoFit/>
          </a:bodyPr>
          <a:lstStyle/>
          <a:p>
            <a:pPr algn="ctr"/>
            <a:r>
              <a:rPr lang="en-GB" sz="2800" b="1" dirty="0">
                <a:solidFill>
                  <a:srgbClr val="621B40"/>
                </a:solidFill>
                <a:latin typeface="Garamond" panose="02020404030301010803" pitchFamily="18" charset="0"/>
              </a:rPr>
              <a:t>MICRO</a:t>
            </a:r>
          </a:p>
        </p:txBody>
      </p:sp>
      <p:sp>
        <p:nvSpPr>
          <p:cNvPr id="9" name="Rectangle 8">
            <a:extLst>
              <a:ext uri="{FF2B5EF4-FFF2-40B4-BE49-F238E27FC236}">
                <a16:creationId xmlns:a16="http://schemas.microsoft.com/office/drawing/2014/main" id="{90F2E6EB-42FD-442E-604A-753A61A3E049}"/>
              </a:ext>
            </a:extLst>
          </p:cNvPr>
          <p:cNvSpPr/>
          <p:nvPr/>
        </p:nvSpPr>
        <p:spPr>
          <a:xfrm>
            <a:off x="2469798" y="1412777"/>
            <a:ext cx="6119588" cy="2016223"/>
          </a:xfrm>
          <a:prstGeom prst="rect">
            <a:avLst/>
          </a:prstGeom>
          <a:noFill/>
          <a:ln>
            <a:solidFill>
              <a:srgbClr val="B70D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400" dirty="0">
                <a:solidFill>
                  <a:srgbClr val="621B40"/>
                </a:solidFill>
                <a:latin typeface="Garamond" panose="02020404030301010803" pitchFamily="18" charset="0"/>
              </a:rPr>
              <a:t>Shortage of affordable, good quality housing </a:t>
            </a:r>
          </a:p>
          <a:p>
            <a:pPr marL="342900" indent="-342900">
              <a:buFont typeface="Arial" panose="020B0604020202020204" pitchFamily="34" charset="0"/>
              <a:buChar char="•"/>
            </a:pPr>
            <a:r>
              <a:rPr lang="en-GB" sz="2400" dirty="0">
                <a:solidFill>
                  <a:srgbClr val="621B40"/>
                </a:solidFill>
                <a:latin typeface="Garamond" panose="02020404030301010803" pitchFamily="18" charset="0"/>
              </a:rPr>
              <a:t>Lack of services/facilities</a:t>
            </a:r>
          </a:p>
          <a:p>
            <a:pPr marL="342900" indent="-342900">
              <a:buFont typeface="Arial" panose="020B0604020202020204" pitchFamily="34" charset="0"/>
              <a:buChar char="•"/>
            </a:pPr>
            <a:r>
              <a:rPr lang="en-GB" sz="2400" dirty="0">
                <a:solidFill>
                  <a:srgbClr val="621B40"/>
                </a:solidFill>
                <a:latin typeface="Garamond" panose="02020404030301010803" pitchFamily="18" charset="0"/>
              </a:rPr>
              <a:t>Empty properties and buildings</a:t>
            </a:r>
          </a:p>
          <a:p>
            <a:pPr marL="342900" indent="-342900">
              <a:buFont typeface="Arial" panose="020B0604020202020204" pitchFamily="34" charset="0"/>
              <a:buChar char="•"/>
            </a:pPr>
            <a:r>
              <a:rPr lang="en-GB" sz="2400" dirty="0">
                <a:solidFill>
                  <a:srgbClr val="621B40"/>
                </a:solidFill>
                <a:latin typeface="Garamond" panose="02020404030301010803" pitchFamily="18" charset="0"/>
              </a:rPr>
              <a:t>A sense of powerlessness / lack of control</a:t>
            </a:r>
          </a:p>
          <a:p>
            <a:pPr marL="342900" indent="-342900">
              <a:buFont typeface="Arial" panose="020B0604020202020204" pitchFamily="34" charset="0"/>
              <a:buChar char="•"/>
            </a:pPr>
            <a:r>
              <a:rPr lang="en-GB" sz="2400" dirty="0">
                <a:solidFill>
                  <a:srgbClr val="621B40"/>
                </a:solidFill>
                <a:latin typeface="Garamond" panose="02020404030301010803" pitchFamily="18" charset="0"/>
              </a:rPr>
              <a:t>A lost sense of community</a:t>
            </a:r>
          </a:p>
        </p:txBody>
      </p:sp>
      <p:sp>
        <p:nvSpPr>
          <p:cNvPr id="4" name="Rectangle 3">
            <a:extLst>
              <a:ext uri="{FF2B5EF4-FFF2-40B4-BE49-F238E27FC236}">
                <a16:creationId xmlns:a16="http://schemas.microsoft.com/office/drawing/2014/main" id="{D7C3B7D7-0918-F3DC-9D5C-D3C2C6B72779}"/>
              </a:ext>
            </a:extLst>
          </p:cNvPr>
          <p:cNvSpPr/>
          <p:nvPr/>
        </p:nvSpPr>
        <p:spPr>
          <a:xfrm>
            <a:off x="2482324" y="5656634"/>
            <a:ext cx="6119588" cy="1080120"/>
          </a:xfrm>
          <a:prstGeom prst="rect">
            <a:avLst/>
          </a:prstGeom>
          <a:noFill/>
          <a:ln>
            <a:solidFill>
              <a:srgbClr val="B70D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400" dirty="0">
                <a:solidFill>
                  <a:srgbClr val="621B40"/>
                </a:solidFill>
                <a:latin typeface="Garamond" panose="02020404030301010803" pitchFamily="18" charset="0"/>
              </a:rPr>
              <a:t>Financialisation of land/housing</a:t>
            </a:r>
          </a:p>
          <a:p>
            <a:pPr marL="342900" indent="-342900">
              <a:buFont typeface="Arial" panose="020B0604020202020204" pitchFamily="34" charset="0"/>
              <a:buChar char="•"/>
            </a:pPr>
            <a:r>
              <a:rPr lang="en-GB" sz="2400" dirty="0">
                <a:solidFill>
                  <a:srgbClr val="621B40"/>
                </a:solidFill>
                <a:latin typeface="Garamond" panose="02020404030301010803" pitchFamily="18" charset="0"/>
              </a:rPr>
              <a:t>Austerity politics</a:t>
            </a:r>
          </a:p>
          <a:p>
            <a:pPr marL="342900" indent="-342900">
              <a:buFont typeface="Arial" panose="020B0604020202020204" pitchFamily="34" charset="0"/>
              <a:buChar char="•"/>
            </a:pPr>
            <a:r>
              <a:rPr lang="en-GB" sz="2400" dirty="0">
                <a:solidFill>
                  <a:srgbClr val="621B40"/>
                </a:solidFill>
                <a:latin typeface="Garamond" panose="02020404030301010803" pitchFamily="18" charset="0"/>
              </a:rPr>
              <a:t>Spatial inequalities/differentials</a:t>
            </a:r>
          </a:p>
        </p:txBody>
      </p:sp>
      <p:sp>
        <p:nvSpPr>
          <p:cNvPr id="10" name="TextBox 9">
            <a:extLst>
              <a:ext uri="{FF2B5EF4-FFF2-40B4-BE49-F238E27FC236}">
                <a16:creationId xmlns:a16="http://schemas.microsoft.com/office/drawing/2014/main" id="{C24FC5BE-4578-09C0-96A0-992CB76D0737}"/>
              </a:ext>
            </a:extLst>
          </p:cNvPr>
          <p:cNvSpPr txBox="1"/>
          <p:nvPr/>
        </p:nvSpPr>
        <p:spPr>
          <a:xfrm>
            <a:off x="250076" y="5944666"/>
            <a:ext cx="1781944" cy="523220"/>
          </a:xfrm>
          <a:prstGeom prst="rect">
            <a:avLst/>
          </a:prstGeom>
          <a:noFill/>
        </p:spPr>
        <p:txBody>
          <a:bodyPr wrap="square">
            <a:spAutoFit/>
          </a:bodyPr>
          <a:lstStyle/>
          <a:p>
            <a:pPr algn="ctr"/>
            <a:r>
              <a:rPr lang="en-GB" sz="2800" b="1" dirty="0">
                <a:solidFill>
                  <a:srgbClr val="621B40"/>
                </a:solidFill>
                <a:latin typeface="Garamond" panose="02020404030301010803" pitchFamily="18" charset="0"/>
              </a:rPr>
              <a:t>MACRO</a:t>
            </a:r>
          </a:p>
        </p:txBody>
      </p:sp>
      <p:sp>
        <p:nvSpPr>
          <p:cNvPr id="11" name="TextBox 10">
            <a:extLst>
              <a:ext uri="{FF2B5EF4-FFF2-40B4-BE49-F238E27FC236}">
                <a16:creationId xmlns:a16="http://schemas.microsoft.com/office/drawing/2014/main" id="{F59FEA08-9228-1F0E-0266-30F198ED728F}"/>
              </a:ext>
            </a:extLst>
          </p:cNvPr>
          <p:cNvSpPr txBox="1"/>
          <p:nvPr/>
        </p:nvSpPr>
        <p:spPr>
          <a:xfrm>
            <a:off x="238642" y="4143227"/>
            <a:ext cx="1781944" cy="523220"/>
          </a:xfrm>
          <a:prstGeom prst="rect">
            <a:avLst/>
          </a:prstGeom>
          <a:noFill/>
        </p:spPr>
        <p:txBody>
          <a:bodyPr wrap="square">
            <a:spAutoFit/>
          </a:bodyPr>
          <a:lstStyle/>
          <a:p>
            <a:pPr algn="ctr"/>
            <a:r>
              <a:rPr lang="en-GB" sz="2800" b="1" dirty="0">
                <a:solidFill>
                  <a:srgbClr val="621B40"/>
                </a:solidFill>
                <a:latin typeface="Garamond" panose="02020404030301010803" pitchFamily="18" charset="0"/>
              </a:rPr>
              <a:t>MESO</a:t>
            </a:r>
          </a:p>
        </p:txBody>
      </p:sp>
      <p:sp>
        <p:nvSpPr>
          <p:cNvPr id="12" name="Rectangle 11">
            <a:extLst>
              <a:ext uri="{FF2B5EF4-FFF2-40B4-BE49-F238E27FC236}">
                <a16:creationId xmlns:a16="http://schemas.microsoft.com/office/drawing/2014/main" id="{A56D29E7-9D16-242D-DB1E-2FE277E7BFE1}"/>
              </a:ext>
            </a:extLst>
          </p:cNvPr>
          <p:cNvSpPr/>
          <p:nvPr/>
        </p:nvSpPr>
        <p:spPr>
          <a:xfrm>
            <a:off x="2469798" y="3575343"/>
            <a:ext cx="6119588" cy="1934947"/>
          </a:xfrm>
          <a:prstGeom prst="rect">
            <a:avLst/>
          </a:prstGeom>
          <a:noFill/>
          <a:ln>
            <a:solidFill>
              <a:srgbClr val="B70D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400" dirty="0">
                <a:solidFill>
                  <a:srgbClr val="621B40"/>
                </a:solidFill>
                <a:latin typeface="Garamond" panose="02020404030301010803" pitchFamily="18" charset="0"/>
              </a:rPr>
              <a:t>Reduced housing development grants</a:t>
            </a:r>
          </a:p>
          <a:p>
            <a:pPr marL="342900" indent="-342900">
              <a:buFont typeface="Arial" panose="020B0604020202020204" pitchFamily="34" charset="0"/>
              <a:buChar char="•"/>
            </a:pPr>
            <a:r>
              <a:rPr lang="en-GB" sz="2400" dirty="0">
                <a:solidFill>
                  <a:srgbClr val="621B40"/>
                </a:solidFill>
                <a:latin typeface="Garamond" panose="02020404030301010803" pitchFamily="18" charset="0"/>
              </a:rPr>
              <a:t>New ‘affordable’ market-linked tenures</a:t>
            </a:r>
          </a:p>
          <a:p>
            <a:pPr marL="342900" indent="-342900">
              <a:buFont typeface="Arial" panose="020B0604020202020204" pitchFamily="34" charset="0"/>
              <a:buChar char="•"/>
            </a:pPr>
            <a:r>
              <a:rPr lang="en-GB" sz="2400" dirty="0">
                <a:solidFill>
                  <a:srgbClr val="621B40"/>
                </a:solidFill>
                <a:latin typeface="Garamond" panose="02020404030301010803" pitchFamily="18" charset="0"/>
              </a:rPr>
              <a:t>Reliance on the private sector for new housing</a:t>
            </a:r>
          </a:p>
          <a:p>
            <a:pPr marL="342900" indent="-342900">
              <a:buFont typeface="Arial" panose="020B0604020202020204" pitchFamily="34" charset="0"/>
              <a:buChar char="•"/>
            </a:pPr>
            <a:r>
              <a:rPr lang="en-GB" sz="2400" dirty="0">
                <a:solidFill>
                  <a:srgbClr val="621B40"/>
                </a:solidFill>
                <a:latin typeface="Garamond" panose="02020404030301010803" pitchFamily="18" charset="0"/>
              </a:rPr>
              <a:t>Social housing providers caught between various objectives and responsibilities </a:t>
            </a:r>
          </a:p>
        </p:txBody>
      </p:sp>
    </p:spTree>
    <p:extLst>
      <p:ext uri="{BB962C8B-B14F-4D97-AF65-F5344CB8AC3E}">
        <p14:creationId xmlns:p14="http://schemas.microsoft.com/office/powerpoint/2010/main" val="263059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9B88-6CCA-63C5-EBFA-E36074ACB246}"/>
              </a:ext>
            </a:extLst>
          </p:cNvPr>
          <p:cNvSpPr>
            <a:spLocks noGrp="1"/>
          </p:cNvSpPr>
          <p:nvPr>
            <p:ph type="title"/>
          </p:nvPr>
        </p:nvSpPr>
        <p:spPr>
          <a:xfrm>
            <a:off x="755576" y="420401"/>
            <a:ext cx="7931224" cy="720080"/>
          </a:xfrm>
        </p:spPr>
        <p:txBody>
          <a:bodyPr>
            <a:normAutofit/>
          </a:bodyPr>
          <a:lstStyle/>
          <a:p>
            <a:r>
              <a:rPr lang="en-GB" sz="3600" dirty="0">
                <a:latin typeface="Garamond" panose="02020404030301010803" pitchFamily="18" charset="0"/>
              </a:rPr>
              <a:t>Too much information?</a:t>
            </a:r>
          </a:p>
        </p:txBody>
      </p:sp>
      <p:sp>
        <p:nvSpPr>
          <p:cNvPr id="5" name="Rectangle: Single Corner Snipped 4">
            <a:extLst>
              <a:ext uri="{FF2B5EF4-FFF2-40B4-BE49-F238E27FC236}">
                <a16:creationId xmlns:a16="http://schemas.microsoft.com/office/drawing/2014/main" id="{6445B20D-41EF-721D-6CA1-BB68164E8479}"/>
              </a:ext>
            </a:extLst>
          </p:cNvPr>
          <p:cNvSpPr/>
          <p:nvPr/>
        </p:nvSpPr>
        <p:spPr>
          <a:xfrm>
            <a:off x="520505" y="1575582"/>
            <a:ext cx="8166295" cy="3319975"/>
          </a:xfrm>
          <a:prstGeom prst="snip1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5FAABB3E-EAED-BA9B-0576-C172E289BF35}"/>
              </a:ext>
            </a:extLst>
          </p:cNvPr>
          <p:cNvSpPr>
            <a:spLocks noGrp="1"/>
          </p:cNvSpPr>
          <p:nvPr>
            <p:ph sz="half" idx="1"/>
          </p:nvPr>
        </p:nvSpPr>
        <p:spPr>
          <a:xfrm>
            <a:off x="586446" y="1742183"/>
            <a:ext cx="7572816" cy="3153374"/>
          </a:xfrm>
          <a:noFill/>
          <a:ln>
            <a:noFill/>
          </a:ln>
          <a:effectLst>
            <a:outerShdw blurRad="50800" dist="38100" dir="13500000" algn="b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a:bodyPr>
          <a:lstStyle/>
          <a:p>
            <a:pPr>
              <a:spcBef>
                <a:spcPts val="600"/>
              </a:spcBef>
            </a:pPr>
            <a:r>
              <a:rPr lang="en-AU" sz="2400" dirty="0">
                <a:solidFill>
                  <a:schemeClr val="bg1"/>
                </a:solidFill>
                <a:effectLst/>
                <a:latin typeface="Courier New" panose="02070309020205020404" pitchFamily="49" charset="0"/>
                <a:ea typeface="Times New Roman" panose="02020603050405020304" pitchFamily="18" charset="0"/>
                <a:cs typeface="Courier New" panose="02070309020205020404" pitchFamily="49" charset="0"/>
              </a:rPr>
              <a:t>“Life-changing events that happened to you. </a:t>
            </a:r>
            <a:endParaRPr lang="en-GB" sz="2400" dirty="0">
              <a:solidFill>
                <a:schemeClr val="bg1"/>
              </a:solidFill>
              <a:effectLst/>
              <a:latin typeface="Courier New" panose="02070309020205020404" pitchFamily="49" charset="0"/>
              <a:ea typeface="Times New Roman" panose="02020603050405020304" pitchFamily="18" charset="0"/>
              <a:cs typeface="Courier New" panose="02070309020205020404" pitchFamily="49" charset="0"/>
            </a:endParaRPr>
          </a:p>
          <a:p>
            <a:pPr>
              <a:spcBef>
                <a:spcPts val="600"/>
              </a:spcBef>
            </a:pPr>
            <a:r>
              <a:rPr lang="en-AU" sz="2400" dirty="0">
                <a:solidFill>
                  <a:schemeClr val="bg1"/>
                </a:solidFill>
                <a:effectLst/>
                <a:latin typeface="Courier New" panose="02070309020205020404" pitchFamily="49" charset="0"/>
                <a:ea typeface="Times New Roman" panose="02020603050405020304" pitchFamily="18" charset="0"/>
                <a:cs typeface="Courier New" panose="02070309020205020404" pitchFamily="49" charset="0"/>
              </a:rPr>
              <a:t>What mattered in your life, as your life developed.</a:t>
            </a:r>
            <a:endParaRPr lang="en-GB" sz="2400" dirty="0">
              <a:solidFill>
                <a:schemeClr val="bg1"/>
              </a:solidFill>
              <a:effectLst/>
              <a:latin typeface="Courier New" panose="02070309020205020404" pitchFamily="49" charset="0"/>
              <a:ea typeface="Times New Roman" panose="02020603050405020304" pitchFamily="18" charset="0"/>
              <a:cs typeface="Courier New" panose="02070309020205020404" pitchFamily="49" charset="0"/>
            </a:endParaRPr>
          </a:p>
          <a:p>
            <a:pPr>
              <a:spcBef>
                <a:spcPts val="600"/>
              </a:spcBef>
            </a:pPr>
            <a:r>
              <a:rPr lang="en-AU" sz="2400" dirty="0">
                <a:solidFill>
                  <a:schemeClr val="bg1"/>
                </a:solidFill>
                <a:effectLst/>
                <a:latin typeface="Courier New" panose="02070309020205020404" pitchFamily="49" charset="0"/>
                <a:ea typeface="Times New Roman" panose="02020603050405020304" pitchFamily="18" charset="0"/>
                <a:cs typeface="Courier New" panose="02070309020205020404" pitchFamily="49" charset="0"/>
              </a:rPr>
              <a:t>Your recent life; what you have been striving for recently?</a:t>
            </a:r>
            <a:endParaRPr lang="en-GB" sz="2400" dirty="0">
              <a:solidFill>
                <a:schemeClr val="bg1"/>
              </a:solidFill>
              <a:effectLst/>
              <a:latin typeface="Courier New" panose="02070309020205020404" pitchFamily="49" charset="0"/>
              <a:ea typeface="Times New Roman" panose="02020603050405020304" pitchFamily="18" charset="0"/>
              <a:cs typeface="Courier New" panose="02070309020205020404" pitchFamily="49" charset="0"/>
            </a:endParaRPr>
          </a:p>
          <a:p>
            <a:pPr>
              <a:spcBef>
                <a:spcPts val="600"/>
              </a:spcBef>
            </a:pPr>
            <a:r>
              <a:rPr lang="en-AU" sz="2400" dirty="0">
                <a:solidFill>
                  <a:schemeClr val="bg1"/>
                </a:solidFill>
                <a:effectLst/>
                <a:latin typeface="Courier New" panose="02070309020205020404" pitchFamily="49" charset="0"/>
                <a:ea typeface="Times New Roman" panose="02020603050405020304" pitchFamily="18" charset="0"/>
                <a:cs typeface="Courier New" panose="02070309020205020404" pitchFamily="49" charset="0"/>
              </a:rPr>
              <a:t>What is your philosophy of life?”</a:t>
            </a:r>
            <a:endParaRPr lang="en-GB" sz="2400" dirty="0">
              <a:solidFill>
                <a:schemeClr val="bg1"/>
              </a:solidFill>
              <a:effectLst/>
              <a:latin typeface="Courier New" panose="02070309020205020404" pitchFamily="49" charset="0"/>
              <a:ea typeface="Times New Roman" panose="02020603050405020304" pitchFamily="18" charset="0"/>
              <a:cs typeface="Courier New" panose="02070309020205020404" pitchFamily="49" charset="0"/>
            </a:endParaRPr>
          </a:p>
          <a:p>
            <a:pPr marL="0" indent="0">
              <a:buNone/>
            </a:pPr>
            <a:endParaRPr lang="en-GB" sz="2400" dirty="0">
              <a:latin typeface="Garamond" panose="02020404030301010803" pitchFamily="18" charset="0"/>
            </a:endParaRPr>
          </a:p>
        </p:txBody>
      </p:sp>
      <p:sp>
        <p:nvSpPr>
          <p:cNvPr id="7" name="TextBox 6">
            <a:extLst>
              <a:ext uri="{FF2B5EF4-FFF2-40B4-BE49-F238E27FC236}">
                <a16:creationId xmlns:a16="http://schemas.microsoft.com/office/drawing/2014/main" id="{22397026-ECF6-87D4-AE5B-EFEAFAF38B2C}"/>
              </a:ext>
            </a:extLst>
          </p:cNvPr>
          <p:cNvSpPr txBox="1"/>
          <p:nvPr/>
        </p:nvSpPr>
        <p:spPr>
          <a:xfrm>
            <a:off x="520505" y="4895557"/>
            <a:ext cx="4572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t>
            </a:r>
            <a:r>
              <a:rPr kumimoji="0" lang="en-GB" sz="1800" b="0" i="0" u="none" strike="noStrike" kern="1200" cap="none" spc="0" normalizeH="0" baseline="0" noProof="0" dirty="0">
                <a:ln>
                  <a:noFill/>
                </a:ln>
                <a:solidFill>
                  <a:srgbClr val="202124"/>
                </a:solidFill>
                <a:effectLst/>
                <a:uLnTx/>
                <a:uFillTx/>
                <a:latin typeface="Garamond" panose="02020404030301010803" pitchFamily="18" charset="0"/>
                <a:ea typeface="+mn-ea"/>
                <a:cs typeface="+mn-cs"/>
              </a:rPr>
              <a:t>excerpted from a community’s application form)</a:t>
            </a:r>
            <a:endParaRPr kumimoji="0" lang="en-GB"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3219249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E3E6F0-41D0-B696-E8E3-1C04BA7828FF}"/>
              </a:ext>
            </a:extLst>
          </p:cNvPr>
          <p:cNvSpPr>
            <a:spLocks noGrp="1"/>
          </p:cNvSpPr>
          <p:nvPr>
            <p:ph type="title"/>
          </p:nvPr>
        </p:nvSpPr>
        <p:spPr>
          <a:xfrm>
            <a:off x="755576" y="476672"/>
            <a:ext cx="7931224" cy="720080"/>
          </a:xfrm>
        </p:spPr>
        <p:txBody>
          <a:bodyPr anchor="ctr">
            <a:normAutofit/>
          </a:bodyPr>
          <a:lstStyle/>
          <a:p>
            <a:r>
              <a:rPr lang="en-GB" sz="3200" dirty="0">
                <a:latin typeface="Garamond" panose="02020404030301010803" pitchFamily="18" charset="0"/>
              </a:rPr>
              <a:t>Inclusive management structures</a:t>
            </a:r>
          </a:p>
        </p:txBody>
      </p:sp>
      <p:sp>
        <p:nvSpPr>
          <p:cNvPr id="2" name="Content Placeholder 1">
            <a:extLst>
              <a:ext uri="{FF2B5EF4-FFF2-40B4-BE49-F238E27FC236}">
                <a16:creationId xmlns:a16="http://schemas.microsoft.com/office/drawing/2014/main" id="{870CFEAF-5782-D5D7-2D91-B5BA9BA8841A}"/>
              </a:ext>
            </a:extLst>
          </p:cNvPr>
          <p:cNvSpPr>
            <a:spLocks noGrp="1"/>
          </p:cNvSpPr>
          <p:nvPr>
            <p:ph sz="half" idx="1"/>
          </p:nvPr>
        </p:nvSpPr>
        <p:spPr>
          <a:xfrm>
            <a:off x="628650" y="1825625"/>
            <a:ext cx="3886200" cy="4351338"/>
          </a:xfrm>
        </p:spPr>
        <p:txBody>
          <a:bodyPr>
            <a:normAutofit/>
          </a:bodyPr>
          <a:lstStyle/>
          <a:p>
            <a:r>
              <a:rPr lang="en-GB" dirty="0">
                <a:latin typeface="Garamond" panose="02020404030301010803" pitchFamily="18" charset="0"/>
              </a:rPr>
              <a:t>Is the process clear and simple? </a:t>
            </a:r>
          </a:p>
          <a:p>
            <a:r>
              <a:rPr lang="en-GB" dirty="0">
                <a:latin typeface="Garamond" panose="02020404030301010803" pitchFamily="18" charset="0"/>
              </a:rPr>
              <a:t>Scale</a:t>
            </a:r>
          </a:p>
          <a:p>
            <a:r>
              <a:rPr lang="en-GB" dirty="0">
                <a:latin typeface="Garamond" panose="02020404030301010803" pitchFamily="18" charset="0"/>
              </a:rPr>
              <a:t>Who makes decisions? </a:t>
            </a:r>
          </a:p>
          <a:p>
            <a:r>
              <a:rPr lang="en-GB" dirty="0">
                <a:latin typeface="Garamond" panose="02020404030301010803" pitchFamily="18" charset="0"/>
              </a:rPr>
              <a:t>Who has power, </a:t>
            </a:r>
            <a:br>
              <a:rPr lang="en-GB" dirty="0">
                <a:latin typeface="Garamond" panose="02020404030301010803" pitchFamily="18" charset="0"/>
              </a:rPr>
            </a:br>
            <a:r>
              <a:rPr lang="en-GB" dirty="0">
                <a:latin typeface="Garamond" panose="02020404030301010803" pitchFamily="18" charset="0"/>
              </a:rPr>
              <a:t>who sets the table? </a:t>
            </a:r>
          </a:p>
          <a:p>
            <a:endParaRPr lang="en-GB" dirty="0"/>
          </a:p>
        </p:txBody>
      </p:sp>
      <p:pic>
        <p:nvPicPr>
          <p:cNvPr id="1026" name="Picture 2">
            <a:extLst>
              <a:ext uri="{FF2B5EF4-FFF2-40B4-BE49-F238E27FC236}">
                <a16:creationId xmlns:a16="http://schemas.microsoft.com/office/drawing/2014/main" id="{9AB3F6FD-A416-E9ED-4563-0EB1EA07E6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90" r="-3" b="-3"/>
          <a:stretch/>
        </p:blipFill>
        <p:spPr bwMode="auto">
          <a:xfrm>
            <a:off x="4629150" y="1825625"/>
            <a:ext cx="3886200" cy="43513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C25D7C8-107A-56E9-081A-D497DDAE1760}"/>
              </a:ext>
            </a:extLst>
          </p:cNvPr>
          <p:cNvSpPr txBox="1"/>
          <p:nvPr/>
        </p:nvSpPr>
        <p:spPr>
          <a:xfrm>
            <a:off x="4629150" y="6176963"/>
            <a:ext cx="38862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Source: Sturts Farm website</a:t>
            </a:r>
          </a:p>
        </p:txBody>
      </p:sp>
    </p:spTree>
    <p:extLst>
      <p:ext uri="{BB962C8B-B14F-4D97-AF65-F5344CB8AC3E}">
        <p14:creationId xmlns:p14="http://schemas.microsoft.com/office/powerpoint/2010/main" val="2106051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0F20C0C-5F37-198E-4E4D-1F127E72FEA7}"/>
              </a:ext>
            </a:extLst>
          </p:cNvPr>
          <p:cNvSpPr>
            <a:spLocks noGrp="1"/>
          </p:cNvSpPr>
          <p:nvPr>
            <p:ph type="title"/>
          </p:nvPr>
        </p:nvSpPr>
        <p:spPr>
          <a:xfrm>
            <a:off x="755576" y="476672"/>
            <a:ext cx="7931224" cy="720080"/>
          </a:xfrm>
        </p:spPr>
        <p:txBody>
          <a:bodyPr>
            <a:normAutofit/>
          </a:bodyPr>
          <a:lstStyle/>
          <a:p>
            <a:r>
              <a:rPr lang="en-GB" sz="3200" dirty="0">
                <a:latin typeface="Garamond" panose="02020404030301010803" pitchFamily="18" charset="0"/>
              </a:rPr>
              <a:t>Enabling developers and partners</a:t>
            </a:r>
            <a:endParaRPr lang="en-US" sz="2800" dirty="0">
              <a:latin typeface="Garamond" panose="02020404030301010803" pitchFamily="18" charset="0"/>
            </a:endParaRPr>
          </a:p>
        </p:txBody>
      </p:sp>
      <p:sp>
        <p:nvSpPr>
          <p:cNvPr id="2" name="Content Placeholder 1">
            <a:extLst>
              <a:ext uri="{FF2B5EF4-FFF2-40B4-BE49-F238E27FC236}">
                <a16:creationId xmlns:a16="http://schemas.microsoft.com/office/drawing/2014/main" id="{A1CFEBA7-8604-A134-2475-D48F5FB4B16C}"/>
              </a:ext>
            </a:extLst>
          </p:cNvPr>
          <p:cNvSpPr>
            <a:spLocks noGrp="1"/>
          </p:cNvSpPr>
          <p:nvPr>
            <p:ph sz="half" idx="1"/>
          </p:nvPr>
        </p:nvSpPr>
        <p:spPr>
          <a:xfrm>
            <a:off x="628650" y="1825625"/>
            <a:ext cx="3886200" cy="4351338"/>
          </a:xfrm>
        </p:spPr>
        <p:txBody>
          <a:bodyPr>
            <a:normAutofit/>
          </a:bodyPr>
          <a:lstStyle/>
          <a:p>
            <a:pPr>
              <a:lnSpc>
                <a:spcPct val="90000"/>
              </a:lnSpc>
            </a:pPr>
            <a:r>
              <a:rPr lang="en-GB" dirty="0">
                <a:latin typeface="Garamond" panose="02020404030301010803" pitchFamily="18" charset="0"/>
              </a:rPr>
              <a:t>“Taking the pain out of the process”</a:t>
            </a:r>
          </a:p>
          <a:p>
            <a:pPr>
              <a:lnSpc>
                <a:spcPct val="90000"/>
              </a:lnSpc>
            </a:pPr>
            <a:r>
              <a:rPr lang="en-GB" dirty="0">
                <a:latin typeface="Garamond" panose="02020404030301010803" pitchFamily="18" charset="0"/>
              </a:rPr>
              <a:t>Community-led or community consultation?</a:t>
            </a:r>
          </a:p>
          <a:p>
            <a:pPr>
              <a:lnSpc>
                <a:spcPct val="90000"/>
              </a:lnSpc>
            </a:pPr>
            <a:r>
              <a:rPr lang="en-GB" dirty="0">
                <a:latin typeface="Garamond" panose="02020404030301010803" pitchFamily="18" charset="0"/>
              </a:rPr>
              <a:t>Power imbalance</a:t>
            </a:r>
          </a:p>
          <a:p>
            <a:pPr>
              <a:lnSpc>
                <a:spcPct val="90000"/>
              </a:lnSpc>
            </a:pPr>
            <a:r>
              <a:rPr lang="en-GB" dirty="0">
                <a:latin typeface="Garamond" panose="02020404030301010803" pitchFamily="18" charset="0"/>
              </a:rPr>
              <a:t>Equal opportunities &lt;&gt; Liberty</a:t>
            </a:r>
          </a:p>
        </p:txBody>
      </p:sp>
      <p:pic>
        <p:nvPicPr>
          <p:cNvPr id="4" name="Picture 3" descr="Graphical user interface&#10;&#10;Description automatically generated">
            <a:extLst>
              <a:ext uri="{FF2B5EF4-FFF2-40B4-BE49-F238E27FC236}">
                <a16:creationId xmlns:a16="http://schemas.microsoft.com/office/drawing/2014/main" id="{8293B234-4C65-39FA-BA46-CCF7B70101E7}"/>
              </a:ext>
            </a:extLst>
          </p:cNvPr>
          <p:cNvPicPr>
            <a:picLocks noChangeAspect="1"/>
          </p:cNvPicPr>
          <p:nvPr/>
        </p:nvPicPr>
        <p:blipFill rotWithShape="1">
          <a:blip r:embed="rId2"/>
          <a:srcRect l="46630" t="42895" r="30978" b="7805"/>
          <a:stretch/>
        </p:blipFill>
        <p:spPr>
          <a:xfrm>
            <a:off x="4815475" y="1825625"/>
            <a:ext cx="3513550" cy="4351338"/>
          </a:xfrm>
          <a:prstGeom prst="rect">
            <a:avLst/>
          </a:prstGeom>
          <a:no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815F1CD4-4C91-F5FD-4242-E8A5C63A2DF8}"/>
              </a:ext>
            </a:extLst>
          </p:cNvPr>
          <p:cNvSpPr txBox="1"/>
          <p:nvPr/>
        </p:nvSpPr>
        <p:spPr>
          <a:xfrm>
            <a:off x="4815475" y="6206345"/>
            <a:ext cx="351355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Source: Housing 21</a:t>
            </a:r>
          </a:p>
        </p:txBody>
      </p:sp>
    </p:spTree>
    <p:extLst>
      <p:ext uri="{BB962C8B-B14F-4D97-AF65-F5344CB8AC3E}">
        <p14:creationId xmlns:p14="http://schemas.microsoft.com/office/powerpoint/2010/main" val="281721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C07C5-0DC5-DFD1-F252-48673A437B87}"/>
              </a:ext>
            </a:extLst>
          </p:cNvPr>
          <p:cNvSpPr>
            <a:spLocks noGrp="1"/>
          </p:cNvSpPr>
          <p:nvPr>
            <p:ph type="title"/>
          </p:nvPr>
        </p:nvSpPr>
        <p:spPr>
          <a:xfrm>
            <a:off x="5994197" y="857250"/>
            <a:ext cx="2766818" cy="1470118"/>
          </a:xfrm>
        </p:spPr>
        <p:txBody>
          <a:bodyPr vert="horz" lIns="68580" tIns="34290" rIns="68580" bIns="34290" rtlCol="0" anchor="ctr">
            <a:normAutofit/>
          </a:bodyPr>
          <a:lstStyle/>
          <a:p>
            <a:r>
              <a:rPr lang="en-US" sz="3200" spc="-20" dirty="0">
                <a:latin typeface="Garamond" panose="02020404030301010803" pitchFamily="18" charset="0"/>
                <a:cs typeface="Arial" pitchFamily="34" charset="0"/>
              </a:rPr>
              <a:t>Chapeltown Cohousing</a:t>
            </a:r>
          </a:p>
        </p:txBody>
      </p:sp>
      <p:sp>
        <p:nvSpPr>
          <p:cNvPr id="3" name="Content Placeholder 2">
            <a:extLst>
              <a:ext uri="{FF2B5EF4-FFF2-40B4-BE49-F238E27FC236}">
                <a16:creationId xmlns:a16="http://schemas.microsoft.com/office/drawing/2014/main" id="{8051CB87-57F8-E517-8112-00D0BA1AF9D3}"/>
              </a:ext>
            </a:extLst>
          </p:cNvPr>
          <p:cNvSpPr>
            <a:spLocks noGrp="1"/>
          </p:cNvSpPr>
          <p:nvPr>
            <p:ph sz="half" idx="1"/>
          </p:nvPr>
        </p:nvSpPr>
        <p:spPr>
          <a:xfrm>
            <a:off x="6004564" y="2194560"/>
            <a:ext cx="2766818" cy="2855741"/>
          </a:xfrm>
        </p:spPr>
        <p:txBody>
          <a:bodyPr vert="horz" lIns="68580" tIns="34290" rIns="68580" bIns="34290" rtlCol="0">
            <a:normAutofit fontScale="92500" lnSpcReduction="20000"/>
          </a:bodyPr>
          <a:lstStyle/>
          <a:p>
            <a:r>
              <a:rPr lang="en-US" sz="2400" dirty="0">
                <a:latin typeface="Garamond" panose="02020404030301010803" pitchFamily="18" charset="0"/>
              </a:rPr>
              <a:t>Chapeltown, Leeds</a:t>
            </a:r>
          </a:p>
          <a:p>
            <a:r>
              <a:rPr lang="en-US" sz="2400" dirty="0">
                <a:latin typeface="Garamond" panose="02020404030301010803" pitchFamily="18" charset="0"/>
              </a:rPr>
              <a:t>12 years in the making</a:t>
            </a:r>
          </a:p>
          <a:p>
            <a:r>
              <a:rPr lang="en-US" sz="2400" dirty="0">
                <a:latin typeface="Garamond" panose="02020404030301010803" pitchFamily="18" charset="0"/>
              </a:rPr>
              <a:t>Cooperative</a:t>
            </a:r>
          </a:p>
          <a:p>
            <a:r>
              <a:rPr lang="en-US" sz="2400" dirty="0">
                <a:latin typeface="Garamond" panose="02020404030301010803" pitchFamily="18" charset="0"/>
              </a:rPr>
              <a:t>Just moved in</a:t>
            </a:r>
          </a:p>
          <a:p>
            <a:r>
              <a:rPr lang="en-US" sz="2400" dirty="0">
                <a:latin typeface="Garamond" panose="02020404030301010803" pitchFamily="18" charset="0"/>
              </a:rPr>
              <a:t>26 households</a:t>
            </a:r>
          </a:p>
          <a:p>
            <a:r>
              <a:rPr lang="en-US" sz="2400" dirty="0">
                <a:latin typeface="Garamond" panose="02020404030301010803" pitchFamily="18" charset="0"/>
              </a:rPr>
              <a:t>Affordable rent</a:t>
            </a:r>
          </a:p>
          <a:p>
            <a:r>
              <a:rPr lang="en-US" sz="2400" dirty="0">
                <a:latin typeface="Garamond" panose="02020404030301010803" pitchFamily="18" charset="0"/>
              </a:rPr>
              <a:t>Shared ownership</a:t>
            </a:r>
          </a:p>
        </p:txBody>
      </p:sp>
      <p:pic>
        <p:nvPicPr>
          <p:cNvPr id="10" name="Picture 9" descr="A picture containing sky, outdoor, grass, building&#10;&#10;Description automatically generated">
            <a:extLst>
              <a:ext uri="{FF2B5EF4-FFF2-40B4-BE49-F238E27FC236}">
                <a16:creationId xmlns:a16="http://schemas.microsoft.com/office/drawing/2014/main" id="{559A4F6B-9271-AAF5-D30E-29A77873C4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6801" b="1"/>
          <a:stretch/>
        </p:blipFill>
        <p:spPr>
          <a:xfrm>
            <a:off x="4286259" y="1785052"/>
            <a:ext cx="1451153" cy="1308140"/>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pic>
        <p:nvPicPr>
          <p:cNvPr id="8" name="Picture 7">
            <a:extLst>
              <a:ext uri="{FF2B5EF4-FFF2-40B4-BE49-F238E27FC236}">
                <a16:creationId xmlns:a16="http://schemas.microsoft.com/office/drawing/2014/main" id="{61D4A3CA-E389-A835-1EC8-98FC4BF1C1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85" r="5827"/>
          <a:stretch/>
        </p:blipFill>
        <p:spPr>
          <a:xfrm>
            <a:off x="-10535" y="857257"/>
            <a:ext cx="5807947" cy="5143493"/>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4" name="TextBox 3">
            <a:extLst>
              <a:ext uri="{FF2B5EF4-FFF2-40B4-BE49-F238E27FC236}">
                <a16:creationId xmlns:a16="http://schemas.microsoft.com/office/drawing/2014/main" id="{BDD28B13-C9A0-8DB9-0931-81C4F5D8C376}"/>
              </a:ext>
            </a:extLst>
          </p:cNvPr>
          <p:cNvSpPr txBox="1"/>
          <p:nvPr/>
        </p:nvSpPr>
        <p:spPr>
          <a:xfrm>
            <a:off x="0" y="6028006"/>
            <a:ext cx="38967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Source: Chapeltown Cohousing</a:t>
            </a:r>
          </a:p>
        </p:txBody>
      </p:sp>
    </p:spTree>
    <p:extLst>
      <p:ext uri="{BB962C8B-B14F-4D97-AF65-F5344CB8AC3E}">
        <p14:creationId xmlns:p14="http://schemas.microsoft.com/office/powerpoint/2010/main" val="1348720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23CE6F3-3CA5-45FE-1C70-E86B17D7C763}"/>
              </a:ext>
            </a:extLst>
          </p:cNvPr>
          <p:cNvSpPr>
            <a:spLocks noGrp="1"/>
          </p:cNvSpPr>
          <p:nvPr>
            <p:ph type="title"/>
          </p:nvPr>
        </p:nvSpPr>
        <p:spPr>
          <a:xfrm>
            <a:off x="591878" y="1316731"/>
            <a:ext cx="3482025" cy="1187317"/>
          </a:xfrm>
        </p:spPr>
        <p:txBody>
          <a:bodyPr/>
          <a:lstStyle/>
          <a:p>
            <a:r>
              <a:rPr lang="en-GB" sz="3000" b="1" spc="-20" dirty="0">
                <a:latin typeface="Garamond" panose="02020404030301010803" pitchFamily="18" charset="0"/>
                <a:cs typeface="Arial" pitchFamily="34" charset="0"/>
              </a:rPr>
              <a:t>Recruiting diverse membership</a:t>
            </a:r>
          </a:p>
        </p:txBody>
      </p:sp>
      <p:pic>
        <p:nvPicPr>
          <p:cNvPr id="6" name="Content Placeholder 5" descr="Chart, table&#10;&#10;Description automatically generated">
            <a:extLst>
              <a:ext uri="{FF2B5EF4-FFF2-40B4-BE49-F238E27FC236}">
                <a16:creationId xmlns:a16="http://schemas.microsoft.com/office/drawing/2014/main" id="{DBB421F9-CCC6-34FF-C792-52465F616F6A}"/>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7921" t="10044" r="4196" b="3699"/>
          <a:stretch/>
        </p:blipFill>
        <p:spPr>
          <a:xfrm>
            <a:off x="4073904" y="1316732"/>
            <a:ext cx="5073550" cy="4396422"/>
          </a:xfrm>
          <a:prstGeom prst="rect">
            <a:avLst/>
          </a:prstGeom>
        </p:spPr>
      </p:pic>
      <p:sp>
        <p:nvSpPr>
          <p:cNvPr id="23" name="Content Placeholder 3">
            <a:extLst>
              <a:ext uri="{FF2B5EF4-FFF2-40B4-BE49-F238E27FC236}">
                <a16:creationId xmlns:a16="http://schemas.microsoft.com/office/drawing/2014/main" id="{5A68AF9B-1C69-929E-0057-27D79562BA45}"/>
              </a:ext>
            </a:extLst>
          </p:cNvPr>
          <p:cNvSpPr>
            <a:spLocks noGrp="1"/>
          </p:cNvSpPr>
          <p:nvPr>
            <p:ph sz="half" idx="2"/>
          </p:nvPr>
        </p:nvSpPr>
        <p:spPr>
          <a:xfrm>
            <a:off x="591878" y="2603344"/>
            <a:ext cx="3048138" cy="2562137"/>
          </a:xfrm>
        </p:spPr>
        <p:txBody>
          <a:bodyPr vert="horz" lIns="68580" tIns="34290" rIns="68580" bIns="34290" rtlCol="0" anchor="t">
            <a:normAutofit/>
          </a:bodyPr>
          <a:lstStyle/>
          <a:p>
            <a:r>
              <a:rPr lang="en-US" sz="2200" dirty="0">
                <a:latin typeface="Garamond" panose="02020404030301010803" pitchFamily="18" charset="0"/>
              </a:rPr>
              <a:t>Intentional community – what’s the intention?</a:t>
            </a:r>
          </a:p>
          <a:p>
            <a:r>
              <a:rPr lang="en-US" sz="2200" dirty="0">
                <a:latin typeface="Garamond" panose="02020404030301010803" pitchFamily="18" charset="0"/>
              </a:rPr>
              <a:t>Inclusion and </a:t>
            </a:r>
            <a:br>
              <a:rPr lang="en-US" sz="2200" dirty="0">
                <a:latin typeface="Garamond" panose="02020404030301010803" pitchFamily="18" charset="0"/>
              </a:rPr>
            </a:br>
            <a:r>
              <a:rPr lang="en-US" sz="2200" dirty="0">
                <a:latin typeface="Garamond" panose="02020404030301010803" pitchFamily="18" charset="0"/>
              </a:rPr>
              <a:t>radical welcome</a:t>
            </a:r>
          </a:p>
          <a:p>
            <a:r>
              <a:rPr lang="en-US" sz="2200" dirty="0">
                <a:latin typeface="Garamond" panose="02020404030301010803" pitchFamily="18" charset="0"/>
              </a:rPr>
              <a:t>Diversity and equity</a:t>
            </a:r>
          </a:p>
          <a:p>
            <a:r>
              <a:rPr lang="en-US" sz="2200" dirty="0">
                <a:latin typeface="Garamond" panose="02020404030301010803" pitchFamily="18" charset="0"/>
              </a:rPr>
              <a:t>Limits to diversity</a:t>
            </a:r>
          </a:p>
        </p:txBody>
      </p:sp>
      <p:sp>
        <p:nvSpPr>
          <p:cNvPr id="9" name="TextBox 8">
            <a:extLst>
              <a:ext uri="{FF2B5EF4-FFF2-40B4-BE49-F238E27FC236}">
                <a16:creationId xmlns:a16="http://schemas.microsoft.com/office/drawing/2014/main" id="{66A3192F-EECC-27FD-A774-F794F85AF692}"/>
              </a:ext>
            </a:extLst>
          </p:cNvPr>
          <p:cNvSpPr txBox="1"/>
          <p:nvPr/>
        </p:nvSpPr>
        <p:spPr>
          <a:xfrm>
            <a:off x="4073903" y="5700052"/>
            <a:ext cx="5070097"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Arial"/>
                <a:ea typeface="+mn-ea"/>
                <a:cs typeface="+mn-cs"/>
              </a:rPr>
              <a:t>Source: Chapeltown Cohousing</a:t>
            </a:r>
          </a:p>
        </p:txBody>
      </p:sp>
    </p:spTree>
    <p:extLst>
      <p:ext uri="{BB962C8B-B14F-4D97-AF65-F5344CB8AC3E}">
        <p14:creationId xmlns:p14="http://schemas.microsoft.com/office/powerpoint/2010/main" val="1091591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ollaborative Housing - Cities engaging in the Right To Housing">
            <a:extLst>
              <a:ext uri="{FF2B5EF4-FFF2-40B4-BE49-F238E27FC236}">
                <a16:creationId xmlns:a16="http://schemas.microsoft.com/office/drawing/2014/main" id="{78F396EE-9463-F5D6-7BCB-27676A4CEC2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21169" y="1893960"/>
            <a:ext cx="6822831" cy="40936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D099081-D61E-916F-F1E9-74E4A0195E3F}"/>
              </a:ext>
            </a:extLst>
          </p:cNvPr>
          <p:cNvSpPr>
            <a:spLocks noGrp="1"/>
          </p:cNvSpPr>
          <p:nvPr>
            <p:ph type="title"/>
          </p:nvPr>
        </p:nvSpPr>
        <p:spPr>
          <a:xfrm>
            <a:off x="755576" y="448536"/>
            <a:ext cx="7931224" cy="720080"/>
          </a:xfrm>
        </p:spPr>
        <p:txBody>
          <a:bodyPr anchor="ctr">
            <a:normAutofit/>
          </a:bodyPr>
          <a:lstStyle/>
          <a:p>
            <a:r>
              <a:rPr lang="en-GB" sz="3200" dirty="0">
                <a:latin typeface="Garamond" panose="02020404030301010803" pitchFamily="18" charset="0"/>
              </a:rPr>
              <a:t>Challenges and opportunities</a:t>
            </a:r>
          </a:p>
        </p:txBody>
      </p:sp>
      <p:sp>
        <p:nvSpPr>
          <p:cNvPr id="10" name="Content Placeholder 2">
            <a:extLst>
              <a:ext uri="{FF2B5EF4-FFF2-40B4-BE49-F238E27FC236}">
                <a16:creationId xmlns:a16="http://schemas.microsoft.com/office/drawing/2014/main" id="{42ABE8B4-6563-0A3B-E1B5-15537FC2B7A4}"/>
              </a:ext>
            </a:extLst>
          </p:cNvPr>
          <p:cNvSpPr>
            <a:spLocks noGrp="1"/>
          </p:cNvSpPr>
          <p:nvPr>
            <p:ph sz="half" idx="1"/>
          </p:nvPr>
        </p:nvSpPr>
        <p:spPr>
          <a:xfrm>
            <a:off x="685800" y="1530203"/>
            <a:ext cx="3886200" cy="4351338"/>
          </a:xfrm>
        </p:spPr>
        <p:txBody>
          <a:bodyPr/>
          <a:lstStyle/>
          <a:p>
            <a:r>
              <a:rPr lang="en-US" sz="2800" dirty="0">
                <a:latin typeface="Garamond" panose="02020404030301010803" pitchFamily="18" charset="0"/>
              </a:rPr>
              <a:t>EDI requires ongoing work</a:t>
            </a:r>
          </a:p>
          <a:p>
            <a:r>
              <a:rPr lang="en-US" sz="2800" dirty="0">
                <a:latin typeface="Garamond" panose="02020404030301010803" pitchFamily="18" charset="0"/>
              </a:rPr>
              <a:t>New partnerships, greater inclusion</a:t>
            </a:r>
          </a:p>
          <a:p>
            <a:r>
              <a:rPr lang="en-US" sz="2800" dirty="0">
                <a:latin typeface="Garamond" panose="02020404030301010803" pitchFamily="18" charset="0"/>
              </a:rPr>
              <a:t>CLH bodies </a:t>
            </a:r>
            <a:br>
              <a:rPr lang="en-US" sz="2800" dirty="0">
                <a:latin typeface="Garamond" panose="02020404030301010803" pitchFamily="18" charset="0"/>
              </a:rPr>
            </a:br>
            <a:r>
              <a:rPr lang="en-US" sz="2800" dirty="0">
                <a:latin typeface="Garamond" panose="02020404030301010803" pitchFamily="18" charset="0"/>
              </a:rPr>
              <a:t>promoting diversity</a:t>
            </a:r>
          </a:p>
          <a:p>
            <a:endParaRPr lang="en-US" dirty="0"/>
          </a:p>
        </p:txBody>
      </p:sp>
    </p:spTree>
    <p:extLst>
      <p:ext uri="{BB962C8B-B14F-4D97-AF65-F5344CB8AC3E}">
        <p14:creationId xmlns:p14="http://schemas.microsoft.com/office/powerpoint/2010/main" val="3013012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bout us | Brighton &amp; Hove Community Land Trust">
            <a:extLst>
              <a:ext uri="{FF2B5EF4-FFF2-40B4-BE49-F238E27FC236}">
                <a16:creationId xmlns:a16="http://schemas.microsoft.com/office/drawing/2014/main" id="{AF04D8EE-4846-1AC1-085A-6110BD11EBD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6676" y="2237270"/>
            <a:ext cx="3715447" cy="3446078"/>
          </a:xfrm>
          <a:prstGeom prst="rect">
            <a:avLst/>
          </a:prstGeom>
          <a:solidFill>
            <a:srgbClr val="FFFFFF"/>
          </a:solidFill>
        </p:spPr>
      </p:pic>
      <p:sp>
        <p:nvSpPr>
          <p:cNvPr id="2" name="Title 1">
            <a:extLst>
              <a:ext uri="{FF2B5EF4-FFF2-40B4-BE49-F238E27FC236}">
                <a16:creationId xmlns:a16="http://schemas.microsoft.com/office/drawing/2014/main" id="{A1853754-1199-99F7-27BB-A610F14048D8}"/>
              </a:ext>
            </a:extLst>
          </p:cNvPr>
          <p:cNvSpPr>
            <a:spLocks noGrp="1"/>
          </p:cNvSpPr>
          <p:nvPr>
            <p:ph type="title"/>
          </p:nvPr>
        </p:nvSpPr>
        <p:spPr>
          <a:xfrm>
            <a:off x="755576" y="448536"/>
            <a:ext cx="7931224" cy="720080"/>
          </a:xfrm>
        </p:spPr>
        <p:txBody>
          <a:bodyPr anchor="ctr">
            <a:normAutofit/>
          </a:bodyPr>
          <a:lstStyle/>
          <a:p>
            <a:r>
              <a:rPr lang="en-GB" sz="3200" dirty="0">
                <a:latin typeface="Garamond" panose="02020404030301010803" pitchFamily="18" charset="0"/>
              </a:rPr>
              <a:t>Thank you</a:t>
            </a:r>
            <a:r>
              <a:rPr lang="en-GB" dirty="0">
                <a:latin typeface="Garamond" panose="02020404030301010803" pitchFamily="18" charset="0"/>
              </a:rPr>
              <a:t> </a:t>
            </a:r>
          </a:p>
        </p:txBody>
      </p:sp>
      <p:sp>
        <p:nvSpPr>
          <p:cNvPr id="6" name="Text Placeholder 5">
            <a:extLst>
              <a:ext uri="{FF2B5EF4-FFF2-40B4-BE49-F238E27FC236}">
                <a16:creationId xmlns:a16="http://schemas.microsoft.com/office/drawing/2014/main" id="{10957EBE-C2AD-4E5A-81EE-048ACA1AB5DA}"/>
              </a:ext>
            </a:extLst>
          </p:cNvPr>
          <p:cNvSpPr txBox="1">
            <a:spLocks/>
          </p:cNvSpPr>
          <p:nvPr/>
        </p:nvSpPr>
        <p:spPr>
          <a:xfrm>
            <a:off x="4572000" y="2195574"/>
            <a:ext cx="4292121" cy="3783702"/>
          </a:xfrm>
          <a:prstGeom prst="rect">
            <a:avLst/>
          </a:prstGeom>
          <a:noFill/>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charset="0"/>
              <a:buNone/>
              <a:tabLst/>
              <a:defRPr/>
            </a:pPr>
            <a:r>
              <a:rPr kumimoji="0" lang="en-GB" sz="2400" b="0" i="0" u="none" strike="noStrike" kern="1200" cap="none" spc="0" normalizeH="0" baseline="0" noProof="0" dirty="0">
                <a:ln>
                  <a:noFill/>
                </a:ln>
                <a:solidFill>
                  <a:prstClr val="black">
                    <a:tint val="75000"/>
                  </a:prstClr>
                </a:solidFill>
                <a:effectLst/>
                <a:uLnTx/>
                <a:uFillTx/>
                <a:latin typeface="Garamond" panose="02020404030301010803" pitchFamily="18" charset="0"/>
                <a:ea typeface="+mn-ea"/>
                <a:cs typeface="+mn-cs"/>
              </a:rPr>
              <a:t>Dr Tom Archer, CRESR, Sheffield Hallam University</a:t>
            </a:r>
          </a:p>
          <a:p>
            <a:pPr marL="0" marR="0" lvl="0" indent="0" algn="l" defTabSz="914400" rtl="0" eaLnBrk="1" fontAlgn="auto" latinLnBrk="0" hangingPunct="1">
              <a:lnSpc>
                <a:spcPct val="100000"/>
              </a:lnSpc>
              <a:spcBef>
                <a:spcPts val="0"/>
              </a:spcBef>
              <a:spcAft>
                <a:spcPts val="600"/>
              </a:spcAft>
              <a:buClrTx/>
              <a:buSzTx/>
              <a:buFont typeface="Arial" charset="0"/>
              <a:buNone/>
              <a:tabLst/>
              <a:defRPr/>
            </a:pPr>
            <a:r>
              <a:rPr kumimoji="0" lang="en-GB" sz="2400" b="0" i="0" u="none" strike="noStrike" kern="1200" cap="none" spc="0" normalizeH="0" baseline="0" noProof="0" dirty="0">
                <a:ln>
                  <a:noFill/>
                </a:ln>
                <a:solidFill>
                  <a:prstClr val="black">
                    <a:tint val="75000"/>
                  </a:prstClr>
                </a:solidFill>
                <a:effectLst/>
                <a:uLnTx/>
                <a:uFillTx/>
                <a:latin typeface="Garamond" panose="02020404030301010803" pitchFamily="18" charset="0"/>
                <a:ea typeface="+mn-ea"/>
                <a:cs typeface="+mn-cs"/>
              </a:rPr>
              <a:t>Dr Tom Moore, Liverpool University</a:t>
            </a:r>
          </a:p>
          <a:p>
            <a:pPr marL="0" marR="0" lvl="0" indent="0" algn="l" defTabSz="914400" rtl="0" eaLnBrk="1" fontAlgn="auto" latinLnBrk="0" hangingPunct="1">
              <a:lnSpc>
                <a:spcPct val="100000"/>
              </a:lnSpc>
              <a:spcBef>
                <a:spcPts val="0"/>
              </a:spcBef>
              <a:spcAft>
                <a:spcPts val="600"/>
              </a:spcAft>
              <a:buClrTx/>
              <a:buSzTx/>
              <a:buFont typeface="Arial" charset="0"/>
              <a:buNone/>
              <a:tabLst/>
              <a:defRPr/>
            </a:pPr>
            <a:r>
              <a:rPr kumimoji="0" lang="en-GB" sz="2400" b="0" i="0" u="none" strike="noStrike" kern="1200" cap="none" spc="0" normalizeH="0" baseline="0" noProof="0" dirty="0">
                <a:ln>
                  <a:noFill/>
                </a:ln>
                <a:solidFill>
                  <a:prstClr val="black">
                    <a:tint val="75000"/>
                  </a:prstClr>
                </a:solidFill>
                <a:effectLst/>
                <a:uLnTx/>
                <a:uFillTx/>
                <a:latin typeface="Garamond" panose="02020404030301010803" pitchFamily="18" charset="0"/>
                <a:ea typeface="+mn-ea"/>
                <a:cs typeface="+mn-cs"/>
              </a:rPr>
              <a:t>Phillipa Hughes, Sheffield University</a:t>
            </a:r>
          </a:p>
          <a:p>
            <a:pPr marL="0" marR="0" lvl="0" indent="0" algn="l" defTabSz="914400" rtl="0" eaLnBrk="1" fontAlgn="auto" latinLnBrk="0" hangingPunct="1">
              <a:lnSpc>
                <a:spcPct val="100000"/>
              </a:lnSpc>
              <a:spcBef>
                <a:spcPts val="0"/>
              </a:spcBef>
              <a:spcAft>
                <a:spcPts val="600"/>
              </a:spcAft>
              <a:buClrTx/>
              <a:buSzTx/>
              <a:buFont typeface="Arial" charset="0"/>
              <a:buNone/>
              <a:tabLst/>
              <a:defRPr/>
            </a:pPr>
            <a:r>
              <a:rPr kumimoji="0" lang="en-GB" sz="2400" b="0" i="0" u="none" strike="noStrike" kern="1200" cap="none" spc="0" normalizeH="0" baseline="0" noProof="0" dirty="0">
                <a:ln>
                  <a:noFill/>
                </a:ln>
                <a:solidFill>
                  <a:prstClr val="black">
                    <a:tint val="75000"/>
                  </a:prstClr>
                </a:solidFill>
                <a:effectLst/>
                <a:uLnTx/>
                <a:uFillTx/>
                <a:latin typeface="Garamond" panose="02020404030301010803" pitchFamily="18" charset="0"/>
                <a:ea typeface="+mn-ea"/>
                <a:cs typeface="+mn-cs"/>
              </a:rPr>
              <a:t>Dr Yael Arbell, CRESR, Sheffield Hallam University</a:t>
            </a:r>
          </a:p>
        </p:txBody>
      </p:sp>
    </p:spTree>
    <p:extLst>
      <p:ext uri="{BB962C8B-B14F-4D97-AF65-F5344CB8AC3E}">
        <p14:creationId xmlns:p14="http://schemas.microsoft.com/office/powerpoint/2010/main" val="2623236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2">
            <a:extLst>
              <a:ext uri="{FF2B5EF4-FFF2-40B4-BE49-F238E27FC236}">
                <a16:creationId xmlns:a16="http://schemas.microsoft.com/office/drawing/2014/main" id="{641DD5F5-58B5-421D-BDF0-CAC39C321FB3}"/>
              </a:ext>
            </a:extLst>
          </p:cNvPr>
          <p:cNvSpPr txBox="1">
            <a:spLocks/>
          </p:cNvSpPr>
          <p:nvPr/>
        </p:nvSpPr>
        <p:spPr>
          <a:xfrm>
            <a:off x="251520" y="168033"/>
            <a:ext cx="8208912" cy="461665"/>
          </a:xfrm>
          <a:prstGeom prst="rect">
            <a:avLst/>
          </a:prstGeom>
          <a:blipFill>
            <a:blip r:embed="rId3" cstate="print"/>
            <a:stretch>
              <a:fillRect/>
            </a:stretch>
          </a:blipFill>
        </p:spPr>
        <p:txBody>
          <a:bodyPr vert="horz" lIns="108000" tIns="0" rIns="0" bIns="0" rtlCol="0" anchor="ctr" anchorCtr="0">
            <a:spAutoFit/>
          </a:bodyPr>
          <a:lstStyle>
            <a:defPPr>
              <a:defRPr lang="en-US"/>
            </a:defPPr>
            <a:lvl1pPr eaLnBrk="0" hangingPunct="0">
              <a:lnSpc>
                <a:spcPct val="100000"/>
              </a:lnSpc>
              <a:buClr>
                <a:srgbClr val="B70D50"/>
              </a:buClr>
              <a:buFont typeface="FS Clerkenwell"/>
              <a:defRPr sz="3000" b="1" spc="-20">
                <a:solidFill>
                  <a:srgbClr val="B70D50"/>
                </a:solidFill>
                <a:latin typeface="Garamond" panose="02020404030301010803" pitchFamily="18" charset="0"/>
                <a:ea typeface="+mj-ea"/>
              </a:defRPr>
            </a:lvl1pPr>
            <a:lvl2pPr eaLnBrk="0" hangingPunct="0">
              <a:lnSpc>
                <a:spcPts val="3100"/>
              </a:lnSpc>
              <a:buClr>
                <a:srgbClr val="B70D50"/>
              </a:buClr>
              <a:buFont typeface="FS Clerkenwell"/>
              <a:defRPr sz="2600">
                <a:solidFill>
                  <a:srgbClr val="B70D50"/>
                </a:solidFill>
                <a:latin typeface="Arial" charset="0"/>
                <a:cs typeface="Arial" charset="0"/>
              </a:defRPr>
            </a:lvl2pPr>
            <a:lvl3pPr eaLnBrk="0" hangingPunct="0">
              <a:lnSpc>
                <a:spcPts val="3100"/>
              </a:lnSpc>
              <a:buClr>
                <a:srgbClr val="B70D50"/>
              </a:buClr>
              <a:buFont typeface="FS Clerkenwell"/>
              <a:defRPr sz="2600">
                <a:solidFill>
                  <a:srgbClr val="B70D50"/>
                </a:solidFill>
                <a:latin typeface="Arial" charset="0"/>
                <a:cs typeface="Arial" charset="0"/>
              </a:defRPr>
            </a:lvl3pPr>
            <a:lvl4pPr eaLnBrk="0" hangingPunct="0">
              <a:lnSpc>
                <a:spcPts val="3100"/>
              </a:lnSpc>
              <a:buClr>
                <a:srgbClr val="B70D50"/>
              </a:buClr>
              <a:buFont typeface="FS Clerkenwell"/>
              <a:defRPr sz="2600">
                <a:solidFill>
                  <a:srgbClr val="B70D50"/>
                </a:solidFill>
                <a:latin typeface="Arial" charset="0"/>
                <a:cs typeface="Arial" charset="0"/>
              </a:defRPr>
            </a:lvl4pPr>
            <a:lvl5pPr eaLnBrk="0" hangingPunct="0">
              <a:lnSpc>
                <a:spcPts val="3100"/>
              </a:lnSpc>
              <a:buClr>
                <a:srgbClr val="B70D50"/>
              </a:buClr>
              <a:buFont typeface="FS Clerkenwell"/>
              <a:defRPr sz="2600">
                <a:solidFill>
                  <a:srgbClr val="B70D50"/>
                </a:solidFill>
                <a:latin typeface="Arial" charset="0"/>
                <a:cs typeface="Arial" charset="0"/>
              </a:defRPr>
            </a:lvl5pPr>
            <a:lvl6pPr marL="45720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6pPr>
            <a:lvl7pPr marL="91440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7pPr>
            <a:lvl8pPr marL="137160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8pPr>
            <a:lvl9pPr marL="182880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9pPr>
          </a:lstStyle>
          <a:p>
            <a:r>
              <a:rPr lang="en-GB" dirty="0"/>
              <a:t>Motives for Community Led Housing (CLH)</a:t>
            </a:r>
          </a:p>
        </p:txBody>
      </p:sp>
      <p:graphicFrame>
        <p:nvGraphicFramePr>
          <p:cNvPr id="5" name="Chart 4">
            <a:extLst>
              <a:ext uri="{FF2B5EF4-FFF2-40B4-BE49-F238E27FC236}">
                <a16:creationId xmlns:a16="http://schemas.microsoft.com/office/drawing/2014/main" id="{B5248D13-9A2A-4344-9720-D0B32119764A}"/>
              </a:ext>
            </a:extLst>
          </p:cNvPr>
          <p:cNvGraphicFramePr/>
          <p:nvPr>
            <p:extLst>
              <p:ext uri="{D42A27DB-BD31-4B8C-83A1-F6EECF244321}">
                <p14:modId xmlns:p14="http://schemas.microsoft.com/office/powerpoint/2010/main" val="4128166196"/>
              </p:ext>
            </p:extLst>
          </p:nvPr>
        </p:nvGraphicFramePr>
        <p:xfrm>
          <a:off x="359532" y="1340768"/>
          <a:ext cx="8424936" cy="477656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B5768652-6BE7-0420-462E-BD3383CAB38A}"/>
              </a:ext>
            </a:extLst>
          </p:cNvPr>
          <p:cNvSpPr txBox="1"/>
          <p:nvPr/>
        </p:nvSpPr>
        <p:spPr>
          <a:xfrm>
            <a:off x="251520" y="6330160"/>
            <a:ext cx="7229475" cy="338554"/>
          </a:xfrm>
          <a:prstGeom prst="rect">
            <a:avLst/>
          </a:prstGeom>
          <a:noFill/>
        </p:spPr>
        <p:txBody>
          <a:bodyPr wrap="square">
            <a:spAutoFit/>
          </a:bodyPr>
          <a:lstStyle/>
          <a:p>
            <a:r>
              <a:rPr lang="en-GB" sz="1600" dirty="0">
                <a:latin typeface="Garamond" panose="02020404030301010803" pitchFamily="18" charset="0"/>
              </a:rPr>
              <a:t>Archer et al (2021). Homes in Community Hands Evaluation: Year Two</a:t>
            </a:r>
          </a:p>
        </p:txBody>
      </p:sp>
    </p:spTree>
    <p:extLst>
      <p:ext uri="{BB962C8B-B14F-4D97-AF65-F5344CB8AC3E}">
        <p14:creationId xmlns:p14="http://schemas.microsoft.com/office/powerpoint/2010/main" val="2901521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2">
            <a:extLst>
              <a:ext uri="{FF2B5EF4-FFF2-40B4-BE49-F238E27FC236}">
                <a16:creationId xmlns:a16="http://schemas.microsoft.com/office/drawing/2014/main" id="{641DD5F5-58B5-421D-BDF0-CAC39C321FB3}"/>
              </a:ext>
            </a:extLst>
          </p:cNvPr>
          <p:cNvSpPr txBox="1">
            <a:spLocks/>
          </p:cNvSpPr>
          <p:nvPr/>
        </p:nvSpPr>
        <p:spPr>
          <a:xfrm>
            <a:off x="251520" y="203147"/>
            <a:ext cx="8208912" cy="384721"/>
          </a:xfrm>
          <a:prstGeom prst="rect">
            <a:avLst/>
          </a:prstGeom>
          <a:blipFill>
            <a:blip r:embed="rId3" cstate="print"/>
            <a:stretch>
              <a:fillRect/>
            </a:stretch>
          </a:blipFill>
        </p:spPr>
        <p:txBody>
          <a:bodyPr vert="horz" lIns="108000" tIns="0" rIns="0" bIns="0" rtlCol="0" anchor="ctr" anchorCtr="0">
            <a:spAutoFit/>
          </a:bodyPr>
          <a:lstStyle>
            <a:defPPr>
              <a:defRPr lang="en-US"/>
            </a:defPPr>
            <a:lvl1pPr eaLnBrk="0" hangingPunct="0">
              <a:lnSpc>
                <a:spcPct val="100000"/>
              </a:lnSpc>
              <a:buClr>
                <a:srgbClr val="B70D50"/>
              </a:buClr>
              <a:buFont typeface="FS Clerkenwell"/>
              <a:defRPr sz="3000" b="1" spc="-20">
                <a:solidFill>
                  <a:srgbClr val="B70D50"/>
                </a:solidFill>
                <a:latin typeface="Garamond" panose="02020404030301010803" pitchFamily="18" charset="0"/>
                <a:ea typeface="+mj-ea"/>
              </a:defRPr>
            </a:lvl1pPr>
            <a:lvl2pPr eaLnBrk="0" hangingPunct="0">
              <a:lnSpc>
                <a:spcPts val="3100"/>
              </a:lnSpc>
              <a:buClr>
                <a:srgbClr val="B70D50"/>
              </a:buClr>
              <a:buFont typeface="FS Clerkenwell"/>
              <a:defRPr sz="2600">
                <a:solidFill>
                  <a:srgbClr val="B70D50"/>
                </a:solidFill>
                <a:latin typeface="Arial" charset="0"/>
                <a:cs typeface="Arial" charset="0"/>
              </a:defRPr>
            </a:lvl2pPr>
            <a:lvl3pPr eaLnBrk="0" hangingPunct="0">
              <a:lnSpc>
                <a:spcPts val="3100"/>
              </a:lnSpc>
              <a:buClr>
                <a:srgbClr val="B70D50"/>
              </a:buClr>
              <a:buFont typeface="FS Clerkenwell"/>
              <a:defRPr sz="2600">
                <a:solidFill>
                  <a:srgbClr val="B70D50"/>
                </a:solidFill>
                <a:latin typeface="Arial" charset="0"/>
                <a:cs typeface="Arial" charset="0"/>
              </a:defRPr>
            </a:lvl3pPr>
            <a:lvl4pPr eaLnBrk="0" hangingPunct="0">
              <a:lnSpc>
                <a:spcPts val="3100"/>
              </a:lnSpc>
              <a:buClr>
                <a:srgbClr val="B70D50"/>
              </a:buClr>
              <a:buFont typeface="FS Clerkenwell"/>
              <a:defRPr sz="2600">
                <a:solidFill>
                  <a:srgbClr val="B70D50"/>
                </a:solidFill>
                <a:latin typeface="Arial" charset="0"/>
                <a:cs typeface="Arial" charset="0"/>
              </a:defRPr>
            </a:lvl4pPr>
            <a:lvl5pPr eaLnBrk="0" hangingPunct="0">
              <a:lnSpc>
                <a:spcPts val="3100"/>
              </a:lnSpc>
              <a:buClr>
                <a:srgbClr val="B70D50"/>
              </a:buClr>
              <a:buFont typeface="FS Clerkenwell"/>
              <a:defRPr sz="2600">
                <a:solidFill>
                  <a:srgbClr val="B70D50"/>
                </a:solidFill>
                <a:latin typeface="Arial" charset="0"/>
                <a:cs typeface="Arial" charset="0"/>
              </a:defRPr>
            </a:lvl5pPr>
            <a:lvl6pPr marL="45720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6pPr>
            <a:lvl7pPr marL="91440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7pPr>
            <a:lvl8pPr marL="137160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8pPr>
            <a:lvl9pPr marL="182880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9pPr>
          </a:lstStyle>
          <a:p>
            <a:r>
              <a:rPr lang="en-GB" dirty="0"/>
              <a:t>Community Led Housing in 2021</a:t>
            </a:r>
          </a:p>
        </p:txBody>
      </p:sp>
      <p:pic>
        <p:nvPicPr>
          <p:cNvPr id="10" name="Picture 9">
            <a:extLst>
              <a:ext uri="{FF2B5EF4-FFF2-40B4-BE49-F238E27FC236}">
                <a16:creationId xmlns:a16="http://schemas.microsoft.com/office/drawing/2014/main" id="{DB718357-74EA-AEA7-A90A-906563A0640C}"/>
              </a:ext>
            </a:extLst>
          </p:cNvPr>
          <p:cNvPicPr>
            <a:picLocks noChangeAspect="1"/>
          </p:cNvPicPr>
          <p:nvPr/>
        </p:nvPicPr>
        <p:blipFill rotWithShape="1">
          <a:blip r:embed="rId4"/>
          <a:srcRect l="10624" t="26200" r="50583" b="10800"/>
          <a:stretch/>
        </p:blipFill>
        <p:spPr>
          <a:xfrm>
            <a:off x="3228413" y="1052736"/>
            <a:ext cx="5711514" cy="5217396"/>
          </a:xfrm>
          <a:prstGeom prst="rect">
            <a:avLst/>
          </a:prstGeom>
        </p:spPr>
      </p:pic>
      <p:sp>
        <p:nvSpPr>
          <p:cNvPr id="20" name="TextBox 19">
            <a:extLst>
              <a:ext uri="{FF2B5EF4-FFF2-40B4-BE49-F238E27FC236}">
                <a16:creationId xmlns:a16="http://schemas.microsoft.com/office/drawing/2014/main" id="{956E17A5-A949-FB8C-64FF-EA804B833B53}"/>
              </a:ext>
            </a:extLst>
          </p:cNvPr>
          <p:cNvSpPr txBox="1"/>
          <p:nvPr/>
        </p:nvSpPr>
        <p:spPr>
          <a:xfrm>
            <a:off x="467544" y="1564407"/>
            <a:ext cx="2592288" cy="3939540"/>
          </a:xfrm>
          <a:prstGeom prst="rect">
            <a:avLst/>
          </a:prstGeom>
          <a:noFill/>
        </p:spPr>
        <p:txBody>
          <a:bodyPr wrap="square">
            <a:spAutoFit/>
          </a:bodyPr>
          <a:lstStyle/>
          <a:p>
            <a:r>
              <a:rPr lang="en-GB" sz="2500" dirty="0">
                <a:latin typeface="Garamond" panose="02020404030301010803" pitchFamily="18" charset="0"/>
              </a:rPr>
              <a:t>‘.... across England, there were around </a:t>
            </a:r>
            <a:r>
              <a:rPr lang="en-GB" sz="2500" b="1" i="1" dirty="0">
                <a:solidFill>
                  <a:srgbClr val="B70D50"/>
                </a:solidFill>
                <a:latin typeface="Garamond" panose="02020404030301010803" pitchFamily="18" charset="0"/>
              </a:rPr>
              <a:t>650 active community led housing projects. These projects are planning an estimated 12,000 homes’</a:t>
            </a:r>
            <a:endParaRPr lang="en-GB" sz="2500" b="1" i="1" dirty="0">
              <a:latin typeface="Garamond" panose="02020404030301010803" pitchFamily="18" charset="0"/>
            </a:endParaRPr>
          </a:p>
          <a:p>
            <a:endParaRPr lang="en-GB" sz="2500" b="1" i="1" dirty="0">
              <a:latin typeface="Garamond" panose="02020404030301010803" pitchFamily="18" charset="0"/>
            </a:endParaRPr>
          </a:p>
        </p:txBody>
      </p:sp>
      <p:sp>
        <p:nvSpPr>
          <p:cNvPr id="24" name="TextBox 23">
            <a:extLst>
              <a:ext uri="{FF2B5EF4-FFF2-40B4-BE49-F238E27FC236}">
                <a16:creationId xmlns:a16="http://schemas.microsoft.com/office/drawing/2014/main" id="{82F9D12A-B19C-951C-5758-E98C3A631D95}"/>
              </a:ext>
            </a:extLst>
          </p:cNvPr>
          <p:cNvSpPr txBox="1"/>
          <p:nvPr/>
        </p:nvSpPr>
        <p:spPr>
          <a:xfrm>
            <a:off x="251520" y="6490544"/>
            <a:ext cx="8522974" cy="307777"/>
          </a:xfrm>
          <a:prstGeom prst="rect">
            <a:avLst/>
          </a:prstGeom>
          <a:noFill/>
        </p:spPr>
        <p:txBody>
          <a:bodyPr wrap="square">
            <a:spAutoFit/>
          </a:bodyPr>
          <a:lstStyle/>
          <a:p>
            <a:r>
              <a:rPr lang="en-GB" sz="1400" dirty="0">
                <a:latin typeface="Garamond" panose="02020404030301010803" pitchFamily="18" charset="0"/>
              </a:rPr>
              <a:t>Archer and Harrington (2021). Delivering the community led housing pipeline in England</a:t>
            </a:r>
          </a:p>
        </p:txBody>
      </p:sp>
    </p:spTree>
    <p:extLst>
      <p:ext uri="{BB962C8B-B14F-4D97-AF65-F5344CB8AC3E}">
        <p14:creationId xmlns:p14="http://schemas.microsoft.com/office/powerpoint/2010/main" val="1690283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5601DA2-35EC-47EB-B277-039E4F8593AC}"/>
              </a:ext>
            </a:extLst>
          </p:cNvPr>
          <p:cNvSpPr txBox="1">
            <a:spLocks/>
          </p:cNvSpPr>
          <p:nvPr/>
        </p:nvSpPr>
        <p:spPr>
          <a:xfrm>
            <a:off x="251520" y="168033"/>
            <a:ext cx="8892480" cy="461665"/>
          </a:xfrm>
          <a:prstGeom prst="rect">
            <a:avLst/>
          </a:prstGeom>
          <a:blipFill>
            <a:blip r:embed="rId2" cstate="print"/>
            <a:stretch>
              <a:fillRect/>
            </a:stretch>
          </a:blipFill>
        </p:spPr>
        <p:txBody>
          <a:bodyPr vert="horz" wrap="square" lIns="108000" tIns="0" rIns="0" bIns="0" rtlCol="0" anchor="ctr" anchorCtr="0">
            <a:spAutoFit/>
          </a:bodyPr>
          <a:lstStyle>
            <a:defPPr>
              <a:defRPr lang="en-US"/>
            </a:defPPr>
            <a:lvl1pPr eaLnBrk="0" hangingPunct="0">
              <a:lnSpc>
                <a:spcPct val="100000"/>
              </a:lnSpc>
              <a:buClr>
                <a:srgbClr val="B70D50"/>
              </a:buClr>
              <a:buFont typeface="FS Clerkenwell"/>
              <a:defRPr sz="3000" b="1" spc="-20">
                <a:solidFill>
                  <a:srgbClr val="B70D50"/>
                </a:solidFill>
                <a:latin typeface="Garamond" panose="02020404030301010803" pitchFamily="18" charset="0"/>
                <a:ea typeface="+mj-ea"/>
              </a:defRPr>
            </a:lvl1pPr>
            <a:lvl2pPr eaLnBrk="0" hangingPunct="0">
              <a:lnSpc>
                <a:spcPts val="3100"/>
              </a:lnSpc>
              <a:buClr>
                <a:srgbClr val="B70D50"/>
              </a:buClr>
              <a:buFont typeface="FS Clerkenwell"/>
              <a:defRPr sz="2600">
                <a:solidFill>
                  <a:srgbClr val="B70D50"/>
                </a:solidFill>
                <a:latin typeface="Arial" charset="0"/>
                <a:cs typeface="Arial" charset="0"/>
              </a:defRPr>
            </a:lvl2pPr>
            <a:lvl3pPr eaLnBrk="0" hangingPunct="0">
              <a:lnSpc>
                <a:spcPts val="3100"/>
              </a:lnSpc>
              <a:buClr>
                <a:srgbClr val="B70D50"/>
              </a:buClr>
              <a:buFont typeface="FS Clerkenwell"/>
              <a:defRPr sz="2600">
                <a:solidFill>
                  <a:srgbClr val="B70D50"/>
                </a:solidFill>
                <a:latin typeface="Arial" charset="0"/>
                <a:cs typeface="Arial" charset="0"/>
              </a:defRPr>
            </a:lvl3pPr>
            <a:lvl4pPr eaLnBrk="0" hangingPunct="0">
              <a:lnSpc>
                <a:spcPts val="3100"/>
              </a:lnSpc>
              <a:buClr>
                <a:srgbClr val="B70D50"/>
              </a:buClr>
              <a:buFont typeface="FS Clerkenwell"/>
              <a:defRPr sz="2600">
                <a:solidFill>
                  <a:srgbClr val="B70D50"/>
                </a:solidFill>
                <a:latin typeface="Arial" charset="0"/>
                <a:cs typeface="Arial" charset="0"/>
              </a:defRPr>
            </a:lvl4pPr>
            <a:lvl5pPr eaLnBrk="0" hangingPunct="0">
              <a:lnSpc>
                <a:spcPts val="3100"/>
              </a:lnSpc>
              <a:buClr>
                <a:srgbClr val="B70D50"/>
              </a:buClr>
              <a:buFont typeface="FS Clerkenwell"/>
              <a:defRPr sz="2600">
                <a:solidFill>
                  <a:srgbClr val="B70D50"/>
                </a:solidFill>
                <a:latin typeface="Arial" charset="0"/>
                <a:cs typeface="Arial" charset="0"/>
              </a:defRPr>
            </a:lvl5pPr>
            <a:lvl6pPr marL="45720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6pPr>
            <a:lvl7pPr marL="91440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7pPr>
            <a:lvl8pPr marL="137160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8pPr>
            <a:lvl9pPr marL="182880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9pPr>
          </a:lstStyle>
          <a:p>
            <a:r>
              <a:rPr lang="en-GB" dirty="0"/>
              <a:t>The Homes in Community Hands (HCH) programme</a:t>
            </a:r>
          </a:p>
        </p:txBody>
      </p:sp>
      <p:pic>
        <p:nvPicPr>
          <p:cNvPr id="3" name="Picture 2">
            <a:extLst>
              <a:ext uri="{FF2B5EF4-FFF2-40B4-BE49-F238E27FC236}">
                <a16:creationId xmlns:a16="http://schemas.microsoft.com/office/drawing/2014/main" id="{6EE939E7-14DB-B8E7-53CB-F5B562B300E7}"/>
              </a:ext>
            </a:extLst>
          </p:cNvPr>
          <p:cNvPicPr>
            <a:picLocks noChangeAspect="1"/>
          </p:cNvPicPr>
          <p:nvPr/>
        </p:nvPicPr>
        <p:blipFill rotWithShape="1">
          <a:blip r:embed="rId3"/>
          <a:srcRect l="41630" t="38014" r="36151" b="8608"/>
          <a:stretch/>
        </p:blipFill>
        <p:spPr bwMode="auto">
          <a:xfrm>
            <a:off x="107504" y="1196752"/>
            <a:ext cx="3183837" cy="4303512"/>
          </a:xfrm>
          <a:prstGeom prst="rect">
            <a:avLst/>
          </a:prstGeom>
          <a:ln>
            <a:noFill/>
          </a:ln>
          <a:extLst>
            <a:ext uri="{53640926-AAD7-44D8-BBD7-CCE9431645EC}">
              <a14:shadowObscured xmlns:a14="http://schemas.microsoft.com/office/drawing/2010/main"/>
            </a:ext>
          </a:extLst>
        </p:spPr>
      </p:pic>
      <p:pic>
        <p:nvPicPr>
          <p:cNvPr id="4" name="Picture 3" descr="Map&#10;&#10;Description automatically generated">
            <a:extLst>
              <a:ext uri="{FF2B5EF4-FFF2-40B4-BE49-F238E27FC236}">
                <a16:creationId xmlns:a16="http://schemas.microsoft.com/office/drawing/2014/main" id="{BEFD388E-21F8-EDAA-509D-2511EB7984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707" t="2496" r="11367" b="58206"/>
          <a:stretch/>
        </p:blipFill>
        <p:spPr bwMode="auto">
          <a:xfrm>
            <a:off x="3347864" y="1268760"/>
            <a:ext cx="5688632" cy="49682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5196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8E18F292-82AC-A786-CBC3-99A823E76F68}"/>
              </a:ext>
            </a:extLst>
          </p:cNvPr>
          <p:cNvSpPr txBox="1">
            <a:spLocks/>
          </p:cNvSpPr>
          <p:nvPr/>
        </p:nvSpPr>
        <p:spPr>
          <a:xfrm>
            <a:off x="251520" y="168033"/>
            <a:ext cx="8208912" cy="461665"/>
          </a:xfrm>
          <a:prstGeom prst="rect">
            <a:avLst/>
          </a:prstGeom>
          <a:blipFill>
            <a:blip r:embed="rId2" cstate="print"/>
            <a:stretch>
              <a:fillRect/>
            </a:stretch>
          </a:blipFill>
        </p:spPr>
        <p:txBody>
          <a:bodyPr vert="horz" lIns="108000" tIns="0" rIns="0" bIns="0" rtlCol="0" anchor="ctr" anchorCtr="0">
            <a:spAutoFit/>
          </a:bodyPr>
          <a:lstStyle>
            <a:defPPr>
              <a:defRPr lang="en-US"/>
            </a:defPPr>
            <a:lvl1pPr eaLnBrk="0" hangingPunct="0">
              <a:lnSpc>
                <a:spcPct val="100000"/>
              </a:lnSpc>
              <a:buClr>
                <a:srgbClr val="B70D50"/>
              </a:buClr>
              <a:buFont typeface="FS Clerkenwell"/>
              <a:defRPr sz="3000" b="1" spc="-20">
                <a:solidFill>
                  <a:srgbClr val="B70D50"/>
                </a:solidFill>
                <a:latin typeface="Garamond" panose="02020404030301010803" pitchFamily="18" charset="0"/>
                <a:ea typeface="+mj-ea"/>
              </a:defRPr>
            </a:lvl1pPr>
            <a:lvl2pPr eaLnBrk="0" hangingPunct="0">
              <a:lnSpc>
                <a:spcPts val="3100"/>
              </a:lnSpc>
              <a:buClr>
                <a:srgbClr val="B70D50"/>
              </a:buClr>
              <a:buFont typeface="FS Clerkenwell"/>
              <a:defRPr sz="2600">
                <a:solidFill>
                  <a:srgbClr val="B70D50"/>
                </a:solidFill>
                <a:latin typeface="Arial" charset="0"/>
                <a:cs typeface="Arial" charset="0"/>
              </a:defRPr>
            </a:lvl2pPr>
            <a:lvl3pPr eaLnBrk="0" hangingPunct="0">
              <a:lnSpc>
                <a:spcPts val="3100"/>
              </a:lnSpc>
              <a:buClr>
                <a:srgbClr val="B70D50"/>
              </a:buClr>
              <a:buFont typeface="FS Clerkenwell"/>
              <a:defRPr sz="2600">
                <a:solidFill>
                  <a:srgbClr val="B70D50"/>
                </a:solidFill>
                <a:latin typeface="Arial" charset="0"/>
                <a:cs typeface="Arial" charset="0"/>
              </a:defRPr>
            </a:lvl3pPr>
            <a:lvl4pPr eaLnBrk="0" hangingPunct="0">
              <a:lnSpc>
                <a:spcPts val="3100"/>
              </a:lnSpc>
              <a:buClr>
                <a:srgbClr val="B70D50"/>
              </a:buClr>
              <a:buFont typeface="FS Clerkenwell"/>
              <a:defRPr sz="2600">
                <a:solidFill>
                  <a:srgbClr val="B70D50"/>
                </a:solidFill>
                <a:latin typeface="Arial" charset="0"/>
                <a:cs typeface="Arial" charset="0"/>
              </a:defRPr>
            </a:lvl4pPr>
            <a:lvl5pPr eaLnBrk="0" hangingPunct="0">
              <a:lnSpc>
                <a:spcPts val="3100"/>
              </a:lnSpc>
              <a:buClr>
                <a:srgbClr val="B70D50"/>
              </a:buClr>
              <a:buFont typeface="FS Clerkenwell"/>
              <a:defRPr sz="2600">
                <a:solidFill>
                  <a:srgbClr val="B70D50"/>
                </a:solidFill>
                <a:latin typeface="Arial" charset="0"/>
                <a:cs typeface="Arial" charset="0"/>
              </a:defRPr>
            </a:lvl5pPr>
            <a:lvl6pPr marL="45720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6pPr>
            <a:lvl7pPr marL="91440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7pPr>
            <a:lvl8pPr marL="137160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8pPr>
            <a:lvl9pPr marL="182880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9pPr>
          </a:lstStyle>
          <a:p>
            <a:r>
              <a:rPr lang="en-GB" dirty="0"/>
              <a:t>Funded enabler hubs</a:t>
            </a:r>
          </a:p>
        </p:txBody>
      </p:sp>
      <p:pic>
        <p:nvPicPr>
          <p:cNvPr id="3" name="Picture 2">
            <a:extLst>
              <a:ext uri="{FF2B5EF4-FFF2-40B4-BE49-F238E27FC236}">
                <a16:creationId xmlns:a16="http://schemas.microsoft.com/office/drawing/2014/main" id="{BF9A22F3-3A55-ECD4-D000-F02CD9367D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91" y="1052736"/>
            <a:ext cx="8018810" cy="4916167"/>
          </a:xfrm>
          <a:prstGeom prst="rect">
            <a:avLst/>
          </a:prstGeom>
          <a:noFill/>
        </p:spPr>
      </p:pic>
      <p:sp>
        <p:nvSpPr>
          <p:cNvPr id="4" name="TextBox 3">
            <a:extLst>
              <a:ext uri="{FF2B5EF4-FFF2-40B4-BE49-F238E27FC236}">
                <a16:creationId xmlns:a16="http://schemas.microsoft.com/office/drawing/2014/main" id="{3C6A9AB0-9767-638E-C698-F74EA0DA59A3}"/>
              </a:ext>
            </a:extLst>
          </p:cNvPr>
          <p:cNvSpPr txBox="1"/>
          <p:nvPr/>
        </p:nvSpPr>
        <p:spPr>
          <a:xfrm>
            <a:off x="251520" y="6330160"/>
            <a:ext cx="7229475" cy="338554"/>
          </a:xfrm>
          <a:prstGeom prst="rect">
            <a:avLst/>
          </a:prstGeom>
          <a:noFill/>
        </p:spPr>
        <p:txBody>
          <a:bodyPr wrap="square">
            <a:spAutoFit/>
          </a:bodyPr>
          <a:lstStyle/>
          <a:p>
            <a:r>
              <a:rPr lang="en-GB" sz="1600" dirty="0">
                <a:latin typeface="Garamond" panose="02020404030301010803" pitchFamily="18" charset="0"/>
              </a:rPr>
              <a:t>Arbell et al (2022). Homes in Community Hands Evaluation: Year Three</a:t>
            </a:r>
          </a:p>
        </p:txBody>
      </p:sp>
    </p:spTree>
    <p:extLst>
      <p:ext uri="{BB962C8B-B14F-4D97-AF65-F5344CB8AC3E}">
        <p14:creationId xmlns:p14="http://schemas.microsoft.com/office/powerpoint/2010/main" val="1889248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ED1E12-B049-4718-58F1-38FD17D4E531}"/>
              </a:ext>
            </a:extLst>
          </p:cNvPr>
          <p:cNvSpPr txBox="1"/>
          <p:nvPr/>
        </p:nvSpPr>
        <p:spPr>
          <a:xfrm>
            <a:off x="1114425" y="2704237"/>
            <a:ext cx="7229475" cy="2015936"/>
          </a:xfrm>
          <a:prstGeom prst="rect">
            <a:avLst/>
          </a:prstGeom>
          <a:noFill/>
        </p:spPr>
        <p:txBody>
          <a:bodyPr wrap="square">
            <a:spAutoFit/>
          </a:bodyPr>
          <a:lstStyle/>
          <a:p>
            <a:pPr algn="ctr"/>
            <a:r>
              <a:rPr lang="en-GB" sz="2500" dirty="0">
                <a:latin typeface="Garamond" panose="02020404030301010803" pitchFamily="18" charset="0"/>
              </a:rPr>
              <a:t>‘...grantees expect to deliver significantly higher levels of affordable housing per scheme (76-80 per cent of homes created) than the typical development project funded by the Government’s national Affordable Homes Programme’. </a:t>
            </a:r>
          </a:p>
        </p:txBody>
      </p:sp>
      <p:sp>
        <p:nvSpPr>
          <p:cNvPr id="5" name="Title 2">
            <a:extLst>
              <a:ext uri="{FF2B5EF4-FFF2-40B4-BE49-F238E27FC236}">
                <a16:creationId xmlns:a16="http://schemas.microsoft.com/office/drawing/2014/main" id="{DA9288DD-CEE0-3D2A-506E-AD2846AC9DC5}"/>
              </a:ext>
            </a:extLst>
          </p:cNvPr>
          <p:cNvSpPr txBox="1">
            <a:spLocks/>
          </p:cNvSpPr>
          <p:nvPr/>
        </p:nvSpPr>
        <p:spPr>
          <a:xfrm>
            <a:off x="251520" y="158508"/>
            <a:ext cx="8208912" cy="461665"/>
          </a:xfrm>
          <a:prstGeom prst="rect">
            <a:avLst/>
          </a:prstGeom>
          <a:blipFill>
            <a:blip r:embed="rId2" cstate="print"/>
            <a:stretch>
              <a:fillRect/>
            </a:stretch>
          </a:blipFill>
        </p:spPr>
        <p:txBody>
          <a:bodyPr vert="horz" lIns="108000" tIns="0" rIns="0" bIns="0" rtlCol="0" anchor="ctr" anchorCtr="0">
            <a:spAutoFit/>
          </a:bodyPr>
          <a:lstStyle>
            <a:lvl1pPr algn="l" rtl="0" eaLnBrk="0" fontAlgn="base" hangingPunct="0">
              <a:lnSpc>
                <a:spcPts val="3100"/>
              </a:lnSpc>
              <a:spcBef>
                <a:spcPct val="0"/>
              </a:spcBef>
              <a:spcAft>
                <a:spcPct val="0"/>
              </a:spcAft>
              <a:buClr>
                <a:srgbClr val="B70D50"/>
              </a:buClr>
              <a:buFont typeface="FS Clerkenwell"/>
              <a:defRPr sz="2600" kern="1200" spc="-20">
                <a:solidFill>
                  <a:srgbClr val="B70D50"/>
                </a:solidFill>
                <a:latin typeface="Arial" pitchFamily="34" charset="0"/>
                <a:ea typeface="+mj-ea"/>
                <a:cs typeface="Arial" pitchFamily="34" charset="0"/>
              </a:defRPr>
            </a:lvl1pPr>
            <a:lvl2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2pPr>
            <a:lvl3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3pPr>
            <a:lvl4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4pPr>
            <a:lvl5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5pPr>
            <a:lvl6pPr marL="4572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6pPr>
            <a:lvl7pPr marL="9144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7pPr>
            <a:lvl8pPr marL="13716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8pPr>
            <a:lvl9pPr marL="18288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9pPr>
          </a:lstStyle>
          <a:p>
            <a:pPr>
              <a:lnSpc>
                <a:spcPct val="100000"/>
              </a:lnSpc>
            </a:pPr>
            <a:r>
              <a:rPr lang="en-GB" sz="3000" b="1" dirty="0">
                <a:latin typeface="Garamond" panose="02020404030301010803" pitchFamily="18" charset="0"/>
              </a:rPr>
              <a:t>Affordable housing</a:t>
            </a:r>
            <a:endParaRPr lang="en-GB" sz="3000" dirty="0">
              <a:latin typeface="Garamond" panose="02020404030301010803" pitchFamily="18" charset="0"/>
            </a:endParaRPr>
          </a:p>
        </p:txBody>
      </p:sp>
      <p:sp>
        <p:nvSpPr>
          <p:cNvPr id="2" name="TextBox 1">
            <a:extLst>
              <a:ext uri="{FF2B5EF4-FFF2-40B4-BE49-F238E27FC236}">
                <a16:creationId xmlns:a16="http://schemas.microsoft.com/office/drawing/2014/main" id="{24FD257E-8C7E-CC30-B851-3CFB5C06CE5E}"/>
              </a:ext>
            </a:extLst>
          </p:cNvPr>
          <p:cNvSpPr txBox="1"/>
          <p:nvPr/>
        </p:nvSpPr>
        <p:spPr>
          <a:xfrm>
            <a:off x="251520" y="6330160"/>
            <a:ext cx="7229475" cy="338554"/>
          </a:xfrm>
          <a:prstGeom prst="rect">
            <a:avLst/>
          </a:prstGeom>
          <a:noFill/>
        </p:spPr>
        <p:txBody>
          <a:bodyPr wrap="square">
            <a:spAutoFit/>
          </a:bodyPr>
          <a:lstStyle/>
          <a:p>
            <a:r>
              <a:rPr lang="en-GB" sz="1600" dirty="0">
                <a:latin typeface="Garamond" panose="02020404030301010803" pitchFamily="18" charset="0"/>
              </a:rPr>
              <a:t>Arbell et al (2022). Homes in Community Hands Evaluation: Year Three</a:t>
            </a:r>
          </a:p>
        </p:txBody>
      </p:sp>
    </p:spTree>
    <p:extLst>
      <p:ext uri="{BB962C8B-B14F-4D97-AF65-F5344CB8AC3E}">
        <p14:creationId xmlns:p14="http://schemas.microsoft.com/office/powerpoint/2010/main" val="4007320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7247C4-35B6-66C3-3472-101BC031202F}"/>
              </a:ext>
            </a:extLst>
          </p:cNvPr>
          <p:cNvPicPr>
            <a:picLocks noChangeAspect="1"/>
          </p:cNvPicPr>
          <p:nvPr/>
        </p:nvPicPr>
        <p:blipFill rotWithShape="1">
          <a:blip r:embed="rId2"/>
          <a:srcRect l="23309" t="24418" r="24037" b="13424"/>
          <a:stretch/>
        </p:blipFill>
        <p:spPr>
          <a:xfrm>
            <a:off x="357187" y="831336"/>
            <a:ext cx="8280967" cy="5498824"/>
          </a:xfrm>
          <a:prstGeom prst="rect">
            <a:avLst/>
          </a:prstGeom>
        </p:spPr>
      </p:pic>
      <p:sp>
        <p:nvSpPr>
          <p:cNvPr id="4" name="TextBox 3">
            <a:extLst>
              <a:ext uri="{FF2B5EF4-FFF2-40B4-BE49-F238E27FC236}">
                <a16:creationId xmlns:a16="http://schemas.microsoft.com/office/drawing/2014/main" id="{D8B64448-F994-683B-AAEE-EFB8A0E711DF}"/>
              </a:ext>
            </a:extLst>
          </p:cNvPr>
          <p:cNvSpPr txBox="1"/>
          <p:nvPr/>
        </p:nvSpPr>
        <p:spPr>
          <a:xfrm>
            <a:off x="251520" y="6330160"/>
            <a:ext cx="7229475" cy="338554"/>
          </a:xfrm>
          <a:prstGeom prst="rect">
            <a:avLst/>
          </a:prstGeom>
          <a:noFill/>
        </p:spPr>
        <p:txBody>
          <a:bodyPr wrap="square">
            <a:spAutoFit/>
          </a:bodyPr>
          <a:lstStyle/>
          <a:p>
            <a:r>
              <a:rPr lang="en-GB" sz="1600" dirty="0">
                <a:latin typeface="Garamond" panose="02020404030301010803" pitchFamily="18" charset="0"/>
              </a:rPr>
              <a:t>Arbell et al (2022). Homes in Community Hands Evaluation: Year Three</a:t>
            </a:r>
          </a:p>
        </p:txBody>
      </p:sp>
      <p:sp>
        <p:nvSpPr>
          <p:cNvPr id="7" name="Title 2">
            <a:extLst>
              <a:ext uri="{FF2B5EF4-FFF2-40B4-BE49-F238E27FC236}">
                <a16:creationId xmlns:a16="http://schemas.microsoft.com/office/drawing/2014/main" id="{63D2AAF5-B21D-AB83-B51F-0753FF83C28C}"/>
              </a:ext>
            </a:extLst>
          </p:cNvPr>
          <p:cNvSpPr txBox="1">
            <a:spLocks/>
          </p:cNvSpPr>
          <p:nvPr/>
        </p:nvSpPr>
        <p:spPr>
          <a:xfrm>
            <a:off x="251520" y="158508"/>
            <a:ext cx="8208912" cy="461665"/>
          </a:xfrm>
          <a:prstGeom prst="rect">
            <a:avLst/>
          </a:prstGeom>
          <a:blipFill>
            <a:blip r:embed="rId3" cstate="print"/>
            <a:stretch>
              <a:fillRect/>
            </a:stretch>
          </a:blipFill>
        </p:spPr>
        <p:txBody>
          <a:bodyPr vert="horz" lIns="108000" tIns="0" rIns="0" bIns="0" rtlCol="0" anchor="ctr" anchorCtr="0">
            <a:spAutoFit/>
          </a:bodyPr>
          <a:lstStyle>
            <a:lvl1pPr algn="l" rtl="0" eaLnBrk="0" fontAlgn="base" hangingPunct="0">
              <a:lnSpc>
                <a:spcPts val="3100"/>
              </a:lnSpc>
              <a:spcBef>
                <a:spcPct val="0"/>
              </a:spcBef>
              <a:spcAft>
                <a:spcPct val="0"/>
              </a:spcAft>
              <a:buClr>
                <a:srgbClr val="B70D50"/>
              </a:buClr>
              <a:buFont typeface="FS Clerkenwell"/>
              <a:defRPr sz="2600" kern="1200" spc="-20">
                <a:solidFill>
                  <a:srgbClr val="B70D50"/>
                </a:solidFill>
                <a:latin typeface="Arial" pitchFamily="34" charset="0"/>
                <a:ea typeface="+mj-ea"/>
                <a:cs typeface="Arial" pitchFamily="34" charset="0"/>
              </a:defRPr>
            </a:lvl1pPr>
            <a:lvl2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2pPr>
            <a:lvl3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3pPr>
            <a:lvl4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4pPr>
            <a:lvl5pPr algn="l" rtl="0" eaLnBrk="0" fontAlgn="base" hangingPunct="0">
              <a:lnSpc>
                <a:spcPts val="3100"/>
              </a:lnSpc>
              <a:spcBef>
                <a:spcPct val="0"/>
              </a:spcBef>
              <a:spcAft>
                <a:spcPct val="0"/>
              </a:spcAft>
              <a:buClr>
                <a:srgbClr val="B70D50"/>
              </a:buClr>
              <a:buFont typeface="FS Clerkenwell"/>
              <a:defRPr sz="2600">
                <a:solidFill>
                  <a:srgbClr val="B70D50"/>
                </a:solidFill>
                <a:latin typeface="Arial" charset="0"/>
                <a:cs typeface="Arial" charset="0"/>
              </a:defRPr>
            </a:lvl5pPr>
            <a:lvl6pPr marL="4572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6pPr>
            <a:lvl7pPr marL="9144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7pPr>
            <a:lvl8pPr marL="13716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8pPr>
            <a:lvl9pPr marL="18288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9pPr>
          </a:lstStyle>
          <a:p>
            <a:pPr>
              <a:lnSpc>
                <a:spcPct val="100000"/>
              </a:lnSpc>
            </a:pPr>
            <a:r>
              <a:rPr lang="en-GB" sz="3000" b="1" dirty="0">
                <a:latin typeface="Garamond" panose="02020404030301010803" pitchFamily="18" charset="0"/>
              </a:rPr>
              <a:t>Wider investment beyond housing</a:t>
            </a:r>
            <a:endParaRPr lang="en-GB" sz="3000" dirty="0">
              <a:latin typeface="Garamond" panose="02020404030301010803" pitchFamily="18" charset="0"/>
            </a:endParaRPr>
          </a:p>
        </p:txBody>
      </p:sp>
    </p:spTree>
    <p:extLst>
      <p:ext uri="{BB962C8B-B14F-4D97-AF65-F5344CB8AC3E}">
        <p14:creationId xmlns:p14="http://schemas.microsoft.com/office/powerpoint/2010/main" val="3456231270"/>
      </p:ext>
    </p:extLst>
  </p:cSld>
  <p:clrMapOvr>
    <a:masterClrMapping/>
  </p:clrMapOvr>
</p:sld>
</file>

<file path=ppt/theme/theme1.xml><?xml version="1.0" encoding="utf-8"?>
<a:theme xmlns:a="http://schemas.openxmlformats.org/drawingml/2006/main" name="Sheffield Hallam Them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esentation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da09800-132a-4920-80bd-755620230932" xsi:nil="true"/>
    <lcf76f155ced4ddcb4097134ff3c332f xmlns="51316e2a-1b3d-4204-9331-c88ecfc719a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D900F972C1DE449F8DD3B1839D731D" ma:contentTypeVersion="11" ma:contentTypeDescription="Create a new document." ma:contentTypeScope="" ma:versionID="35512ba333f7d2d2222ab9e1dc0c1e5d">
  <xsd:schema xmlns:xsd="http://www.w3.org/2001/XMLSchema" xmlns:xs="http://www.w3.org/2001/XMLSchema" xmlns:p="http://schemas.microsoft.com/office/2006/metadata/properties" xmlns:ns2="51316e2a-1b3d-4204-9331-c88ecfc719af" xmlns:ns3="3da09800-132a-4920-80bd-755620230932" targetNamespace="http://schemas.microsoft.com/office/2006/metadata/properties" ma:root="true" ma:fieldsID="3acfc644ba1751842fa83ee2e744fca4" ns2:_="" ns3:_="">
    <xsd:import namespace="51316e2a-1b3d-4204-9331-c88ecfc719af"/>
    <xsd:import namespace="3da09800-132a-4920-80bd-75562023093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16e2a-1b3d-4204-9331-c88ecfc719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8c43db7-d5b9-4501-acd0-29785274dc3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da09800-132a-4920-80bd-75562023093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f377e28-410b-43fe-be02-93707b4b9c25}" ma:internalName="TaxCatchAll" ma:showField="CatchAllData" ma:web="3da09800-132a-4920-80bd-7556202309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AAD9EA-A55A-4C9B-853A-D843EACC8167}">
  <ds:schemaRefs>
    <ds:schemaRef ds:uri="http://schemas.microsoft.com/sharepoint/v3/contenttype/forms"/>
  </ds:schemaRefs>
</ds:datastoreItem>
</file>

<file path=customXml/itemProps2.xml><?xml version="1.0" encoding="utf-8"?>
<ds:datastoreItem xmlns:ds="http://schemas.openxmlformats.org/officeDocument/2006/customXml" ds:itemID="{5C05CD41-56BF-4E69-884B-0BF68E0FF530}">
  <ds:schemaRefs>
    <ds:schemaRef ds:uri="http://schemas.microsoft.com/office/2006/metadata/properties"/>
    <ds:schemaRef ds:uri="http://schemas.microsoft.com/office/infopath/2007/PartnerControls"/>
    <ds:schemaRef ds:uri="3da09800-132a-4920-80bd-755620230932"/>
    <ds:schemaRef ds:uri="51316e2a-1b3d-4204-9331-c88ecfc719af"/>
  </ds:schemaRefs>
</ds:datastoreItem>
</file>

<file path=customXml/itemProps3.xml><?xml version="1.0" encoding="utf-8"?>
<ds:datastoreItem xmlns:ds="http://schemas.openxmlformats.org/officeDocument/2006/customXml" ds:itemID="{7324ED0F-991C-442B-BD84-B57CED3B26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16e2a-1b3d-4204-9331-c88ecfc719af"/>
    <ds:schemaRef ds:uri="3da09800-132a-4920-80bd-7556202309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58629</TotalTime>
  <Words>2302</Words>
  <Application>Microsoft Office PowerPoint</Application>
  <PresentationFormat>On-screen Show (4:3)</PresentationFormat>
  <Paragraphs>249</Paragraphs>
  <Slides>36</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36</vt:i4>
      </vt:variant>
    </vt:vector>
  </HeadingPairs>
  <TitlesOfParts>
    <vt:vector size="46" baseType="lpstr">
      <vt:lpstr>Arial</vt:lpstr>
      <vt:lpstr>Calibri</vt:lpstr>
      <vt:lpstr>Calibri Light</vt:lpstr>
      <vt:lpstr>Courier New</vt:lpstr>
      <vt:lpstr>FS Clerkenwell</vt:lpstr>
      <vt:lpstr>Garamond</vt:lpstr>
      <vt:lpstr>TUOS Stephenson</vt:lpstr>
      <vt:lpstr>Sheffield Hallam Theme v1</vt:lpstr>
      <vt:lpstr>Office Theme</vt:lpstr>
      <vt:lpstr>Presentation4</vt:lpstr>
      <vt:lpstr>Community-led housing: Lessons from research and practice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Community-led housing Enabling Hubs Tom Moore (University of Liverpool Philippa Hughes (University of Sheffield)</vt:lpstr>
      <vt:lpstr>Introduction and context</vt:lpstr>
      <vt:lpstr>Key takeaways</vt:lpstr>
      <vt:lpstr>Implementation of enabling hub network</vt:lpstr>
      <vt:lpstr>PowerPoint Presentation</vt:lpstr>
      <vt:lpstr>PowerPoint Presentation</vt:lpstr>
      <vt:lpstr>Hubs help CLH grow</vt:lpstr>
      <vt:lpstr>Entrepreneurial</vt:lpstr>
      <vt:lpstr>Conclusions</vt:lpstr>
      <vt:lpstr>CLH and diversity</vt:lpstr>
      <vt:lpstr>Getting the balance right</vt:lpstr>
      <vt:lpstr>Diversity means many things</vt:lpstr>
      <vt:lpstr>BAME Communities in CLH </vt:lpstr>
      <vt:lpstr>Planning for inclusion</vt:lpstr>
      <vt:lpstr>Meaningful participation</vt:lpstr>
      <vt:lpstr>Cultural capital: subtle barriers</vt:lpstr>
      <vt:lpstr>Can the membership process be too friendly?</vt:lpstr>
      <vt:lpstr>Too much information?</vt:lpstr>
      <vt:lpstr>Inclusive management structures</vt:lpstr>
      <vt:lpstr>Enabling developers and partners</vt:lpstr>
      <vt:lpstr>Chapeltown Cohousing</vt:lpstr>
      <vt:lpstr>Recruiting diverse membership</vt:lpstr>
      <vt:lpstr>Challenges and opportunities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Sharron Bardsley</dc:creator>
  <cp:lastModifiedBy>Ward, Sarah</cp:lastModifiedBy>
  <cp:revision>1235</cp:revision>
  <cp:lastPrinted>2019-10-15T09:36:50Z</cp:lastPrinted>
  <dcterms:created xsi:type="dcterms:W3CDTF">2012-01-27T13:24:50Z</dcterms:created>
  <dcterms:modified xsi:type="dcterms:W3CDTF">2022-12-10T05:49:34Z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0x010100CFD900F972C1DE449F8DD3B1839D731D</vt:lpwstr>
  </property>
</Properties>
</file>