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709" r:id="rId2"/>
    <p:sldId id="710" r:id="rId3"/>
    <p:sldId id="713" r:id="rId4"/>
    <p:sldId id="257" r:id="rId5"/>
    <p:sldId id="817" r:id="rId6"/>
    <p:sldId id="708" r:id="rId7"/>
    <p:sldId id="704" r:id="rId8"/>
    <p:sldId id="601" r:id="rId9"/>
    <p:sldId id="799" r:id="rId10"/>
    <p:sldId id="811" r:id="rId11"/>
    <p:sldId id="606" r:id="rId12"/>
    <p:sldId id="696" r:id="rId13"/>
    <p:sldId id="714" r:id="rId14"/>
    <p:sldId id="818" r:id="rId15"/>
    <p:sldId id="716" r:id="rId16"/>
    <p:sldId id="535" r:id="rId17"/>
    <p:sldId id="685" r:id="rId18"/>
    <p:sldId id="702" r:id="rId19"/>
    <p:sldId id="717" r:id="rId20"/>
    <p:sldId id="623" r:id="rId21"/>
    <p:sldId id="681" r:id="rId22"/>
    <p:sldId id="562" r:id="rId23"/>
    <p:sldId id="567" r:id="rId24"/>
    <p:sldId id="612" r:id="rId25"/>
    <p:sldId id="816" r:id="rId26"/>
    <p:sldId id="566" r:id="rId27"/>
    <p:sldId id="682" r:id="rId28"/>
    <p:sldId id="686" r:id="rId29"/>
    <p:sldId id="634" r:id="rId30"/>
    <p:sldId id="638" r:id="rId31"/>
    <p:sldId id="660" r:id="rId32"/>
    <p:sldId id="635" r:id="rId33"/>
    <p:sldId id="582" r:id="rId34"/>
    <p:sldId id="707" r:id="rId35"/>
    <p:sldId id="585" r:id="rId36"/>
    <p:sldId id="587" r:id="rId37"/>
    <p:sldId id="596" r:id="rId38"/>
    <p:sldId id="620" r:id="rId39"/>
    <p:sldId id="719" r:id="rId40"/>
    <p:sldId id="755" r:id="rId41"/>
    <p:sldId id="748" r:id="rId42"/>
    <p:sldId id="775" r:id="rId43"/>
    <p:sldId id="776" r:id="rId44"/>
    <p:sldId id="810" r:id="rId45"/>
    <p:sldId id="699" r:id="rId46"/>
    <p:sldId id="777" r:id="rId47"/>
    <p:sldId id="812" r:id="rId48"/>
    <p:sldId id="797" r:id="rId49"/>
    <p:sldId id="80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88" autoAdjust="0"/>
    <p:restoredTop sz="94660"/>
  </p:normalViewPr>
  <p:slideViewPr>
    <p:cSldViewPr snapToGrid="0">
      <p:cViewPr varScale="1">
        <p:scale>
          <a:sx n="95" d="100"/>
          <a:sy n="95" d="100"/>
        </p:scale>
        <p:origin x="90"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E59BF1-09DA-4232-B25A-BD19FACB5664}" type="datetimeFigureOut">
              <a:rPr lang="en-GB" smtClean="0"/>
              <a:t>07/06/2022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69ECD2-72D1-40B7-AE4C-5CE57CD851CF}" type="slidenum">
              <a:rPr lang="en-GB" smtClean="0"/>
              <a:t>‹#›</a:t>
            </a:fld>
            <a:endParaRPr lang="en-GB"/>
          </a:p>
        </p:txBody>
      </p:sp>
    </p:spTree>
    <p:extLst>
      <p:ext uri="{BB962C8B-B14F-4D97-AF65-F5344CB8AC3E}">
        <p14:creationId xmlns:p14="http://schemas.microsoft.com/office/powerpoint/2010/main" val="92652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776867" y="9376978"/>
            <a:ext cx="2890665" cy="49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5" tIns="45213" rIns="90425" bIns="45213"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A2C7129E-D782-416F-BA08-46888BFE0311}" type="slidenum">
              <a:rPr lang="en-GB" altLang="en-US">
                <a:latin typeface="Arial" charset="0"/>
                <a:cs typeface="Arial" charset="0"/>
              </a:rPr>
              <a:pPr algn="r" eaLnBrk="1" hangingPunct="1">
                <a:spcBef>
                  <a:spcPct val="0"/>
                </a:spcBef>
              </a:pPr>
              <a:t>6</a:t>
            </a:fld>
            <a:endParaRPr lang="en-GB" altLang="en-US" dirty="0">
              <a:latin typeface="Arial" charset="0"/>
              <a:cs typeface="Arial" charset="0"/>
            </a:endParaRPr>
          </a:p>
        </p:txBody>
      </p:sp>
      <p:sp>
        <p:nvSpPr>
          <p:cNvPr id="61443" name="Rectangle 2"/>
          <p:cNvSpPr>
            <a:spLocks noGrp="1" noRot="1" noChangeAspect="1" noChangeArrowheads="1" noTextEdit="1"/>
          </p:cNvSpPr>
          <p:nvPr>
            <p:ph type="sldImg"/>
          </p:nvPr>
        </p:nvSpPr>
        <p:spPr bwMode="auto">
          <a:xfrm>
            <a:off x="44450" y="739775"/>
            <a:ext cx="6580188"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xfrm>
            <a:off x="666599" y="4691646"/>
            <a:ext cx="5335893" cy="44406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extLst>
      <p:ext uri="{BB962C8B-B14F-4D97-AF65-F5344CB8AC3E}">
        <p14:creationId xmlns:p14="http://schemas.microsoft.com/office/powerpoint/2010/main" val="2485981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Alongside other aspects of regional planning, one of the key components was the socially selective New Towns policy, whereby only particular sections of the city’s population (generally younger, skilled workers, in employment, and often with families) were chosen to live in the New Towns such as Cumbernauld and East Kilbride. This policy is referred to in some of the archive material as ‘skimming the cream of Glasgow’.</a:t>
            </a:r>
          </a:p>
        </p:txBody>
      </p:sp>
      <p:sp>
        <p:nvSpPr>
          <p:cNvPr id="4" name="Slide Number Placeholder 3"/>
          <p:cNvSpPr>
            <a:spLocks noGrp="1"/>
          </p:cNvSpPr>
          <p:nvPr>
            <p:ph type="sldNum" sz="quarter" idx="10"/>
          </p:nvPr>
        </p:nvSpPr>
        <p:spPr/>
        <p:txBody>
          <a:bodyPr/>
          <a:lstStyle/>
          <a:p>
            <a:fld id="{BB0634F9-5701-434D-A7C0-AE8E53F20B2E}" type="slidenum">
              <a:rPr lang="en-GB" smtClean="0"/>
              <a:t>34</a:t>
            </a:fld>
            <a:endParaRPr lang="en-GB"/>
          </a:p>
        </p:txBody>
      </p:sp>
    </p:spTree>
    <p:extLst>
      <p:ext uri="{BB962C8B-B14F-4D97-AF65-F5344CB8AC3E}">
        <p14:creationId xmlns:p14="http://schemas.microsoft.com/office/powerpoint/2010/main" val="3531898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39775"/>
            <a:ext cx="6580188" cy="37020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0634F9-5701-434D-A7C0-AE8E53F20B2E}" type="slidenum">
              <a:rPr lang="en-GB" smtClean="0"/>
              <a:t>35</a:t>
            </a:fld>
            <a:endParaRPr lang="en-GB"/>
          </a:p>
        </p:txBody>
      </p:sp>
    </p:spTree>
    <p:extLst>
      <p:ext uri="{BB962C8B-B14F-4D97-AF65-F5344CB8AC3E}">
        <p14:creationId xmlns:p14="http://schemas.microsoft.com/office/powerpoint/2010/main" val="836536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39775"/>
            <a:ext cx="6580188" cy="37020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0634F9-5701-434D-A7C0-AE8E53F20B2E}" type="slidenum">
              <a:rPr lang="en-GB" smtClean="0"/>
              <a:t>37</a:t>
            </a:fld>
            <a:endParaRPr lang="en-GB"/>
          </a:p>
        </p:txBody>
      </p:sp>
    </p:spTree>
    <p:extLst>
      <p:ext uri="{BB962C8B-B14F-4D97-AF65-F5344CB8AC3E}">
        <p14:creationId xmlns:p14="http://schemas.microsoft.com/office/powerpoint/2010/main" val="836536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E6E919-8635-4E67-BACF-3616FEF3F505}" type="slidenum">
              <a:rPr lang="en-GB" smtClean="0"/>
              <a:t>41</a:t>
            </a:fld>
            <a:endParaRPr lang="en-GB"/>
          </a:p>
        </p:txBody>
      </p:sp>
    </p:spTree>
    <p:extLst>
      <p:ext uri="{BB962C8B-B14F-4D97-AF65-F5344CB8AC3E}">
        <p14:creationId xmlns:p14="http://schemas.microsoft.com/office/powerpoint/2010/main" val="1897345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bwMode="auto">
          <a:xfrm>
            <a:off x="44450" y="739775"/>
            <a:ext cx="6580188"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bwMode="auto">
          <a:xfrm>
            <a:off x="44450" y="739775"/>
            <a:ext cx="6580188"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Tree>
    <p:extLst>
      <p:ext uri="{BB962C8B-B14F-4D97-AF65-F5344CB8AC3E}">
        <p14:creationId xmlns:p14="http://schemas.microsoft.com/office/powerpoint/2010/main" val="3630718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xfrm>
            <a:off x="44450" y="739775"/>
            <a:ext cx="6580188"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bwMode="auto">
          <a:xfrm>
            <a:off x="44450" y="739775"/>
            <a:ext cx="6580188"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39775"/>
            <a:ext cx="6580188" cy="37020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0634F9-5701-434D-A7C0-AE8E53F20B2E}" type="slidenum">
              <a:rPr lang="en-GB" smtClean="0"/>
              <a:t>23</a:t>
            </a:fld>
            <a:endParaRPr lang="en-GB"/>
          </a:p>
        </p:txBody>
      </p:sp>
    </p:spTree>
    <p:extLst>
      <p:ext uri="{BB962C8B-B14F-4D97-AF65-F5344CB8AC3E}">
        <p14:creationId xmlns:p14="http://schemas.microsoft.com/office/powerpoint/2010/main" val="836536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39775"/>
            <a:ext cx="6580188" cy="37020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0634F9-5701-434D-A7C0-AE8E53F20B2E}" type="slidenum">
              <a:rPr lang="en-GB" smtClean="0"/>
              <a:t>27</a:t>
            </a:fld>
            <a:endParaRPr lang="en-GB"/>
          </a:p>
        </p:txBody>
      </p:sp>
    </p:spTree>
    <p:extLst>
      <p:ext uri="{BB962C8B-B14F-4D97-AF65-F5344CB8AC3E}">
        <p14:creationId xmlns:p14="http://schemas.microsoft.com/office/powerpoint/2010/main" val="836536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39775"/>
            <a:ext cx="6580188" cy="37020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0634F9-5701-434D-A7C0-AE8E53F20B2E}" type="slidenum">
              <a:rPr lang="en-GB" smtClean="0"/>
              <a:t>29</a:t>
            </a:fld>
            <a:endParaRPr lang="en-GB"/>
          </a:p>
        </p:txBody>
      </p:sp>
    </p:spTree>
    <p:extLst>
      <p:ext uri="{BB962C8B-B14F-4D97-AF65-F5344CB8AC3E}">
        <p14:creationId xmlns:p14="http://schemas.microsoft.com/office/powerpoint/2010/main" val="836536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39775"/>
            <a:ext cx="6580188" cy="37020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0634F9-5701-434D-A7C0-AE8E53F20B2E}" type="slidenum">
              <a:rPr lang="en-GB" smtClean="0"/>
              <a:t>33</a:t>
            </a:fld>
            <a:endParaRPr lang="en-GB"/>
          </a:p>
        </p:txBody>
      </p:sp>
    </p:spTree>
    <p:extLst>
      <p:ext uri="{BB962C8B-B14F-4D97-AF65-F5344CB8AC3E}">
        <p14:creationId xmlns:p14="http://schemas.microsoft.com/office/powerpoint/2010/main" val="836536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2A7E9-D988-48A9-A048-062E854A88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9D118C-706D-4A48-B4AF-796EF76D5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1C68DA-527E-4058-B220-2031EA139075}"/>
              </a:ext>
            </a:extLst>
          </p:cNvPr>
          <p:cNvSpPr>
            <a:spLocks noGrp="1"/>
          </p:cNvSpPr>
          <p:nvPr>
            <p:ph type="dt" sz="half" idx="10"/>
          </p:nvPr>
        </p:nvSpPr>
        <p:spPr/>
        <p:txBody>
          <a:bodyPr/>
          <a:lstStyle/>
          <a:p>
            <a:fld id="{1DEBFA0B-E7F7-483F-BC4F-5B9CC10E2ABA}" type="datetimeFigureOut">
              <a:rPr lang="en-GB" smtClean="0"/>
              <a:t>07/06/2022</a:t>
            </a:fld>
            <a:endParaRPr lang="en-GB"/>
          </a:p>
        </p:txBody>
      </p:sp>
      <p:sp>
        <p:nvSpPr>
          <p:cNvPr id="5" name="Footer Placeholder 4">
            <a:extLst>
              <a:ext uri="{FF2B5EF4-FFF2-40B4-BE49-F238E27FC236}">
                <a16:creationId xmlns:a16="http://schemas.microsoft.com/office/drawing/2014/main" id="{3131A91A-9AF0-4064-9EEB-F7133DEE10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7C241B-98E0-4C29-A620-C2E536242B04}"/>
              </a:ext>
            </a:extLst>
          </p:cNvPr>
          <p:cNvSpPr>
            <a:spLocks noGrp="1"/>
          </p:cNvSpPr>
          <p:nvPr>
            <p:ph type="sldNum" sz="quarter" idx="12"/>
          </p:nvPr>
        </p:nvSpPr>
        <p:spPr/>
        <p:txBody>
          <a:bodyPr/>
          <a:lstStyle/>
          <a:p>
            <a:fld id="{CF0953D7-6A8D-4B17-81A5-844CF27288F1}" type="slidenum">
              <a:rPr lang="en-GB" smtClean="0"/>
              <a:t>‹#›</a:t>
            </a:fld>
            <a:endParaRPr lang="en-GB"/>
          </a:p>
        </p:txBody>
      </p:sp>
    </p:spTree>
    <p:extLst>
      <p:ext uri="{BB962C8B-B14F-4D97-AF65-F5344CB8AC3E}">
        <p14:creationId xmlns:p14="http://schemas.microsoft.com/office/powerpoint/2010/main" val="2267635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F1941-6123-4900-A0D7-8C5C542374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3B3CDB-B08E-4172-9074-CDDB94911D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1A02FB-AFF1-48DA-9B59-195FBEE10404}"/>
              </a:ext>
            </a:extLst>
          </p:cNvPr>
          <p:cNvSpPr>
            <a:spLocks noGrp="1"/>
          </p:cNvSpPr>
          <p:nvPr>
            <p:ph type="dt" sz="half" idx="10"/>
          </p:nvPr>
        </p:nvSpPr>
        <p:spPr/>
        <p:txBody>
          <a:bodyPr/>
          <a:lstStyle/>
          <a:p>
            <a:fld id="{1DEBFA0B-E7F7-483F-BC4F-5B9CC10E2ABA}" type="datetimeFigureOut">
              <a:rPr lang="en-GB" smtClean="0"/>
              <a:t>07/06/2022</a:t>
            </a:fld>
            <a:endParaRPr lang="en-GB"/>
          </a:p>
        </p:txBody>
      </p:sp>
      <p:sp>
        <p:nvSpPr>
          <p:cNvPr id="5" name="Footer Placeholder 4">
            <a:extLst>
              <a:ext uri="{FF2B5EF4-FFF2-40B4-BE49-F238E27FC236}">
                <a16:creationId xmlns:a16="http://schemas.microsoft.com/office/drawing/2014/main" id="{C7C4E69B-26B9-4421-8F02-4D076AD900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BA09BE-3786-469F-A5AD-0B03F5A227AE}"/>
              </a:ext>
            </a:extLst>
          </p:cNvPr>
          <p:cNvSpPr>
            <a:spLocks noGrp="1"/>
          </p:cNvSpPr>
          <p:nvPr>
            <p:ph type="sldNum" sz="quarter" idx="12"/>
          </p:nvPr>
        </p:nvSpPr>
        <p:spPr/>
        <p:txBody>
          <a:bodyPr/>
          <a:lstStyle/>
          <a:p>
            <a:fld id="{CF0953D7-6A8D-4B17-81A5-844CF27288F1}" type="slidenum">
              <a:rPr lang="en-GB" smtClean="0"/>
              <a:t>‹#›</a:t>
            </a:fld>
            <a:endParaRPr lang="en-GB"/>
          </a:p>
        </p:txBody>
      </p:sp>
    </p:spTree>
    <p:extLst>
      <p:ext uri="{BB962C8B-B14F-4D97-AF65-F5344CB8AC3E}">
        <p14:creationId xmlns:p14="http://schemas.microsoft.com/office/powerpoint/2010/main" val="388538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C5318-44BF-40EA-9C3C-863FF4889A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B4E173-1411-4B76-BBAE-32422834F0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BFFC00-1BE7-4FFC-84B7-A308ED792D73}"/>
              </a:ext>
            </a:extLst>
          </p:cNvPr>
          <p:cNvSpPr>
            <a:spLocks noGrp="1"/>
          </p:cNvSpPr>
          <p:nvPr>
            <p:ph type="dt" sz="half" idx="10"/>
          </p:nvPr>
        </p:nvSpPr>
        <p:spPr/>
        <p:txBody>
          <a:bodyPr/>
          <a:lstStyle/>
          <a:p>
            <a:fld id="{1DEBFA0B-E7F7-483F-BC4F-5B9CC10E2ABA}" type="datetimeFigureOut">
              <a:rPr lang="en-GB" smtClean="0"/>
              <a:t>07/06/2022</a:t>
            </a:fld>
            <a:endParaRPr lang="en-GB"/>
          </a:p>
        </p:txBody>
      </p:sp>
      <p:sp>
        <p:nvSpPr>
          <p:cNvPr id="5" name="Footer Placeholder 4">
            <a:extLst>
              <a:ext uri="{FF2B5EF4-FFF2-40B4-BE49-F238E27FC236}">
                <a16:creationId xmlns:a16="http://schemas.microsoft.com/office/drawing/2014/main" id="{BDD62517-64C3-41ED-B8B5-CA3BF6285B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6F117E-45DA-4D9F-854F-342E98CA2202}"/>
              </a:ext>
            </a:extLst>
          </p:cNvPr>
          <p:cNvSpPr>
            <a:spLocks noGrp="1"/>
          </p:cNvSpPr>
          <p:nvPr>
            <p:ph type="sldNum" sz="quarter" idx="12"/>
          </p:nvPr>
        </p:nvSpPr>
        <p:spPr/>
        <p:txBody>
          <a:bodyPr/>
          <a:lstStyle/>
          <a:p>
            <a:fld id="{CF0953D7-6A8D-4B17-81A5-844CF27288F1}" type="slidenum">
              <a:rPr lang="en-GB" smtClean="0"/>
              <a:t>‹#›</a:t>
            </a:fld>
            <a:endParaRPr lang="en-GB"/>
          </a:p>
        </p:txBody>
      </p:sp>
    </p:spTree>
    <p:extLst>
      <p:ext uri="{BB962C8B-B14F-4D97-AF65-F5344CB8AC3E}">
        <p14:creationId xmlns:p14="http://schemas.microsoft.com/office/powerpoint/2010/main" val="2278368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93EFA-D357-4C06-A78C-049F60A54F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23DFC8-FB3E-452D-9D16-C02D766DB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0DDBF2-6407-47B8-9BD8-FA5B47B5B20D}"/>
              </a:ext>
            </a:extLst>
          </p:cNvPr>
          <p:cNvSpPr>
            <a:spLocks noGrp="1"/>
          </p:cNvSpPr>
          <p:nvPr>
            <p:ph type="dt" sz="half" idx="10"/>
          </p:nvPr>
        </p:nvSpPr>
        <p:spPr/>
        <p:txBody>
          <a:bodyPr/>
          <a:lstStyle/>
          <a:p>
            <a:fld id="{1DEBFA0B-E7F7-483F-BC4F-5B9CC10E2ABA}" type="datetimeFigureOut">
              <a:rPr lang="en-GB" smtClean="0"/>
              <a:t>07/06/2022</a:t>
            </a:fld>
            <a:endParaRPr lang="en-GB"/>
          </a:p>
        </p:txBody>
      </p:sp>
      <p:sp>
        <p:nvSpPr>
          <p:cNvPr id="5" name="Footer Placeholder 4">
            <a:extLst>
              <a:ext uri="{FF2B5EF4-FFF2-40B4-BE49-F238E27FC236}">
                <a16:creationId xmlns:a16="http://schemas.microsoft.com/office/drawing/2014/main" id="{2FB67335-053C-4331-A628-282D571A9E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7561AA-AEA9-4008-BA88-65D7DC49262E}"/>
              </a:ext>
            </a:extLst>
          </p:cNvPr>
          <p:cNvSpPr>
            <a:spLocks noGrp="1"/>
          </p:cNvSpPr>
          <p:nvPr>
            <p:ph type="sldNum" sz="quarter" idx="12"/>
          </p:nvPr>
        </p:nvSpPr>
        <p:spPr/>
        <p:txBody>
          <a:bodyPr/>
          <a:lstStyle/>
          <a:p>
            <a:fld id="{CF0953D7-6A8D-4B17-81A5-844CF27288F1}" type="slidenum">
              <a:rPr lang="en-GB" smtClean="0"/>
              <a:t>‹#›</a:t>
            </a:fld>
            <a:endParaRPr lang="en-GB"/>
          </a:p>
        </p:txBody>
      </p:sp>
    </p:spTree>
    <p:extLst>
      <p:ext uri="{BB962C8B-B14F-4D97-AF65-F5344CB8AC3E}">
        <p14:creationId xmlns:p14="http://schemas.microsoft.com/office/powerpoint/2010/main" val="103546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8AC6B-1873-4583-AF3D-7A9415F3B2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226AFC6-1714-45E9-B0EB-E01A9E6825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8B2264-2887-40BA-8423-4B2C7C305C81}"/>
              </a:ext>
            </a:extLst>
          </p:cNvPr>
          <p:cNvSpPr>
            <a:spLocks noGrp="1"/>
          </p:cNvSpPr>
          <p:nvPr>
            <p:ph type="dt" sz="half" idx="10"/>
          </p:nvPr>
        </p:nvSpPr>
        <p:spPr/>
        <p:txBody>
          <a:bodyPr/>
          <a:lstStyle/>
          <a:p>
            <a:fld id="{1DEBFA0B-E7F7-483F-BC4F-5B9CC10E2ABA}" type="datetimeFigureOut">
              <a:rPr lang="en-GB" smtClean="0"/>
              <a:t>07/06/2022</a:t>
            </a:fld>
            <a:endParaRPr lang="en-GB"/>
          </a:p>
        </p:txBody>
      </p:sp>
      <p:sp>
        <p:nvSpPr>
          <p:cNvPr id="5" name="Footer Placeholder 4">
            <a:extLst>
              <a:ext uri="{FF2B5EF4-FFF2-40B4-BE49-F238E27FC236}">
                <a16:creationId xmlns:a16="http://schemas.microsoft.com/office/drawing/2014/main" id="{3C6B46E4-C197-4CF4-9AFB-9104E5BE47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1BB166-CB27-4B73-BCBB-4FCC7E6FEC9B}"/>
              </a:ext>
            </a:extLst>
          </p:cNvPr>
          <p:cNvSpPr>
            <a:spLocks noGrp="1"/>
          </p:cNvSpPr>
          <p:nvPr>
            <p:ph type="sldNum" sz="quarter" idx="12"/>
          </p:nvPr>
        </p:nvSpPr>
        <p:spPr/>
        <p:txBody>
          <a:bodyPr/>
          <a:lstStyle/>
          <a:p>
            <a:fld id="{CF0953D7-6A8D-4B17-81A5-844CF27288F1}" type="slidenum">
              <a:rPr lang="en-GB" smtClean="0"/>
              <a:t>‹#›</a:t>
            </a:fld>
            <a:endParaRPr lang="en-GB"/>
          </a:p>
        </p:txBody>
      </p:sp>
    </p:spTree>
    <p:extLst>
      <p:ext uri="{BB962C8B-B14F-4D97-AF65-F5344CB8AC3E}">
        <p14:creationId xmlns:p14="http://schemas.microsoft.com/office/powerpoint/2010/main" val="275908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7C3FC-2137-454A-8680-F05B586822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92E719-D41E-4387-8397-211B35757B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F325C66-CECC-48C6-BF77-B5220C9C31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5B6757-4719-4289-BC95-4AD495FAC18B}"/>
              </a:ext>
            </a:extLst>
          </p:cNvPr>
          <p:cNvSpPr>
            <a:spLocks noGrp="1"/>
          </p:cNvSpPr>
          <p:nvPr>
            <p:ph type="dt" sz="half" idx="10"/>
          </p:nvPr>
        </p:nvSpPr>
        <p:spPr/>
        <p:txBody>
          <a:bodyPr/>
          <a:lstStyle/>
          <a:p>
            <a:fld id="{1DEBFA0B-E7F7-483F-BC4F-5B9CC10E2ABA}" type="datetimeFigureOut">
              <a:rPr lang="en-GB" smtClean="0"/>
              <a:t>07/06/2022</a:t>
            </a:fld>
            <a:endParaRPr lang="en-GB"/>
          </a:p>
        </p:txBody>
      </p:sp>
      <p:sp>
        <p:nvSpPr>
          <p:cNvPr id="6" name="Footer Placeholder 5">
            <a:extLst>
              <a:ext uri="{FF2B5EF4-FFF2-40B4-BE49-F238E27FC236}">
                <a16:creationId xmlns:a16="http://schemas.microsoft.com/office/drawing/2014/main" id="{16060515-B068-4AAD-A07C-E188E6D840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48A790-CD18-4547-B358-C16B24C89AE3}"/>
              </a:ext>
            </a:extLst>
          </p:cNvPr>
          <p:cNvSpPr>
            <a:spLocks noGrp="1"/>
          </p:cNvSpPr>
          <p:nvPr>
            <p:ph type="sldNum" sz="quarter" idx="12"/>
          </p:nvPr>
        </p:nvSpPr>
        <p:spPr/>
        <p:txBody>
          <a:bodyPr/>
          <a:lstStyle/>
          <a:p>
            <a:fld id="{CF0953D7-6A8D-4B17-81A5-844CF27288F1}" type="slidenum">
              <a:rPr lang="en-GB" smtClean="0"/>
              <a:t>‹#›</a:t>
            </a:fld>
            <a:endParaRPr lang="en-GB"/>
          </a:p>
        </p:txBody>
      </p:sp>
    </p:spTree>
    <p:extLst>
      <p:ext uri="{BB962C8B-B14F-4D97-AF65-F5344CB8AC3E}">
        <p14:creationId xmlns:p14="http://schemas.microsoft.com/office/powerpoint/2010/main" val="2593400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8DD2F-3ED1-4FF5-B5C2-5DEB17E6DDD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106941-E922-4EF0-B3C7-3B9A4CD4BF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83119D-D6E8-4911-A999-6D40EAD26F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031D829-52D8-4E56-B31A-D2C276E9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E51ED7-A629-4924-A29A-6E14F91201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8FBB2D4-EC45-4FE1-A9DC-1781EA87EFCE}"/>
              </a:ext>
            </a:extLst>
          </p:cNvPr>
          <p:cNvSpPr>
            <a:spLocks noGrp="1"/>
          </p:cNvSpPr>
          <p:nvPr>
            <p:ph type="dt" sz="half" idx="10"/>
          </p:nvPr>
        </p:nvSpPr>
        <p:spPr/>
        <p:txBody>
          <a:bodyPr/>
          <a:lstStyle/>
          <a:p>
            <a:fld id="{1DEBFA0B-E7F7-483F-BC4F-5B9CC10E2ABA}" type="datetimeFigureOut">
              <a:rPr lang="en-GB" smtClean="0"/>
              <a:t>07/06/2022</a:t>
            </a:fld>
            <a:endParaRPr lang="en-GB"/>
          </a:p>
        </p:txBody>
      </p:sp>
      <p:sp>
        <p:nvSpPr>
          <p:cNvPr id="8" name="Footer Placeholder 7">
            <a:extLst>
              <a:ext uri="{FF2B5EF4-FFF2-40B4-BE49-F238E27FC236}">
                <a16:creationId xmlns:a16="http://schemas.microsoft.com/office/drawing/2014/main" id="{FD5670A9-5A32-44B4-93AC-3A915692CA1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D89151F-254C-4B15-BF41-4009750316D2}"/>
              </a:ext>
            </a:extLst>
          </p:cNvPr>
          <p:cNvSpPr>
            <a:spLocks noGrp="1"/>
          </p:cNvSpPr>
          <p:nvPr>
            <p:ph type="sldNum" sz="quarter" idx="12"/>
          </p:nvPr>
        </p:nvSpPr>
        <p:spPr/>
        <p:txBody>
          <a:bodyPr/>
          <a:lstStyle/>
          <a:p>
            <a:fld id="{CF0953D7-6A8D-4B17-81A5-844CF27288F1}" type="slidenum">
              <a:rPr lang="en-GB" smtClean="0"/>
              <a:t>‹#›</a:t>
            </a:fld>
            <a:endParaRPr lang="en-GB"/>
          </a:p>
        </p:txBody>
      </p:sp>
    </p:spTree>
    <p:extLst>
      <p:ext uri="{BB962C8B-B14F-4D97-AF65-F5344CB8AC3E}">
        <p14:creationId xmlns:p14="http://schemas.microsoft.com/office/powerpoint/2010/main" val="3285032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AB18-A446-4DA9-BE42-45E856DA5D3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3DCDB3A-AB9D-4DA9-B58A-5A484A4EEDCC}"/>
              </a:ext>
            </a:extLst>
          </p:cNvPr>
          <p:cNvSpPr>
            <a:spLocks noGrp="1"/>
          </p:cNvSpPr>
          <p:nvPr>
            <p:ph type="dt" sz="half" idx="10"/>
          </p:nvPr>
        </p:nvSpPr>
        <p:spPr/>
        <p:txBody>
          <a:bodyPr/>
          <a:lstStyle/>
          <a:p>
            <a:fld id="{1DEBFA0B-E7F7-483F-BC4F-5B9CC10E2ABA}" type="datetimeFigureOut">
              <a:rPr lang="en-GB" smtClean="0"/>
              <a:t>07/06/2022</a:t>
            </a:fld>
            <a:endParaRPr lang="en-GB"/>
          </a:p>
        </p:txBody>
      </p:sp>
      <p:sp>
        <p:nvSpPr>
          <p:cNvPr id="4" name="Footer Placeholder 3">
            <a:extLst>
              <a:ext uri="{FF2B5EF4-FFF2-40B4-BE49-F238E27FC236}">
                <a16:creationId xmlns:a16="http://schemas.microsoft.com/office/drawing/2014/main" id="{72B68C23-BFAA-463D-B762-C50847639F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7BC2576-0608-4ED9-A6A4-CC123C29A2BA}"/>
              </a:ext>
            </a:extLst>
          </p:cNvPr>
          <p:cNvSpPr>
            <a:spLocks noGrp="1"/>
          </p:cNvSpPr>
          <p:nvPr>
            <p:ph type="sldNum" sz="quarter" idx="12"/>
          </p:nvPr>
        </p:nvSpPr>
        <p:spPr/>
        <p:txBody>
          <a:bodyPr/>
          <a:lstStyle/>
          <a:p>
            <a:fld id="{CF0953D7-6A8D-4B17-81A5-844CF27288F1}" type="slidenum">
              <a:rPr lang="en-GB" smtClean="0"/>
              <a:t>‹#›</a:t>
            </a:fld>
            <a:endParaRPr lang="en-GB"/>
          </a:p>
        </p:txBody>
      </p:sp>
    </p:spTree>
    <p:extLst>
      <p:ext uri="{BB962C8B-B14F-4D97-AF65-F5344CB8AC3E}">
        <p14:creationId xmlns:p14="http://schemas.microsoft.com/office/powerpoint/2010/main" val="859568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C1A115-EAE3-401B-9371-57661A02D5C4}"/>
              </a:ext>
            </a:extLst>
          </p:cNvPr>
          <p:cNvSpPr>
            <a:spLocks noGrp="1"/>
          </p:cNvSpPr>
          <p:nvPr>
            <p:ph type="dt" sz="half" idx="10"/>
          </p:nvPr>
        </p:nvSpPr>
        <p:spPr/>
        <p:txBody>
          <a:bodyPr/>
          <a:lstStyle/>
          <a:p>
            <a:fld id="{1DEBFA0B-E7F7-483F-BC4F-5B9CC10E2ABA}" type="datetimeFigureOut">
              <a:rPr lang="en-GB" smtClean="0"/>
              <a:t>07/06/2022</a:t>
            </a:fld>
            <a:endParaRPr lang="en-GB"/>
          </a:p>
        </p:txBody>
      </p:sp>
      <p:sp>
        <p:nvSpPr>
          <p:cNvPr id="3" name="Footer Placeholder 2">
            <a:extLst>
              <a:ext uri="{FF2B5EF4-FFF2-40B4-BE49-F238E27FC236}">
                <a16:creationId xmlns:a16="http://schemas.microsoft.com/office/drawing/2014/main" id="{F1173993-C936-4F4B-B99B-70576C2CB2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F730D0C-070E-470F-B7BC-B27E003A5FB8}"/>
              </a:ext>
            </a:extLst>
          </p:cNvPr>
          <p:cNvSpPr>
            <a:spLocks noGrp="1"/>
          </p:cNvSpPr>
          <p:nvPr>
            <p:ph type="sldNum" sz="quarter" idx="12"/>
          </p:nvPr>
        </p:nvSpPr>
        <p:spPr/>
        <p:txBody>
          <a:bodyPr/>
          <a:lstStyle/>
          <a:p>
            <a:fld id="{CF0953D7-6A8D-4B17-81A5-844CF27288F1}" type="slidenum">
              <a:rPr lang="en-GB" smtClean="0"/>
              <a:t>‹#›</a:t>
            </a:fld>
            <a:endParaRPr lang="en-GB"/>
          </a:p>
        </p:txBody>
      </p:sp>
    </p:spTree>
    <p:extLst>
      <p:ext uri="{BB962C8B-B14F-4D97-AF65-F5344CB8AC3E}">
        <p14:creationId xmlns:p14="http://schemas.microsoft.com/office/powerpoint/2010/main" val="2345530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1A33-18DF-499A-AB81-6F366E4E3E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197831B-1472-4D9A-BF80-B986DDA65C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C75C8D-E3F2-428E-BDE7-5E6F4DE142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613A99-F016-48A9-A2D8-2E129EAFE6A2}"/>
              </a:ext>
            </a:extLst>
          </p:cNvPr>
          <p:cNvSpPr>
            <a:spLocks noGrp="1"/>
          </p:cNvSpPr>
          <p:nvPr>
            <p:ph type="dt" sz="half" idx="10"/>
          </p:nvPr>
        </p:nvSpPr>
        <p:spPr/>
        <p:txBody>
          <a:bodyPr/>
          <a:lstStyle/>
          <a:p>
            <a:fld id="{1DEBFA0B-E7F7-483F-BC4F-5B9CC10E2ABA}" type="datetimeFigureOut">
              <a:rPr lang="en-GB" smtClean="0"/>
              <a:t>07/06/2022</a:t>
            </a:fld>
            <a:endParaRPr lang="en-GB"/>
          </a:p>
        </p:txBody>
      </p:sp>
      <p:sp>
        <p:nvSpPr>
          <p:cNvPr id="6" name="Footer Placeholder 5">
            <a:extLst>
              <a:ext uri="{FF2B5EF4-FFF2-40B4-BE49-F238E27FC236}">
                <a16:creationId xmlns:a16="http://schemas.microsoft.com/office/drawing/2014/main" id="{D726CBF9-E488-44BD-B976-903299987C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2CDF7E-EA2E-4305-A356-718AD86976B4}"/>
              </a:ext>
            </a:extLst>
          </p:cNvPr>
          <p:cNvSpPr>
            <a:spLocks noGrp="1"/>
          </p:cNvSpPr>
          <p:nvPr>
            <p:ph type="sldNum" sz="quarter" idx="12"/>
          </p:nvPr>
        </p:nvSpPr>
        <p:spPr/>
        <p:txBody>
          <a:bodyPr/>
          <a:lstStyle/>
          <a:p>
            <a:fld id="{CF0953D7-6A8D-4B17-81A5-844CF27288F1}" type="slidenum">
              <a:rPr lang="en-GB" smtClean="0"/>
              <a:t>‹#›</a:t>
            </a:fld>
            <a:endParaRPr lang="en-GB"/>
          </a:p>
        </p:txBody>
      </p:sp>
    </p:spTree>
    <p:extLst>
      <p:ext uri="{BB962C8B-B14F-4D97-AF65-F5344CB8AC3E}">
        <p14:creationId xmlns:p14="http://schemas.microsoft.com/office/powerpoint/2010/main" val="4109997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6BDF-52BE-4102-86F2-12DF7E5EB6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C4D0C25-6244-4A33-B2CF-969F9F541A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825B4D0-2334-4725-B76D-03F1B93CDA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48B510-FB47-4988-9F7D-23F4BE508841}"/>
              </a:ext>
            </a:extLst>
          </p:cNvPr>
          <p:cNvSpPr>
            <a:spLocks noGrp="1"/>
          </p:cNvSpPr>
          <p:nvPr>
            <p:ph type="dt" sz="half" idx="10"/>
          </p:nvPr>
        </p:nvSpPr>
        <p:spPr/>
        <p:txBody>
          <a:bodyPr/>
          <a:lstStyle/>
          <a:p>
            <a:fld id="{1DEBFA0B-E7F7-483F-BC4F-5B9CC10E2ABA}" type="datetimeFigureOut">
              <a:rPr lang="en-GB" smtClean="0"/>
              <a:t>07/06/2022</a:t>
            </a:fld>
            <a:endParaRPr lang="en-GB"/>
          </a:p>
        </p:txBody>
      </p:sp>
      <p:sp>
        <p:nvSpPr>
          <p:cNvPr id="6" name="Footer Placeholder 5">
            <a:extLst>
              <a:ext uri="{FF2B5EF4-FFF2-40B4-BE49-F238E27FC236}">
                <a16:creationId xmlns:a16="http://schemas.microsoft.com/office/drawing/2014/main" id="{4ED3C62C-8C26-4608-91C4-785F6FDEE4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DA8DA9-DECA-4501-A959-BFF3A3474C52}"/>
              </a:ext>
            </a:extLst>
          </p:cNvPr>
          <p:cNvSpPr>
            <a:spLocks noGrp="1"/>
          </p:cNvSpPr>
          <p:nvPr>
            <p:ph type="sldNum" sz="quarter" idx="12"/>
          </p:nvPr>
        </p:nvSpPr>
        <p:spPr/>
        <p:txBody>
          <a:bodyPr/>
          <a:lstStyle/>
          <a:p>
            <a:fld id="{CF0953D7-6A8D-4B17-81A5-844CF27288F1}" type="slidenum">
              <a:rPr lang="en-GB" smtClean="0"/>
              <a:t>‹#›</a:t>
            </a:fld>
            <a:endParaRPr lang="en-GB"/>
          </a:p>
        </p:txBody>
      </p:sp>
    </p:spTree>
    <p:extLst>
      <p:ext uri="{BB962C8B-B14F-4D97-AF65-F5344CB8AC3E}">
        <p14:creationId xmlns:p14="http://schemas.microsoft.com/office/powerpoint/2010/main" val="210992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AFFD5D-AE0A-497F-A6E4-817F1FC10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0C6E2B-3DDD-4BDF-B1AE-4ABEC8262A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831960-1875-455C-8915-76A737564A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EBFA0B-E7F7-483F-BC4F-5B9CC10E2ABA}" type="datetimeFigureOut">
              <a:rPr lang="en-GB" smtClean="0"/>
              <a:t>07/06/2022</a:t>
            </a:fld>
            <a:endParaRPr lang="en-GB"/>
          </a:p>
        </p:txBody>
      </p:sp>
      <p:sp>
        <p:nvSpPr>
          <p:cNvPr id="5" name="Footer Placeholder 4">
            <a:extLst>
              <a:ext uri="{FF2B5EF4-FFF2-40B4-BE49-F238E27FC236}">
                <a16:creationId xmlns:a16="http://schemas.microsoft.com/office/drawing/2014/main" id="{12418DCB-71BC-4941-AB27-CFFAB8EB4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BC3C587-1C65-427B-98CB-439267C41D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953D7-6A8D-4B17-81A5-844CF27288F1}" type="slidenum">
              <a:rPr lang="en-GB" smtClean="0"/>
              <a:t>‹#›</a:t>
            </a:fld>
            <a:endParaRPr lang="en-GB"/>
          </a:p>
        </p:txBody>
      </p:sp>
    </p:spTree>
    <p:extLst>
      <p:ext uri="{BB962C8B-B14F-4D97-AF65-F5344CB8AC3E}">
        <p14:creationId xmlns:p14="http://schemas.microsoft.com/office/powerpoint/2010/main" val="813654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6.wmf"/><Relationship Id="rId4" Type="http://schemas.openxmlformats.org/officeDocument/2006/relationships/image" Target="../media/image35.wmf"/></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6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5.png"/><Relationship Id="rId2" Type="http://schemas.openxmlformats.org/officeDocument/2006/relationships/notesSlide" Target="../notesSlides/notesSlide13.xml"/><Relationship Id="rId16" Type="http://schemas.openxmlformats.org/officeDocument/2006/relationships/image" Target="../media/image64.svg"/><Relationship Id="rId20"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svg"/><Relationship Id="rId19" Type="http://schemas.openxmlformats.org/officeDocument/2006/relationships/image" Target="../media/image67.pn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hyperlink" Target="https://www.gcph.co.uk/population_health_trends/scottish_excess_mortality" TargetMode="External"/><Relationship Id="rId2" Type="http://schemas.openxmlformats.org/officeDocument/2006/relationships/hyperlink" Target="mailto:david.walsh.2@glasgow.ac.uk" TargetMode="External"/><Relationship Id="rId1" Type="http://schemas.openxmlformats.org/officeDocument/2006/relationships/slideLayout" Target="../slideLayouts/slideLayout2.xml"/><Relationship Id="rId4" Type="http://schemas.openxmlformats.org/officeDocument/2006/relationships/hyperlink" Target="https://www.scotpho.org.uk/population-dynamics/recent-mortality-trends/"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CE62-7596-4ECA-B020-D31195F23DA6}"/>
              </a:ext>
            </a:extLst>
          </p:cNvPr>
          <p:cNvSpPr>
            <a:spLocks noGrp="1"/>
          </p:cNvSpPr>
          <p:nvPr>
            <p:ph type="ctrTitle"/>
          </p:nvPr>
        </p:nvSpPr>
        <p:spPr>
          <a:xfrm>
            <a:off x="1524000" y="729843"/>
            <a:ext cx="9144000" cy="2699158"/>
          </a:xfrm>
        </p:spPr>
        <p:txBody>
          <a:bodyPr>
            <a:normAutofit/>
          </a:bodyPr>
          <a:lstStyle/>
          <a:p>
            <a:r>
              <a:rPr lang="en-GB" sz="4400" dirty="0"/>
              <a:t>Excess mortality in Glasgow: </a:t>
            </a:r>
            <a:br>
              <a:rPr lang="en-GB" sz="4400" dirty="0"/>
            </a:br>
            <a:r>
              <a:rPr lang="en-GB" sz="4400" dirty="0"/>
              <a:t>a ‘Glasgow Effect’ or just another political effect?</a:t>
            </a:r>
          </a:p>
        </p:txBody>
      </p:sp>
      <p:sp>
        <p:nvSpPr>
          <p:cNvPr id="3" name="Subtitle 2">
            <a:extLst>
              <a:ext uri="{FF2B5EF4-FFF2-40B4-BE49-F238E27FC236}">
                <a16:creationId xmlns:a16="http://schemas.microsoft.com/office/drawing/2014/main" id="{2ED8531D-5530-4331-880E-7D8078D8DD44}"/>
              </a:ext>
            </a:extLst>
          </p:cNvPr>
          <p:cNvSpPr>
            <a:spLocks noGrp="1"/>
          </p:cNvSpPr>
          <p:nvPr>
            <p:ph type="subTitle" idx="1"/>
          </p:nvPr>
        </p:nvSpPr>
        <p:spPr>
          <a:xfrm>
            <a:off x="1524000" y="4063433"/>
            <a:ext cx="9144000" cy="1655762"/>
          </a:xfrm>
        </p:spPr>
        <p:txBody>
          <a:bodyPr/>
          <a:lstStyle/>
          <a:p>
            <a:r>
              <a:rPr lang="en-GB" dirty="0"/>
              <a:t>David Walsh</a:t>
            </a:r>
          </a:p>
          <a:p>
            <a:r>
              <a:rPr lang="en-GB" dirty="0"/>
              <a:t>Glasgow Centre for Population Health </a:t>
            </a:r>
          </a:p>
          <a:p>
            <a:r>
              <a:rPr lang="en-GB" dirty="0"/>
              <a:t>June 2022</a:t>
            </a:r>
          </a:p>
          <a:p>
            <a:endParaRPr lang="en-GB" dirty="0"/>
          </a:p>
        </p:txBody>
      </p:sp>
      <p:pic>
        <p:nvPicPr>
          <p:cNvPr id="4" name="Picture 7" descr="GCPH logo_high resolution">
            <a:extLst>
              <a:ext uri="{FF2B5EF4-FFF2-40B4-BE49-F238E27FC236}">
                <a16:creationId xmlns:a16="http://schemas.microsoft.com/office/drawing/2014/main" id="{57AA22B2-3B8B-45DC-ACD4-B2769F91F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897816"/>
            <a:ext cx="1474751" cy="75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4907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8800"/>
            <a:ext cx="10515600" cy="1325563"/>
          </a:xfrm>
        </p:spPr>
        <p:txBody>
          <a:bodyPr/>
          <a:lstStyle/>
          <a:p>
            <a:r>
              <a:rPr lang="en-GB" dirty="0"/>
              <a:t>Glasgow’s health</a:t>
            </a:r>
          </a:p>
        </p:txBody>
      </p:sp>
      <p:sp>
        <p:nvSpPr>
          <p:cNvPr id="3" name="Rectangle 2">
            <a:extLst>
              <a:ext uri="{FF2B5EF4-FFF2-40B4-BE49-F238E27FC236}">
                <a16:creationId xmlns:a16="http://schemas.microsoft.com/office/drawing/2014/main" id="{4823BA27-DB6B-4EFA-B3F9-6AC5FA9A7B6B}"/>
              </a:ext>
            </a:extLst>
          </p:cNvPr>
          <p:cNvSpPr/>
          <p:nvPr/>
        </p:nvSpPr>
        <p:spPr>
          <a:xfrm>
            <a:off x="1870746" y="1275127"/>
            <a:ext cx="105374" cy="527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D1BFBED-7F3E-4981-83D4-B16307C61A29}"/>
              </a:ext>
            </a:extLst>
          </p:cNvPr>
          <p:cNvSpPr/>
          <p:nvPr/>
        </p:nvSpPr>
        <p:spPr>
          <a:xfrm>
            <a:off x="10208913" y="1275127"/>
            <a:ext cx="105374" cy="527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5C701EC-515A-4C71-8396-E6851A064524}"/>
              </a:ext>
            </a:extLst>
          </p:cNvPr>
          <p:cNvSpPr/>
          <p:nvPr/>
        </p:nvSpPr>
        <p:spPr>
          <a:xfrm rot="5400000">
            <a:off x="6023107" y="-2838395"/>
            <a:ext cx="145788" cy="8436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222437E-A8E4-48C6-9953-5B7C76FE9F73}"/>
              </a:ext>
            </a:extLst>
          </p:cNvPr>
          <p:cNvSpPr/>
          <p:nvPr/>
        </p:nvSpPr>
        <p:spPr>
          <a:xfrm rot="5400000">
            <a:off x="6023107" y="2204366"/>
            <a:ext cx="145788" cy="8436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BF8FB53-D812-4DB5-BFC8-E4631531EB93}"/>
              </a:ext>
            </a:extLst>
          </p:cNvPr>
          <p:cNvPicPr>
            <a:picLocks noChangeAspect="1"/>
          </p:cNvPicPr>
          <p:nvPr/>
        </p:nvPicPr>
        <p:blipFill>
          <a:blip r:embed="rId2"/>
          <a:stretch>
            <a:fillRect/>
          </a:stretch>
        </p:blipFill>
        <p:spPr>
          <a:xfrm>
            <a:off x="2162744" y="1317318"/>
            <a:ext cx="7859545" cy="5138538"/>
          </a:xfrm>
          <a:prstGeom prst="rect">
            <a:avLst/>
          </a:prstGeom>
        </p:spPr>
      </p:pic>
    </p:spTree>
    <p:extLst>
      <p:ext uri="{BB962C8B-B14F-4D97-AF65-F5344CB8AC3E}">
        <p14:creationId xmlns:p14="http://schemas.microsoft.com/office/powerpoint/2010/main" val="91859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4A32D7-56EB-4233-8165-1E281B4AD2A0}"/>
              </a:ext>
            </a:extLst>
          </p:cNvPr>
          <p:cNvPicPr>
            <a:picLocks noChangeAspect="1"/>
          </p:cNvPicPr>
          <p:nvPr/>
        </p:nvPicPr>
        <p:blipFill>
          <a:blip r:embed="rId2"/>
          <a:stretch>
            <a:fillRect/>
          </a:stretch>
        </p:blipFill>
        <p:spPr>
          <a:xfrm>
            <a:off x="1764823" y="1268732"/>
            <a:ext cx="8507641" cy="5558400"/>
          </a:xfrm>
          <a:prstGeom prst="rect">
            <a:avLst/>
          </a:prstGeom>
        </p:spPr>
      </p:pic>
      <p:sp>
        <p:nvSpPr>
          <p:cNvPr id="2" name="Title 1"/>
          <p:cNvSpPr>
            <a:spLocks noGrp="1"/>
          </p:cNvSpPr>
          <p:nvPr>
            <p:ph type="title"/>
          </p:nvPr>
        </p:nvSpPr>
        <p:spPr>
          <a:xfrm>
            <a:off x="838200" y="208800"/>
            <a:ext cx="10515600" cy="1325563"/>
          </a:xfrm>
        </p:spPr>
        <p:txBody>
          <a:bodyPr/>
          <a:lstStyle/>
          <a:p>
            <a:r>
              <a:rPr lang="en-GB" dirty="0"/>
              <a:t>Health inequalities - Glasgow</a:t>
            </a:r>
          </a:p>
        </p:txBody>
      </p:sp>
    </p:spTree>
    <p:extLst>
      <p:ext uri="{BB962C8B-B14F-4D97-AF65-F5344CB8AC3E}">
        <p14:creationId xmlns:p14="http://schemas.microsoft.com/office/powerpoint/2010/main" val="1369274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55EA2-302B-4B31-A92C-5917E677C644}"/>
              </a:ext>
            </a:extLst>
          </p:cNvPr>
          <p:cNvSpPr>
            <a:spLocks noGrp="1"/>
          </p:cNvSpPr>
          <p:nvPr>
            <p:ph type="title"/>
          </p:nvPr>
        </p:nvSpPr>
        <p:spPr/>
        <p:txBody>
          <a:bodyPr/>
          <a:lstStyle/>
          <a:p>
            <a:endParaRPr lang="en-GB"/>
          </a:p>
        </p:txBody>
      </p:sp>
      <p:pic>
        <p:nvPicPr>
          <p:cNvPr id="6" name="Content Placeholder 5" descr="A screenshot of a social media post&#10;&#10;Description automatically generated">
            <a:extLst>
              <a:ext uri="{FF2B5EF4-FFF2-40B4-BE49-F238E27FC236}">
                <a16:creationId xmlns:a16="http://schemas.microsoft.com/office/drawing/2014/main" id="{196B524C-74B0-4930-A782-1986E165A4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0"/>
            <a:ext cx="10515600" cy="6842734"/>
          </a:xfrm>
        </p:spPr>
      </p:pic>
      <p:sp>
        <p:nvSpPr>
          <p:cNvPr id="2" name="Oval 1">
            <a:extLst>
              <a:ext uri="{FF2B5EF4-FFF2-40B4-BE49-F238E27FC236}">
                <a16:creationId xmlns:a16="http://schemas.microsoft.com/office/drawing/2014/main" id="{9A497CC8-D7CE-4BEE-900E-3CCCDC4A6281}"/>
              </a:ext>
            </a:extLst>
          </p:cNvPr>
          <p:cNvSpPr/>
          <p:nvPr/>
        </p:nvSpPr>
        <p:spPr>
          <a:xfrm>
            <a:off x="2974312" y="6249978"/>
            <a:ext cx="1436914" cy="35169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299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GB" altLang="en-US" dirty="0"/>
              <a:t>Explanation?</a:t>
            </a:r>
          </a:p>
        </p:txBody>
      </p:sp>
      <p:sp>
        <p:nvSpPr>
          <p:cNvPr id="187395" name="Rectangle 3"/>
          <p:cNvSpPr>
            <a:spLocks noGrp="1" noChangeArrowheads="1"/>
          </p:cNvSpPr>
          <p:nvPr>
            <p:ph idx="1"/>
          </p:nvPr>
        </p:nvSpPr>
        <p:spPr>
          <a:xfrm>
            <a:off x="838200" y="1563757"/>
            <a:ext cx="10515600" cy="5075582"/>
          </a:xfrm>
        </p:spPr>
        <p:txBody>
          <a:bodyPr>
            <a:normAutofit lnSpcReduction="10000"/>
          </a:bodyPr>
          <a:lstStyle/>
          <a:p>
            <a:r>
              <a:rPr lang="en-GB" dirty="0"/>
              <a:t>Traditional explanation: socio-economic deprivation (underpinned by effects of post-industrial decline)</a:t>
            </a:r>
          </a:p>
          <a:p>
            <a:r>
              <a:rPr lang="en-GB" dirty="0"/>
              <a:t>NB Massively important: </a:t>
            </a:r>
            <a:r>
              <a:rPr lang="en-US" dirty="0"/>
              <a:t>poverty and deprivation (and underlying/related factors e.g. </a:t>
            </a:r>
            <a:r>
              <a:rPr lang="en-US" dirty="0" err="1"/>
              <a:t>deindustrialisation</a:t>
            </a:r>
            <a:r>
              <a:rPr lang="en-US" dirty="0"/>
              <a:t>) main drivers of poor health in any society</a:t>
            </a:r>
            <a:endParaRPr lang="en-GB" dirty="0"/>
          </a:p>
          <a:p>
            <a:r>
              <a:rPr lang="en-GB" dirty="0"/>
              <a:t>But…not a sufficient explanation</a:t>
            </a:r>
          </a:p>
          <a:p>
            <a:r>
              <a:rPr lang="en-GB" b="1" dirty="0">
                <a:solidFill>
                  <a:schemeClr val="tx2"/>
                </a:solidFill>
              </a:rPr>
              <a:t>‘Excess’ mortality</a:t>
            </a:r>
            <a:r>
              <a:rPr lang="en-GB" dirty="0"/>
              <a:t>: </a:t>
            </a:r>
            <a:r>
              <a:rPr lang="en-US" dirty="0"/>
              <a:t>higher mortality observed in Scotland (compared to elsewhere in the UK) </a:t>
            </a:r>
            <a:r>
              <a:rPr lang="en-US" i="1" dirty="0"/>
              <a:t>over and above</a:t>
            </a:r>
            <a:r>
              <a:rPr lang="en-US" dirty="0"/>
              <a:t> that explained by differences in socio-economic deprivation</a:t>
            </a:r>
          </a:p>
          <a:p>
            <a:r>
              <a:rPr lang="en-US" dirty="0"/>
              <a:t>Ubiquitous in Scotland but greatest in and around Glasgow e.g.</a:t>
            </a:r>
          </a:p>
          <a:p>
            <a:pPr lvl="1">
              <a:lnSpc>
                <a:spcPct val="90000"/>
              </a:lnSpc>
            </a:pPr>
            <a:r>
              <a:rPr lang="en-US" altLang="en-US" dirty="0"/>
              <a:t>Glasgow vs Liverpool &amp; Manchester 2003-07 </a:t>
            </a:r>
            <a:r>
              <a:rPr lang="en-US" altLang="en-US" i="1" dirty="0"/>
              <a:t>(GCPH, 2010)</a:t>
            </a:r>
            <a:r>
              <a:rPr lang="en-US" altLang="en-US" dirty="0"/>
              <a:t>:</a:t>
            </a:r>
          </a:p>
          <a:p>
            <a:pPr lvl="2">
              <a:lnSpc>
                <a:spcPct val="90000"/>
              </a:lnSpc>
            </a:pPr>
            <a:r>
              <a:rPr lang="en-US" altLang="en-US" dirty="0"/>
              <a:t>30% higher premature deaths (&lt;65 years)</a:t>
            </a:r>
          </a:p>
          <a:p>
            <a:pPr lvl="2">
              <a:lnSpc>
                <a:spcPct val="90000"/>
              </a:lnSpc>
            </a:pPr>
            <a:r>
              <a:rPr lang="en-US" altLang="en-US" dirty="0"/>
              <a:t>15% higher deaths all ages</a:t>
            </a:r>
          </a:p>
        </p:txBody>
      </p:sp>
    </p:spTree>
    <p:extLst>
      <p:ext uri="{BB962C8B-B14F-4D97-AF65-F5344CB8AC3E}">
        <p14:creationId xmlns:p14="http://schemas.microsoft.com/office/powerpoint/2010/main" val="1638065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animEffect transition="in" filter="fade">
                                      <p:cBhvr>
                                        <p:cTn id="7" dur="500"/>
                                        <p:tgtEl>
                                          <p:spTgt spid="187395">
                                            <p:txEl>
                                              <p:pRg st="0" end="0"/>
                                            </p:txEl>
                                          </p:spTgt>
                                        </p:tgtEl>
                                      </p:cBhvr>
                                    </p:animEffect>
                                  </p:childTnLst>
                                  <p:subTnLst>
                                    <p:animClr clrSpc="rgb" dir="cw">
                                      <p:cBhvr override="childStyle">
                                        <p:cTn dur="1" fill="hold" display="0" masterRel="nextClick" afterEffect="1"/>
                                        <p:tgtEl>
                                          <p:spTgt spid="187395">
                                            <p:txEl>
                                              <p:pRg st="0" end="0"/>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7395">
                                            <p:txEl>
                                              <p:pRg st="1" end="1"/>
                                            </p:txEl>
                                          </p:spTgt>
                                        </p:tgtEl>
                                        <p:attrNameLst>
                                          <p:attrName>style.visibility</p:attrName>
                                        </p:attrNameLst>
                                      </p:cBhvr>
                                      <p:to>
                                        <p:strVal val="visible"/>
                                      </p:to>
                                    </p:set>
                                    <p:animEffect transition="in" filter="fade">
                                      <p:cBhvr>
                                        <p:cTn id="12" dur="500"/>
                                        <p:tgtEl>
                                          <p:spTgt spid="187395">
                                            <p:txEl>
                                              <p:pRg st="1" end="1"/>
                                            </p:txEl>
                                          </p:spTgt>
                                        </p:tgtEl>
                                      </p:cBhvr>
                                    </p:animEffect>
                                  </p:childTnLst>
                                  <p:subTnLst>
                                    <p:animClr clrSpc="rgb" dir="cw">
                                      <p:cBhvr override="childStyle">
                                        <p:cTn dur="1" fill="hold" display="0" masterRel="nextClick" afterEffect="1"/>
                                        <p:tgtEl>
                                          <p:spTgt spid="187395">
                                            <p:txEl>
                                              <p:pRg st="1" end="1"/>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7395">
                                            <p:txEl>
                                              <p:pRg st="2" end="2"/>
                                            </p:txEl>
                                          </p:spTgt>
                                        </p:tgtEl>
                                        <p:attrNameLst>
                                          <p:attrName>style.visibility</p:attrName>
                                        </p:attrNameLst>
                                      </p:cBhvr>
                                      <p:to>
                                        <p:strVal val="visible"/>
                                      </p:to>
                                    </p:set>
                                    <p:animEffect transition="in" filter="fade">
                                      <p:cBhvr>
                                        <p:cTn id="17" dur="500"/>
                                        <p:tgtEl>
                                          <p:spTgt spid="187395">
                                            <p:txEl>
                                              <p:pRg st="2" end="2"/>
                                            </p:txEl>
                                          </p:spTgt>
                                        </p:tgtEl>
                                      </p:cBhvr>
                                    </p:animEffect>
                                  </p:childTnLst>
                                  <p:subTnLst>
                                    <p:animClr clrSpc="rgb" dir="cw">
                                      <p:cBhvr override="childStyle">
                                        <p:cTn dur="1" fill="hold" display="0" masterRel="nextClick" afterEffect="1"/>
                                        <p:tgtEl>
                                          <p:spTgt spid="187395">
                                            <p:txEl>
                                              <p:pRg st="2" end="2"/>
                                            </p:txEl>
                                          </p:spTgt>
                                        </p:tgtEl>
                                        <p:attrNameLst>
                                          <p:attrName>ppt_c</p:attrName>
                                        </p:attrNameLst>
                                      </p:cBhvr>
                                      <p:to>
                                        <a:srgbClr val="C0C0C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7395">
                                            <p:txEl>
                                              <p:pRg st="3" end="3"/>
                                            </p:txEl>
                                          </p:spTgt>
                                        </p:tgtEl>
                                        <p:attrNameLst>
                                          <p:attrName>style.visibility</p:attrName>
                                        </p:attrNameLst>
                                      </p:cBhvr>
                                      <p:to>
                                        <p:strVal val="visible"/>
                                      </p:to>
                                    </p:set>
                                    <p:animEffect transition="in" filter="fade">
                                      <p:cBhvr>
                                        <p:cTn id="22" dur="500"/>
                                        <p:tgtEl>
                                          <p:spTgt spid="187395">
                                            <p:txEl>
                                              <p:pRg st="3" end="3"/>
                                            </p:txEl>
                                          </p:spTgt>
                                        </p:tgtEl>
                                      </p:cBhvr>
                                    </p:animEffect>
                                  </p:childTnLst>
                                  <p:subTnLst>
                                    <p:animClr clrSpc="rgb" dir="cw">
                                      <p:cBhvr override="childStyle">
                                        <p:cTn dur="1" fill="hold" display="0" masterRel="nextClick" afterEffect="1"/>
                                        <p:tgtEl>
                                          <p:spTgt spid="187395">
                                            <p:txEl>
                                              <p:pRg st="3" end="3"/>
                                            </p:txEl>
                                          </p:spTgt>
                                        </p:tgtEl>
                                        <p:attrNameLst>
                                          <p:attrName>ppt_c</p:attrName>
                                        </p:attrNameLst>
                                      </p:cBhvr>
                                      <p:to>
                                        <a:srgbClr val="C0C0C0"/>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7395">
                                            <p:txEl>
                                              <p:pRg st="4" end="4"/>
                                            </p:txEl>
                                          </p:spTgt>
                                        </p:tgtEl>
                                        <p:attrNameLst>
                                          <p:attrName>style.visibility</p:attrName>
                                        </p:attrNameLst>
                                      </p:cBhvr>
                                      <p:to>
                                        <p:strVal val="visible"/>
                                      </p:to>
                                    </p:set>
                                    <p:animEffect transition="in" filter="fade">
                                      <p:cBhvr>
                                        <p:cTn id="27" dur="500"/>
                                        <p:tgtEl>
                                          <p:spTgt spid="187395">
                                            <p:txEl>
                                              <p:pRg st="4" end="4"/>
                                            </p:txEl>
                                          </p:spTgt>
                                        </p:tgtEl>
                                      </p:cBhvr>
                                    </p:animEffect>
                                  </p:childTnLst>
                                  <p:subTnLst>
                                    <p:animClr clrSpc="rgb" dir="cw">
                                      <p:cBhvr override="childStyle">
                                        <p:cTn dur="1" fill="hold" display="0" masterRel="nextClick" afterEffect="1"/>
                                        <p:tgtEl>
                                          <p:spTgt spid="187395">
                                            <p:txEl>
                                              <p:pRg st="4" end="4"/>
                                            </p:txEl>
                                          </p:spTgt>
                                        </p:tgtEl>
                                        <p:attrNameLst>
                                          <p:attrName>ppt_c</p:attrName>
                                        </p:attrNameLst>
                                      </p:cBhvr>
                                      <p:to>
                                        <a:srgbClr val="C0C0C0"/>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7395">
                                            <p:txEl>
                                              <p:pRg st="5" end="5"/>
                                            </p:txEl>
                                          </p:spTgt>
                                        </p:tgtEl>
                                        <p:attrNameLst>
                                          <p:attrName>style.visibility</p:attrName>
                                        </p:attrNameLst>
                                      </p:cBhvr>
                                      <p:to>
                                        <p:strVal val="visible"/>
                                      </p:to>
                                    </p:set>
                                    <p:animEffect transition="in" filter="fade">
                                      <p:cBhvr>
                                        <p:cTn id="32" dur="500"/>
                                        <p:tgtEl>
                                          <p:spTgt spid="187395">
                                            <p:txEl>
                                              <p:pRg st="5" end="5"/>
                                            </p:txEl>
                                          </p:spTgt>
                                        </p:tgtEl>
                                      </p:cBhvr>
                                    </p:animEffect>
                                  </p:childTnLst>
                                  <p:subTnLst>
                                    <p:animClr clrSpc="rgb" dir="cw">
                                      <p:cBhvr override="childStyle">
                                        <p:cTn dur="1" fill="hold" display="0" masterRel="nextClick" afterEffect="1"/>
                                        <p:tgtEl>
                                          <p:spTgt spid="187395">
                                            <p:txEl>
                                              <p:pRg st="5" end="5"/>
                                            </p:txEl>
                                          </p:spTgt>
                                        </p:tgtEl>
                                        <p:attrNameLst>
                                          <p:attrName>ppt_c</p:attrName>
                                        </p:attrNameLst>
                                      </p:cBhvr>
                                      <p:to>
                                        <a:srgbClr val="C0C0C0"/>
                                      </p:to>
                                    </p:animClr>
                                  </p:subTnLst>
                                </p:cTn>
                              </p:par>
                              <p:par>
                                <p:cTn id="33" presetID="10" presetClass="entr" presetSubtype="0" fill="hold" grpId="0" nodeType="withEffect">
                                  <p:stCondLst>
                                    <p:cond delay="0"/>
                                  </p:stCondLst>
                                  <p:childTnLst>
                                    <p:set>
                                      <p:cBhvr>
                                        <p:cTn id="34" dur="1" fill="hold">
                                          <p:stCondLst>
                                            <p:cond delay="0"/>
                                          </p:stCondLst>
                                        </p:cTn>
                                        <p:tgtEl>
                                          <p:spTgt spid="187395">
                                            <p:txEl>
                                              <p:pRg st="6" end="6"/>
                                            </p:txEl>
                                          </p:spTgt>
                                        </p:tgtEl>
                                        <p:attrNameLst>
                                          <p:attrName>style.visibility</p:attrName>
                                        </p:attrNameLst>
                                      </p:cBhvr>
                                      <p:to>
                                        <p:strVal val="visible"/>
                                      </p:to>
                                    </p:set>
                                    <p:animEffect transition="in" filter="fade">
                                      <p:cBhvr>
                                        <p:cTn id="35" dur="500"/>
                                        <p:tgtEl>
                                          <p:spTgt spid="187395">
                                            <p:txEl>
                                              <p:pRg st="6" end="6"/>
                                            </p:txEl>
                                          </p:spTgt>
                                        </p:tgtEl>
                                      </p:cBhvr>
                                    </p:animEffect>
                                  </p:childTnLst>
                                  <p:subTnLst>
                                    <p:animClr clrSpc="rgb" dir="cw">
                                      <p:cBhvr override="childStyle">
                                        <p:cTn dur="1" fill="hold" display="0" masterRel="nextClick" afterEffect="1"/>
                                        <p:tgtEl>
                                          <p:spTgt spid="187395">
                                            <p:txEl>
                                              <p:pRg st="6" end="6"/>
                                            </p:txEl>
                                          </p:spTgt>
                                        </p:tgtEl>
                                        <p:attrNameLst>
                                          <p:attrName>ppt_c</p:attrName>
                                        </p:attrNameLst>
                                      </p:cBhvr>
                                      <p:to>
                                        <a:srgbClr val="C0C0C0"/>
                                      </p:to>
                                    </p:animClr>
                                  </p:subTnLst>
                                </p:cTn>
                              </p:par>
                              <p:par>
                                <p:cTn id="36" presetID="10" presetClass="entr" presetSubtype="0" fill="hold" grpId="0" nodeType="withEffect">
                                  <p:stCondLst>
                                    <p:cond delay="0"/>
                                  </p:stCondLst>
                                  <p:childTnLst>
                                    <p:set>
                                      <p:cBhvr>
                                        <p:cTn id="37" dur="1" fill="hold">
                                          <p:stCondLst>
                                            <p:cond delay="0"/>
                                          </p:stCondLst>
                                        </p:cTn>
                                        <p:tgtEl>
                                          <p:spTgt spid="187395">
                                            <p:txEl>
                                              <p:pRg st="7" end="7"/>
                                            </p:txEl>
                                          </p:spTgt>
                                        </p:tgtEl>
                                        <p:attrNameLst>
                                          <p:attrName>style.visibility</p:attrName>
                                        </p:attrNameLst>
                                      </p:cBhvr>
                                      <p:to>
                                        <p:strVal val="visible"/>
                                      </p:to>
                                    </p:set>
                                    <p:animEffect transition="in" filter="fade">
                                      <p:cBhvr>
                                        <p:cTn id="38" dur="500"/>
                                        <p:tgtEl>
                                          <p:spTgt spid="187395">
                                            <p:txEl>
                                              <p:pRg st="7" end="7"/>
                                            </p:txEl>
                                          </p:spTgt>
                                        </p:tgtEl>
                                      </p:cBhvr>
                                    </p:animEffect>
                                  </p:childTnLst>
                                  <p:subTnLst>
                                    <p:animClr clrSpc="rgb" dir="cw">
                                      <p:cBhvr override="childStyle">
                                        <p:cTn dur="1" fill="hold" display="0" masterRel="nextClick" afterEffect="1"/>
                                        <p:tgtEl>
                                          <p:spTgt spid="187395">
                                            <p:txEl>
                                              <p:pRg st="7" end="7"/>
                                            </p:txEl>
                                          </p:spTgt>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5"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B7F9F-1822-48B6-B89D-1078F9ED5881}"/>
              </a:ext>
            </a:extLst>
          </p:cNvPr>
          <p:cNvSpPr>
            <a:spLocks noGrp="1"/>
          </p:cNvSpPr>
          <p:nvPr>
            <p:ph type="title"/>
          </p:nvPr>
        </p:nvSpPr>
        <p:spPr>
          <a:xfrm>
            <a:off x="838200" y="140275"/>
            <a:ext cx="10515600" cy="1325563"/>
          </a:xfrm>
        </p:spPr>
        <p:txBody>
          <a:bodyPr/>
          <a:lstStyle/>
          <a:p>
            <a:r>
              <a:rPr lang="en-GB" dirty="0"/>
              <a:t>Poverty &amp; life expectancy: UK cities</a:t>
            </a:r>
          </a:p>
        </p:txBody>
      </p:sp>
      <p:pic>
        <p:nvPicPr>
          <p:cNvPr id="3" name="Picture 2">
            <a:extLst>
              <a:ext uri="{FF2B5EF4-FFF2-40B4-BE49-F238E27FC236}">
                <a16:creationId xmlns:a16="http://schemas.microsoft.com/office/drawing/2014/main" id="{50BF2684-B3A3-4CBD-BDCD-FF5F5CFBCB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193803"/>
            <a:ext cx="9144000" cy="561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a:extLst>
              <a:ext uri="{FF2B5EF4-FFF2-40B4-BE49-F238E27FC236}">
                <a16:creationId xmlns:a16="http://schemas.microsoft.com/office/drawing/2014/main" id="{44EF699F-8411-4866-B9BD-751F3275D735}"/>
              </a:ext>
            </a:extLst>
          </p:cNvPr>
          <p:cNvGrpSpPr>
            <a:grpSpLocks/>
          </p:cNvGrpSpPr>
          <p:nvPr/>
        </p:nvGrpSpPr>
        <p:grpSpPr bwMode="auto">
          <a:xfrm>
            <a:off x="8931278" y="5589591"/>
            <a:ext cx="892175" cy="352425"/>
            <a:chOff x="4666" y="3521"/>
            <a:chExt cx="562" cy="222"/>
          </a:xfrm>
        </p:grpSpPr>
        <p:sp>
          <p:nvSpPr>
            <p:cNvPr id="5" name="Freeform 3">
              <a:extLst>
                <a:ext uri="{FF2B5EF4-FFF2-40B4-BE49-F238E27FC236}">
                  <a16:creationId xmlns:a16="http://schemas.microsoft.com/office/drawing/2014/main" id="{F4DE571D-8590-42EA-A37E-1EAE436C6239}"/>
                </a:ext>
              </a:extLst>
            </p:cNvPr>
            <p:cNvSpPr/>
            <p:nvPr/>
          </p:nvSpPr>
          <p:spPr>
            <a:xfrm>
              <a:off x="4666" y="3521"/>
              <a:ext cx="507" cy="222"/>
            </a:xfrm>
            <a:custGeom>
              <a:avLst/>
              <a:gdLst>
                <a:gd name="connsiteX0" fmla="*/ 0 w 805277"/>
                <a:gd name="connsiteY0" fmla="*/ 110837 h 351144"/>
                <a:gd name="connsiteX1" fmla="*/ 0 w 805277"/>
                <a:gd name="connsiteY1" fmla="*/ 110837 h 351144"/>
                <a:gd name="connsiteX2" fmla="*/ 27709 w 805277"/>
                <a:gd name="connsiteY2" fmla="*/ 193964 h 351144"/>
                <a:gd name="connsiteX3" fmla="*/ 36945 w 805277"/>
                <a:gd name="connsiteY3" fmla="*/ 314037 h 351144"/>
                <a:gd name="connsiteX4" fmla="*/ 110836 w 805277"/>
                <a:gd name="connsiteY4" fmla="*/ 341746 h 351144"/>
                <a:gd name="connsiteX5" fmla="*/ 138545 w 805277"/>
                <a:gd name="connsiteY5" fmla="*/ 332509 h 351144"/>
                <a:gd name="connsiteX6" fmla="*/ 203200 w 805277"/>
                <a:gd name="connsiteY6" fmla="*/ 258618 h 351144"/>
                <a:gd name="connsiteX7" fmla="*/ 221672 w 805277"/>
                <a:gd name="connsiteY7" fmla="*/ 230909 h 351144"/>
                <a:gd name="connsiteX8" fmla="*/ 249381 w 805277"/>
                <a:gd name="connsiteY8" fmla="*/ 221673 h 351144"/>
                <a:gd name="connsiteX9" fmla="*/ 295563 w 805277"/>
                <a:gd name="connsiteY9" fmla="*/ 249382 h 351144"/>
                <a:gd name="connsiteX10" fmla="*/ 323272 w 805277"/>
                <a:gd name="connsiteY10" fmla="*/ 258618 h 351144"/>
                <a:gd name="connsiteX11" fmla="*/ 350981 w 805277"/>
                <a:gd name="connsiteY11" fmla="*/ 286328 h 351144"/>
                <a:gd name="connsiteX12" fmla="*/ 415636 w 805277"/>
                <a:gd name="connsiteY12" fmla="*/ 304800 h 351144"/>
                <a:gd name="connsiteX13" fmla="*/ 535709 w 805277"/>
                <a:gd name="connsiteY13" fmla="*/ 323273 h 351144"/>
                <a:gd name="connsiteX14" fmla="*/ 655781 w 805277"/>
                <a:gd name="connsiteY14" fmla="*/ 350982 h 351144"/>
                <a:gd name="connsiteX15" fmla="*/ 692727 w 805277"/>
                <a:gd name="connsiteY15" fmla="*/ 332509 h 351144"/>
                <a:gd name="connsiteX16" fmla="*/ 711200 w 805277"/>
                <a:gd name="connsiteY16" fmla="*/ 295564 h 351144"/>
                <a:gd name="connsiteX17" fmla="*/ 729672 w 805277"/>
                <a:gd name="connsiteY17" fmla="*/ 267855 h 351144"/>
                <a:gd name="connsiteX18" fmla="*/ 738909 w 805277"/>
                <a:gd name="connsiteY18" fmla="*/ 212437 h 351144"/>
                <a:gd name="connsiteX19" fmla="*/ 775854 w 805277"/>
                <a:gd name="connsiteY19" fmla="*/ 157018 h 351144"/>
                <a:gd name="connsiteX20" fmla="*/ 785090 w 805277"/>
                <a:gd name="connsiteY20" fmla="*/ 129309 h 351144"/>
                <a:gd name="connsiteX21" fmla="*/ 803563 w 805277"/>
                <a:gd name="connsiteY21" fmla="*/ 101600 h 351144"/>
                <a:gd name="connsiteX22" fmla="*/ 683490 w 805277"/>
                <a:gd name="connsiteY22" fmla="*/ 55418 h 351144"/>
                <a:gd name="connsiteX23" fmla="*/ 628072 w 805277"/>
                <a:gd name="connsiteY23" fmla="*/ 36946 h 351144"/>
                <a:gd name="connsiteX24" fmla="*/ 572654 w 805277"/>
                <a:gd name="connsiteY24" fmla="*/ 27709 h 351144"/>
                <a:gd name="connsiteX25" fmla="*/ 526472 w 805277"/>
                <a:gd name="connsiteY25" fmla="*/ 18473 h 351144"/>
                <a:gd name="connsiteX26" fmla="*/ 406400 w 805277"/>
                <a:gd name="connsiteY26" fmla="*/ 9237 h 351144"/>
                <a:gd name="connsiteX27" fmla="*/ 332509 w 805277"/>
                <a:gd name="connsiteY27" fmla="*/ 0 h 351144"/>
                <a:gd name="connsiteX28" fmla="*/ 277090 w 805277"/>
                <a:gd name="connsiteY28" fmla="*/ 9237 h 351144"/>
                <a:gd name="connsiteX29" fmla="*/ 175490 w 805277"/>
                <a:gd name="connsiteY29" fmla="*/ 36946 h 351144"/>
                <a:gd name="connsiteX30" fmla="*/ 110836 w 805277"/>
                <a:gd name="connsiteY30" fmla="*/ 64655 h 351144"/>
                <a:gd name="connsiteX31" fmla="*/ 55418 w 805277"/>
                <a:gd name="connsiteY31" fmla="*/ 73891 h 351144"/>
                <a:gd name="connsiteX32" fmla="*/ 0 w 805277"/>
                <a:gd name="connsiteY32" fmla="*/ 110837 h 35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5277" h="351144">
                  <a:moveTo>
                    <a:pt x="0" y="110837"/>
                  </a:moveTo>
                  <a:lnTo>
                    <a:pt x="0" y="110837"/>
                  </a:lnTo>
                  <a:cubicBezTo>
                    <a:pt x="9236" y="138546"/>
                    <a:pt x="22484" y="165227"/>
                    <a:pt x="27709" y="193964"/>
                  </a:cubicBezTo>
                  <a:cubicBezTo>
                    <a:pt x="34890" y="233459"/>
                    <a:pt x="24251" y="275954"/>
                    <a:pt x="36945" y="314037"/>
                  </a:cubicBezTo>
                  <a:cubicBezTo>
                    <a:pt x="41335" y="327208"/>
                    <a:pt x="101016" y="339291"/>
                    <a:pt x="110836" y="341746"/>
                  </a:cubicBezTo>
                  <a:cubicBezTo>
                    <a:pt x="120072" y="338667"/>
                    <a:pt x="130623" y="338168"/>
                    <a:pt x="138545" y="332509"/>
                  </a:cubicBezTo>
                  <a:cubicBezTo>
                    <a:pt x="162248" y="315578"/>
                    <a:pt x="186367" y="282184"/>
                    <a:pt x="203200" y="258618"/>
                  </a:cubicBezTo>
                  <a:cubicBezTo>
                    <a:pt x="209652" y="249585"/>
                    <a:pt x="213004" y="237843"/>
                    <a:pt x="221672" y="230909"/>
                  </a:cubicBezTo>
                  <a:cubicBezTo>
                    <a:pt x="229274" y="224827"/>
                    <a:pt x="240145" y="224752"/>
                    <a:pt x="249381" y="221673"/>
                  </a:cubicBezTo>
                  <a:cubicBezTo>
                    <a:pt x="264775" y="230909"/>
                    <a:pt x="279506" y="241354"/>
                    <a:pt x="295563" y="249382"/>
                  </a:cubicBezTo>
                  <a:cubicBezTo>
                    <a:pt x="304271" y="253736"/>
                    <a:pt x="315171" y="253217"/>
                    <a:pt x="323272" y="258618"/>
                  </a:cubicBezTo>
                  <a:cubicBezTo>
                    <a:pt x="334140" y="265864"/>
                    <a:pt x="339298" y="280486"/>
                    <a:pt x="350981" y="286328"/>
                  </a:cubicBezTo>
                  <a:cubicBezTo>
                    <a:pt x="371029" y="296352"/>
                    <a:pt x="393796" y="299760"/>
                    <a:pt x="415636" y="304800"/>
                  </a:cubicBezTo>
                  <a:cubicBezTo>
                    <a:pt x="436476" y="309609"/>
                    <a:pt x="517675" y="320697"/>
                    <a:pt x="535709" y="323273"/>
                  </a:cubicBezTo>
                  <a:cubicBezTo>
                    <a:pt x="554223" y="328563"/>
                    <a:pt x="631851" y="353375"/>
                    <a:pt x="655781" y="350982"/>
                  </a:cubicBezTo>
                  <a:cubicBezTo>
                    <a:pt x="669482" y="349612"/>
                    <a:pt x="680412" y="338667"/>
                    <a:pt x="692727" y="332509"/>
                  </a:cubicBezTo>
                  <a:cubicBezTo>
                    <a:pt x="698885" y="320194"/>
                    <a:pt x="704369" y="307519"/>
                    <a:pt x="711200" y="295564"/>
                  </a:cubicBezTo>
                  <a:cubicBezTo>
                    <a:pt x="716707" y="285926"/>
                    <a:pt x="726162" y="278386"/>
                    <a:pt x="729672" y="267855"/>
                  </a:cubicBezTo>
                  <a:cubicBezTo>
                    <a:pt x="735594" y="250089"/>
                    <a:pt x="731706" y="229724"/>
                    <a:pt x="738909" y="212437"/>
                  </a:cubicBezTo>
                  <a:cubicBezTo>
                    <a:pt x="747448" y="191943"/>
                    <a:pt x="775854" y="157018"/>
                    <a:pt x="775854" y="157018"/>
                  </a:cubicBezTo>
                  <a:cubicBezTo>
                    <a:pt x="778933" y="147782"/>
                    <a:pt x="780736" y="138017"/>
                    <a:pt x="785090" y="129309"/>
                  </a:cubicBezTo>
                  <a:cubicBezTo>
                    <a:pt x="790054" y="119380"/>
                    <a:pt x="811412" y="109449"/>
                    <a:pt x="803563" y="101600"/>
                  </a:cubicBezTo>
                  <a:cubicBezTo>
                    <a:pt x="772697" y="70734"/>
                    <a:pt x="723117" y="67306"/>
                    <a:pt x="683490" y="55418"/>
                  </a:cubicBezTo>
                  <a:cubicBezTo>
                    <a:pt x="664839" y="49823"/>
                    <a:pt x="646962" y="41669"/>
                    <a:pt x="628072" y="36946"/>
                  </a:cubicBezTo>
                  <a:cubicBezTo>
                    <a:pt x="609904" y="32404"/>
                    <a:pt x="591079" y="31059"/>
                    <a:pt x="572654" y="27709"/>
                  </a:cubicBezTo>
                  <a:cubicBezTo>
                    <a:pt x="557208" y="24901"/>
                    <a:pt x="542075" y="20207"/>
                    <a:pt x="526472" y="18473"/>
                  </a:cubicBezTo>
                  <a:cubicBezTo>
                    <a:pt x="486575" y="14040"/>
                    <a:pt x="446361" y="13043"/>
                    <a:pt x="406400" y="9237"/>
                  </a:cubicBezTo>
                  <a:cubicBezTo>
                    <a:pt x="381690" y="6884"/>
                    <a:pt x="357139" y="3079"/>
                    <a:pt x="332509" y="0"/>
                  </a:cubicBezTo>
                  <a:cubicBezTo>
                    <a:pt x="314036" y="3079"/>
                    <a:pt x="295158" y="4309"/>
                    <a:pt x="277090" y="9237"/>
                  </a:cubicBezTo>
                  <a:cubicBezTo>
                    <a:pt x="137235" y="47379"/>
                    <a:pt x="333434" y="10621"/>
                    <a:pt x="175490" y="36946"/>
                  </a:cubicBezTo>
                  <a:cubicBezTo>
                    <a:pt x="152905" y="48238"/>
                    <a:pt x="135295" y="59220"/>
                    <a:pt x="110836" y="64655"/>
                  </a:cubicBezTo>
                  <a:cubicBezTo>
                    <a:pt x="92555" y="68718"/>
                    <a:pt x="73891" y="70812"/>
                    <a:pt x="55418" y="73891"/>
                  </a:cubicBezTo>
                  <a:lnTo>
                    <a:pt x="0" y="110837"/>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6" name="Straight Connector 5">
              <a:extLst>
                <a:ext uri="{FF2B5EF4-FFF2-40B4-BE49-F238E27FC236}">
                  <a16:creationId xmlns:a16="http://schemas.microsoft.com/office/drawing/2014/main" id="{A36949D6-2D75-47BE-8EB4-C4C28D9BCA63}"/>
                </a:ext>
              </a:extLst>
            </p:cNvPr>
            <p:cNvCxnSpPr>
              <a:cxnSpLocks noChangeShapeType="1"/>
            </p:cNvCxnSpPr>
            <p:nvPr/>
          </p:nvCxnSpPr>
          <p:spPr bwMode="auto">
            <a:xfrm>
              <a:off x="4721" y="3554"/>
              <a:ext cx="507" cy="0"/>
            </a:xfrm>
            <a:prstGeom prst="line">
              <a:avLst/>
            </a:prstGeom>
            <a:noFill/>
            <a:ln w="15875" algn="ctr">
              <a:solidFill>
                <a:srgbClr val="BFBFBF"/>
              </a:solidFill>
              <a:round/>
              <a:headEnd/>
              <a:tailEnd/>
            </a:ln>
            <a:extLst>
              <a:ext uri="{909E8E84-426E-40DD-AFC4-6F175D3DCCD1}">
                <a14:hiddenFill xmlns:a14="http://schemas.microsoft.com/office/drawing/2010/main">
                  <a:noFill/>
                </a14:hiddenFill>
              </a:ext>
            </a:extLst>
          </p:spPr>
        </p:cxnSp>
      </p:grpSp>
      <p:sp>
        <p:nvSpPr>
          <p:cNvPr id="7" name="Oval 6">
            <a:extLst>
              <a:ext uri="{FF2B5EF4-FFF2-40B4-BE49-F238E27FC236}">
                <a16:creationId xmlns:a16="http://schemas.microsoft.com/office/drawing/2014/main" id="{94025827-F928-4975-B850-B8FD75AA56D0}"/>
              </a:ext>
            </a:extLst>
          </p:cNvPr>
          <p:cNvSpPr>
            <a:spLocks noChangeArrowheads="1"/>
          </p:cNvSpPr>
          <p:nvPr/>
        </p:nvSpPr>
        <p:spPr bwMode="auto">
          <a:xfrm>
            <a:off x="8688391" y="5373688"/>
            <a:ext cx="1209675" cy="792162"/>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defRPr/>
            </a:pPr>
            <a:endParaRPr lang="en-GB" dirty="0">
              <a:solidFill>
                <a:schemeClr val="lt1"/>
              </a:solidFill>
            </a:endParaRPr>
          </a:p>
        </p:txBody>
      </p:sp>
      <p:pic>
        <p:nvPicPr>
          <p:cNvPr id="10" name="Picture 9">
            <a:extLst>
              <a:ext uri="{FF2B5EF4-FFF2-40B4-BE49-F238E27FC236}">
                <a16:creationId xmlns:a16="http://schemas.microsoft.com/office/drawing/2014/main" id="{2C3CD8FA-CB91-4A39-9B43-B4780977DE8C}"/>
              </a:ext>
            </a:extLst>
          </p:cNvPr>
          <p:cNvPicPr>
            <a:picLocks noChangeAspect="1"/>
          </p:cNvPicPr>
          <p:nvPr/>
        </p:nvPicPr>
        <p:blipFill>
          <a:blip r:embed="rId3"/>
          <a:stretch>
            <a:fillRect/>
          </a:stretch>
        </p:blipFill>
        <p:spPr>
          <a:xfrm>
            <a:off x="147304" y="2824797"/>
            <a:ext cx="5948696" cy="3886688"/>
          </a:xfrm>
          <a:prstGeom prst="rect">
            <a:avLst/>
          </a:prstGeom>
          <a:effectLst>
            <a:outerShdw blurRad="50800" dist="38100" sx="101000" sy="101000" algn="l" rotWithShape="0">
              <a:prstClr val="black">
                <a:alpha val="40000"/>
              </a:prstClr>
            </a:outerShdw>
          </a:effectLst>
        </p:spPr>
      </p:pic>
    </p:spTree>
    <p:extLst>
      <p:ext uri="{BB962C8B-B14F-4D97-AF65-F5344CB8AC3E}">
        <p14:creationId xmlns:p14="http://schemas.microsoft.com/office/powerpoint/2010/main" val="180029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GB" altLang="en-US" dirty="0"/>
              <a:t>Explanation?</a:t>
            </a:r>
          </a:p>
        </p:txBody>
      </p:sp>
      <p:sp>
        <p:nvSpPr>
          <p:cNvPr id="187395" name="Rectangle 3"/>
          <p:cNvSpPr>
            <a:spLocks noGrp="1" noChangeArrowheads="1"/>
          </p:cNvSpPr>
          <p:nvPr>
            <p:ph idx="1"/>
          </p:nvPr>
        </p:nvSpPr>
        <p:spPr>
          <a:xfrm>
            <a:off x="838200" y="1563757"/>
            <a:ext cx="10515600" cy="5075582"/>
          </a:xfrm>
        </p:spPr>
        <p:txBody>
          <a:bodyPr>
            <a:normAutofit fontScale="92500" lnSpcReduction="20000"/>
          </a:bodyPr>
          <a:lstStyle/>
          <a:p>
            <a:r>
              <a:rPr lang="en-GB" dirty="0">
                <a:solidFill>
                  <a:srgbClr val="C0C0C0"/>
                </a:solidFill>
              </a:rPr>
              <a:t>Scotland: highest mortality rates in Western Europe</a:t>
            </a:r>
          </a:p>
          <a:p>
            <a:r>
              <a:rPr lang="en-GB" dirty="0">
                <a:solidFill>
                  <a:srgbClr val="C0C0C0"/>
                </a:solidFill>
              </a:rPr>
              <a:t>Traditional explanation: socio-economic deprivation (underpinned by effects of post-industrial decline)</a:t>
            </a:r>
          </a:p>
          <a:p>
            <a:r>
              <a:rPr lang="en-GB" dirty="0">
                <a:solidFill>
                  <a:srgbClr val="C0C0C0"/>
                </a:solidFill>
              </a:rPr>
              <a:t>NB Massively important: </a:t>
            </a:r>
            <a:r>
              <a:rPr lang="en-US" dirty="0">
                <a:solidFill>
                  <a:srgbClr val="C0C0C0"/>
                </a:solidFill>
              </a:rPr>
              <a:t>poverty and deprivation (and underlying/related factors e.g. </a:t>
            </a:r>
            <a:r>
              <a:rPr lang="en-US" dirty="0" err="1">
                <a:solidFill>
                  <a:srgbClr val="C0C0C0"/>
                </a:solidFill>
              </a:rPr>
              <a:t>deindustrialisation</a:t>
            </a:r>
            <a:r>
              <a:rPr lang="en-US" dirty="0">
                <a:solidFill>
                  <a:srgbClr val="C0C0C0"/>
                </a:solidFill>
              </a:rPr>
              <a:t>) main drivers of poor health in any society</a:t>
            </a:r>
            <a:endParaRPr lang="en-GB" dirty="0">
              <a:solidFill>
                <a:srgbClr val="C0C0C0"/>
              </a:solidFill>
            </a:endParaRPr>
          </a:p>
          <a:p>
            <a:r>
              <a:rPr lang="en-GB" dirty="0">
                <a:solidFill>
                  <a:srgbClr val="C0C0C0"/>
                </a:solidFill>
              </a:rPr>
              <a:t>But…not a sufficient explanation</a:t>
            </a:r>
          </a:p>
          <a:p>
            <a:r>
              <a:rPr lang="en-GB" b="1" dirty="0">
                <a:solidFill>
                  <a:srgbClr val="C0C0C0"/>
                </a:solidFill>
              </a:rPr>
              <a:t>‘Excess’ mortality</a:t>
            </a:r>
            <a:r>
              <a:rPr lang="en-GB" dirty="0">
                <a:solidFill>
                  <a:srgbClr val="C0C0C0"/>
                </a:solidFill>
              </a:rPr>
              <a:t>: </a:t>
            </a:r>
            <a:r>
              <a:rPr lang="en-US" dirty="0">
                <a:solidFill>
                  <a:srgbClr val="C0C0C0"/>
                </a:solidFill>
              </a:rPr>
              <a:t>higher mortality observed in Scotland (compared to elsewhere in the UK) </a:t>
            </a:r>
            <a:r>
              <a:rPr lang="en-US" i="1" dirty="0">
                <a:solidFill>
                  <a:srgbClr val="C0C0C0"/>
                </a:solidFill>
              </a:rPr>
              <a:t>over and above</a:t>
            </a:r>
            <a:r>
              <a:rPr lang="en-US" dirty="0">
                <a:solidFill>
                  <a:srgbClr val="C0C0C0"/>
                </a:solidFill>
              </a:rPr>
              <a:t> that explained by differences in socio-economic deprivation</a:t>
            </a:r>
          </a:p>
          <a:p>
            <a:r>
              <a:rPr lang="en-US" dirty="0">
                <a:solidFill>
                  <a:srgbClr val="C0C0C0"/>
                </a:solidFill>
              </a:rPr>
              <a:t>Ubiquitous in Scotland but greatest in and around Glasgow e.g.</a:t>
            </a:r>
          </a:p>
          <a:p>
            <a:pPr lvl="1">
              <a:lnSpc>
                <a:spcPct val="90000"/>
              </a:lnSpc>
            </a:pPr>
            <a:r>
              <a:rPr lang="en-US" altLang="en-US" dirty="0">
                <a:solidFill>
                  <a:srgbClr val="C0C0C0"/>
                </a:solidFill>
              </a:rPr>
              <a:t>Glasgow vs Liverpool &amp; Manchester 2003-07 </a:t>
            </a:r>
            <a:r>
              <a:rPr lang="en-US" altLang="en-US" i="1" dirty="0">
                <a:solidFill>
                  <a:srgbClr val="C0C0C0"/>
                </a:solidFill>
              </a:rPr>
              <a:t>(GCPH, 2010)</a:t>
            </a:r>
            <a:r>
              <a:rPr lang="en-US" altLang="en-US" dirty="0">
                <a:solidFill>
                  <a:srgbClr val="C0C0C0"/>
                </a:solidFill>
              </a:rPr>
              <a:t>:</a:t>
            </a:r>
          </a:p>
          <a:p>
            <a:pPr lvl="2">
              <a:lnSpc>
                <a:spcPct val="90000"/>
              </a:lnSpc>
            </a:pPr>
            <a:r>
              <a:rPr lang="en-US" altLang="en-US" dirty="0">
                <a:solidFill>
                  <a:srgbClr val="C0C0C0"/>
                </a:solidFill>
              </a:rPr>
              <a:t>30% higher premature deaths (&lt;65 years)</a:t>
            </a:r>
          </a:p>
          <a:p>
            <a:pPr lvl="2">
              <a:lnSpc>
                <a:spcPct val="90000"/>
              </a:lnSpc>
            </a:pPr>
            <a:r>
              <a:rPr lang="en-US" altLang="en-US" dirty="0">
                <a:solidFill>
                  <a:srgbClr val="C0C0C0"/>
                </a:solidFill>
              </a:rPr>
              <a:t>15% higher deaths all ages</a:t>
            </a:r>
          </a:p>
          <a:p>
            <a:r>
              <a:rPr lang="en-GB" altLang="en-US" dirty="0"/>
              <a:t>Unhelpfully referred to as ‘Scottish Effect’ and ‘Glasgow Effect’ (cue tedious rant…)</a:t>
            </a:r>
          </a:p>
          <a:p>
            <a:endParaRPr lang="en-US" altLang="en-US" dirty="0"/>
          </a:p>
        </p:txBody>
      </p:sp>
    </p:spTree>
    <p:extLst>
      <p:ext uri="{BB962C8B-B14F-4D97-AF65-F5344CB8AC3E}">
        <p14:creationId xmlns:p14="http://schemas.microsoft.com/office/powerpoint/2010/main" val="3570721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395">
                                            <p:txEl>
                                              <p:pRg st="9" end="9"/>
                                            </p:txEl>
                                          </p:spTgt>
                                        </p:tgtEl>
                                        <p:attrNameLst>
                                          <p:attrName>style.visibility</p:attrName>
                                        </p:attrNameLst>
                                      </p:cBhvr>
                                      <p:to>
                                        <p:strVal val="visible"/>
                                      </p:to>
                                    </p:set>
                                    <p:animEffect transition="in" filter="fade">
                                      <p:cBhvr>
                                        <p:cTn id="7" dur="500"/>
                                        <p:tgtEl>
                                          <p:spTgt spid="18739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Don’t mention the </a:t>
            </a:r>
            <a:r>
              <a:rPr lang="en-GB" sz="3600" strike="sngStrike" dirty="0"/>
              <a:t>war</a:t>
            </a:r>
            <a:r>
              <a:rPr lang="en-GB" sz="3600" dirty="0"/>
              <a:t> ‘Glasgow effect’…</a:t>
            </a:r>
          </a:p>
        </p:txBody>
      </p:sp>
      <p:grpSp>
        <p:nvGrpSpPr>
          <p:cNvPr id="25" name="Group 24"/>
          <p:cNvGrpSpPr/>
          <p:nvPr/>
        </p:nvGrpSpPr>
        <p:grpSpPr>
          <a:xfrm>
            <a:off x="12940" y="-18752"/>
            <a:ext cx="8045024" cy="5589240"/>
            <a:chOff x="0" y="0"/>
            <a:chExt cx="8045024" cy="558924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8045024" cy="5589240"/>
            </a:xfrm>
            <a:prstGeom prst="rect">
              <a:avLst/>
            </a:prstGeom>
            <a:ln>
              <a:solidFill>
                <a:schemeClr val="bg1">
                  <a:lumMod val="50000"/>
                </a:schemeClr>
              </a:solidFill>
            </a:ln>
          </p:spPr>
        </p:pic>
        <p:sp>
          <p:nvSpPr>
            <p:cNvPr id="11" name="Oval 10"/>
            <p:cNvSpPr/>
            <p:nvPr/>
          </p:nvSpPr>
          <p:spPr>
            <a:xfrm>
              <a:off x="1952732" y="836712"/>
              <a:ext cx="1539147"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p:cNvGrpSpPr/>
          <p:nvPr/>
        </p:nvGrpSpPr>
        <p:grpSpPr>
          <a:xfrm>
            <a:off x="7530223" y="-18752"/>
            <a:ext cx="4677244" cy="6858000"/>
            <a:chOff x="4466756" y="0"/>
            <a:chExt cx="4677244" cy="6858000"/>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66756" y="0"/>
              <a:ext cx="4677244" cy="6858000"/>
            </a:xfrm>
            <a:prstGeom prst="rect">
              <a:avLst/>
            </a:prstGeom>
            <a:ln>
              <a:solidFill>
                <a:schemeClr val="bg1">
                  <a:lumMod val="50000"/>
                </a:schemeClr>
              </a:solidFill>
            </a:ln>
          </p:spPr>
        </p:pic>
        <p:sp>
          <p:nvSpPr>
            <p:cNvPr id="12" name="Oval 11"/>
            <p:cNvSpPr/>
            <p:nvPr/>
          </p:nvSpPr>
          <p:spPr>
            <a:xfrm>
              <a:off x="5615608" y="1518692"/>
              <a:ext cx="183671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p:cNvGrpSpPr/>
          <p:nvPr/>
        </p:nvGrpSpPr>
        <p:grpSpPr>
          <a:xfrm>
            <a:off x="-37132" y="2220528"/>
            <a:ext cx="6665072" cy="3665922"/>
            <a:chOff x="0" y="2420888"/>
            <a:chExt cx="6068272" cy="3286584"/>
          </a:xfrm>
        </p:grpSpPr>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420888"/>
              <a:ext cx="6068272" cy="3286584"/>
            </a:xfrm>
            <a:prstGeom prst="rect">
              <a:avLst/>
            </a:prstGeom>
            <a:ln>
              <a:solidFill>
                <a:schemeClr val="bg1">
                  <a:lumMod val="50000"/>
                </a:schemeClr>
              </a:solidFill>
            </a:ln>
          </p:spPr>
        </p:pic>
        <p:sp>
          <p:nvSpPr>
            <p:cNvPr id="13" name="Oval 12"/>
            <p:cNvSpPr/>
            <p:nvPr/>
          </p:nvSpPr>
          <p:spPr>
            <a:xfrm>
              <a:off x="2735288" y="3212976"/>
              <a:ext cx="2052736"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 name="Content Placeholder 20"/>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6492505" y="2488989"/>
            <a:ext cx="3752029" cy="4525963"/>
          </a:xfrm>
          <a:ln>
            <a:solidFill>
              <a:schemeClr val="bg1">
                <a:lumMod val="50000"/>
              </a:schemeClr>
            </a:solidFill>
          </a:ln>
        </p:spPr>
      </p:pic>
      <p:sp>
        <p:nvSpPr>
          <p:cNvPr id="22" name="Oval 21"/>
          <p:cNvSpPr/>
          <p:nvPr/>
        </p:nvSpPr>
        <p:spPr>
          <a:xfrm>
            <a:off x="7791625" y="2631579"/>
            <a:ext cx="183671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p:nvGrpSpPr>
        <p:grpSpPr>
          <a:xfrm>
            <a:off x="9138655" y="3221572"/>
            <a:ext cx="3075759" cy="4798752"/>
            <a:chOff x="6068241" y="3284984"/>
            <a:chExt cx="3075759" cy="4798752"/>
          </a:xfrm>
        </p:grpSpPr>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8241" y="3331208"/>
              <a:ext cx="3075759" cy="4752528"/>
            </a:xfrm>
            <a:prstGeom prst="rect">
              <a:avLst/>
            </a:prstGeom>
            <a:ln>
              <a:solidFill>
                <a:schemeClr val="bg1">
                  <a:lumMod val="50000"/>
                </a:schemeClr>
              </a:solidFill>
            </a:ln>
          </p:spPr>
        </p:pic>
        <p:sp>
          <p:nvSpPr>
            <p:cNvPr id="15" name="Oval 14"/>
            <p:cNvSpPr/>
            <p:nvPr/>
          </p:nvSpPr>
          <p:spPr>
            <a:xfrm>
              <a:off x="6191672" y="3284984"/>
              <a:ext cx="183671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790" y="3664401"/>
            <a:ext cx="9144000" cy="3183682"/>
            <a:chOff x="-4572000" y="5013176"/>
            <a:chExt cx="9144000" cy="3183682"/>
          </a:xfrm>
        </p:grpSpPr>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572000" y="5013176"/>
              <a:ext cx="9144000" cy="3183682"/>
            </a:xfrm>
            <a:prstGeom prst="rect">
              <a:avLst/>
            </a:prstGeom>
            <a:ln>
              <a:solidFill>
                <a:schemeClr val="bg1">
                  <a:lumMod val="50000"/>
                </a:schemeClr>
              </a:solidFill>
            </a:ln>
          </p:spPr>
        </p:pic>
        <p:sp>
          <p:nvSpPr>
            <p:cNvPr id="10" name="Oval 9"/>
            <p:cNvSpPr/>
            <p:nvPr/>
          </p:nvSpPr>
          <p:spPr>
            <a:xfrm>
              <a:off x="-1116632" y="7461448"/>
              <a:ext cx="111663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4104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a:xfrm>
            <a:off x="838200" y="1898504"/>
            <a:ext cx="10515600" cy="1325563"/>
          </a:xfrm>
        </p:spPr>
        <p:txBody>
          <a:bodyPr>
            <a:normAutofit/>
          </a:bodyPr>
          <a:lstStyle/>
          <a:p>
            <a:pPr algn="ctr"/>
            <a:r>
              <a:rPr lang="en-GB" altLang="en-US" sz="4000" dirty="0"/>
              <a:t>What explains the excess? </a:t>
            </a:r>
            <a:br>
              <a:rPr lang="en-GB" altLang="en-US" sz="4000" dirty="0"/>
            </a:br>
            <a:r>
              <a:rPr lang="en-GB" altLang="en-US" sz="4000" dirty="0"/>
              <a:t>Synthesising the evidence</a:t>
            </a:r>
          </a:p>
        </p:txBody>
      </p:sp>
    </p:spTree>
    <p:extLst>
      <p:ext uri="{BB962C8B-B14F-4D97-AF65-F5344CB8AC3E}">
        <p14:creationId xmlns:p14="http://schemas.microsoft.com/office/powerpoint/2010/main" val="1650780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97EA2-075A-421A-878C-D70757C532DE}"/>
              </a:ext>
            </a:extLst>
          </p:cNvPr>
          <p:cNvSpPr>
            <a:spLocks noGrp="1"/>
          </p:cNvSpPr>
          <p:nvPr>
            <p:ph type="title"/>
          </p:nvPr>
        </p:nvSpPr>
        <p:spPr/>
        <p:txBody>
          <a:bodyPr/>
          <a:lstStyle/>
          <a:p>
            <a:r>
              <a:rPr lang="en-GB" dirty="0"/>
              <a:t>Theories, theories, theories…</a:t>
            </a:r>
          </a:p>
        </p:txBody>
      </p:sp>
      <p:sp>
        <p:nvSpPr>
          <p:cNvPr id="4" name="Content Placeholder 3">
            <a:extLst>
              <a:ext uri="{FF2B5EF4-FFF2-40B4-BE49-F238E27FC236}">
                <a16:creationId xmlns:a16="http://schemas.microsoft.com/office/drawing/2014/main" id="{D708FBD0-9B7E-43D7-B5C8-41FECFD4178E}"/>
              </a:ext>
            </a:extLst>
          </p:cNvPr>
          <p:cNvSpPr>
            <a:spLocks noGrp="1"/>
          </p:cNvSpPr>
          <p:nvPr>
            <p:ph sz="half" idx="1"/>
          </p:nvPr>
        </p:nvSpPr>
        <p:spPr/>
        <p:txBody>
          <a:bodyPr>
            <a:normAutofit fontScale="92500" lnSpcReduction="20000"/>
          </a:bodyPr>
          <a:lstStyle/>
          <a:p>
            <a:r>
              <a:rPr lang="en-GB" altLang="en-US" dirty="0"/>
              <a:t>Artefact</a:t>
            </a:r>
          </a:p>
          <a:p>
            <a:r>
              <a:rPr lang="en-GB" altLang="en-US" dirty="0"/>
              <a:t>Migration</a:t>
            </a:r>
          </a:p>
          <a:p>
            <a:r>
              <a:rPr lang="en-GB" altLang="en-US" dirty="0"/>
              <a:t>Political attack/effects</a:t>
            </a:r>
          </a:p>
          <a:p>
            <a:r>
              <a:rPr lang="en-GB" altLang="en-US" dirty="0"/>
              <a:t>Culture</a:t>
            </a:r>
          </a:p>
          <a:p>
            <a:r>
              <a:rPr lang="en-GB" altLang="en-US" dirty="0"/>
              <a:t>Deindustrialisation </a:t>
            </a:r>
          </a:p>
          <a:p>
            <a:r>
              <a:rPr lang="en-GB" altLang="en-US" dirty="0"/>
              <a:t>Income inequalities</a:t>
            </a:r>
          </a:p>
          <a:p>
            <a:r>
              <a:rPr lang="en-GB" altLang="en-US" dirty="0"/>
              <a:t>Social mobility </a:t>
            </a:r>
          </a:p>
          <a:p>
            <a:r>
              <a:rPr lang="en-GB" altLang="en-US" dirty="0"/>
              <a:t>Substance misuse cultures</a:t>
            </a:r>
          </a:p>
          <a:p>
            <a:r>
              <a:rPr lang="en-GB" altLang="en-US" dirty="0"/>
              <a:t>Alienation/anomie</a:t>
            </a:r>
          </a:p>
          <a:p>
            <a:r>
              <a:rPr lang="en-GB" altLang="en-US" dirty="0"/>
              <a:t>Family/parenting/early years</a:t>
            </a:r>
          </a:p>
        </p:txBody>
      </p:sp>
      <p:sp>
        <p:nvSpPr>
          <p:cNvPr id="5" name="Content Placeholder 4">
            <a:extLst>
              <a:ext uri="{FF2B5EF4-FFF2-40B4-BE49-F238E27FC236}">
                <a16:creationId xmlns:a16="http://schemas.microsoft.com/office/drawing/2014/main" id="{5CE22F8C-8DE0-4A88-AA04-96FA01F32069}"/>
              </a:ext>
            </a:extLst>
          </p:cNvPr>
          <p:cNvSpPr>
            <a:spLocks noGrp="1"/>
          </p:cNvSpPr>
          <p:nvPr>
            <p:ph sz="half" idx="2"/>
          </p:nvPr>
        </p:nvSpPr>
        <p:spPr/>
        <p:txBody>
          <a:bodyPr>
            <a:normAutofit fontScale="92500" lnSpcReduction="20000"/>
          </a:bodyPr>
          <a:lstStyle/>
          <a:p>
            <a:r>
              <a:rPr lang="en-GB" altLang="en-US" dirty="0"/>
              <a:t>Social capital</a:t>
            </a:r>
          </a:p>
          <a:p>
            <a:r>
              <a:rPr lang="en-US" altLang="en-US" dirty="0"/>
              <a:t>(Health) services</a:t>
            </a:r>
            <a:endParaRPr lang="en-GB" altLang="en-US" dirty="0"/>
          </a:p>
          <a:p>
            <a:r>
              <a:rPr lang="en-GB" altLang="en-US" dirty="0"/>
              <a:t>Patterning of deprivation </a:t>
            </a:r>
          </a:p>
          <a:p>
            <a:r>
              <a:rPr lang="en-GB" altLang="en-US" dirty="0"/>
              <a:t>Sectarianism</a:t>
            </a:r>
          </a:p>
          <a:p>
            <a:r>
              <a:rPr lang="en-GB" altLang="en-US" dirty="0"/>
              <a:t>Individual values (e.g. psychological outlook)</a:t>
            </a:r>
          </a:p>
          <a:p>
            <a:r>
              <a:rPr lang="en-GB" altLang="en-US" dirty="0"/>
              <a:t>Sense of coherence</a:t>
            </a:r>
          </a:p>
          <a:p>
            <a:r>
              <a:rPr lang="en-GB" altLang="en-US" dirty="0"/>
              <a:t>Behaviours</a:t>
            </a:r>
          </a:p>
          <a:p>
            <a:r>
              <a:rPr lang="en-GB" altLang="en-US" dirty="0"/>
              <a:t>Genetics</a:t>
            </a:r>
          </a:p>
          <a:p>
            <a:r>
              <a:rPr lang="en-GB" altLang="en-US" dirty="0"/>
              <a:t>The weather</a:t>
            </a:r>
            <a:endParaRPr lang="en-GB" dirty="0"/>
          </a:p>
        </p:txBody>
      </p:sp>
    </p:spTree>
    <p:extLst>
      <p:ext uri="{BB962C8B-B14F-4D97-AF65-F5344CB8AC3E}">
        <p14:creationId xmlns:p14="http://schemas.microsoft.com/office/powerpoint/2010/main" val="23455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EFBF2-4A95-4A0D-9A49-C6DAD76C66AC}"/>
              </a:ext>
            </a:extLst>
          </p:cNvPr>
          <p:cNvSpPr>
            <a:spLocks noGrp="1"/>
          </p:cNvSpPr>
          <p:nvPr>
            <p:ph type="title"/>
          </p:nvPr>
        </p:nvSpPr>
        <p:spPr/>
        <p:txBody>
          <a:bodyPr/>
          <a:lstStyle/>
          <a:p>
            <a:r>
              <a:rPr lang="en-GB" dirty="0"/>
              <a:t>Theories not necessarily grounded in solid evidence</a:t>
            </a:r>
          </a:p>
        </p:txBody>
      </p:sp>
      <p:sp>
        <p:nvSpPr>
          <p:cNvPr id="3" name="Content Placeholder 2">
            <a:extLst>
              <a:ext uri="{FF2B5EF4-FFF2-40B4-BE49-F238E27FC236}">
                <a16:creationId xmlns:a16="http://schemas.microsoft.com/office/drawing/2014/main" id="{B3C553A2-9EFD-45EE-8E0D-FB56E94D9269}"/>
              </a:ext>
            </a:extLst>
          </p:cNvPr>
          <p:cNvSpPr>
            <a:spLocks noGrp="1"/>
          </p:cNvSpPr>
          <p:nvPr>
            <p:ph sz="half" idx="1"/>
          </p:nvPr>
        </p:nvSpPr>
        <p:spPr>
          <a:xfrm>
            <a:off x="838200" y="1911350"/>
            <a:ext cx="5181600" cy="4351338"/>
          </a:xfrm>
        </p:spPr>
        <p:txBody>
          <a:bodyPr/>
          <a:lstStyle/>
          <a:p>
            <a:r>
              <a:rPr lang="en-GB" altLang="en-US" dirty="0" err="1"/>
              <a:t>Irn</a:t>
            </a:r>
            <a:r>
              <a:rPr lang="en-GB" altLang="en-US" dirty="0"/>
              <a:t> Bru</a:t>
            </a:r>
          </a:p>
          <a:p>
            <a:r>
              <a:rPr lang="en-GB" altLang="en-US" dirty="0"/>
              <a:t>Less broadband</a:t>
            </a:r>
          </a:p>
          <a:p>
            <a:r>
              <a:rPr lang="en-GB" altLang="en-US" dirty="0"/>
              <a:t>Water impurities</a:t>
            </a:r>
          </a:p>
          <a:p>
            <a:r>
              <a:rPr lang="en-GB" altLang="en-US" dirty="0"/>
              <a:t>A lack of runner beans</a:t>
            </a:r>
          </a:p>
          <a:p>
            <a:endParaRPr lang="en-GB" dirty="0"/>
          </a:p>
        </p:txBody>
      </p:sp>
      <p:sp>
        <p:nvSpPr>
          <p:cNvPr id="4" name="Content Placeholder 3">
            <a:extLst>
              <a:ext uri="{FF2B5EF4-FFF2-40B4-BE49-F238E27FC236}">
                <a16:creationId xmlns:a16="http://schemas.microsoft.com/office/drawing/2014/main" id="{392B48B3-7BB3-476A-B21F-5793DC64EA80}"/>
              </a:ext>
            </a:extLst>
          </p:cNvPr>
          <p:cNvSpPr>
            <a:spLocks noGrp="1"/>
          </p:cNvSpPr>
          <p:nvPr>
            <p:ph sz="half" idx="2"/>
          </p:nvPr>
        </p:nvSpPr>
        <p:spPr>
          <a:xfrm>
            <a:off x="6172200" y="1911350"/>
            <a:ext cx="5181600" cy="4351338"/>
          </a:xfrm>
        </p:spPr>
        <p:txBody>
          <a:bodyPr/>
          <a:lstStyle/>
          <a:p>
            <a:r>
              <a:rPr lang="en-GB" altLang="en-US" dirty="0"/>
              <a:t>Fewer pet dogs</a:t>
            </a:r>
          </a:p>
          <a:p>
            <a:r>
              <a:rPr lang="en-GB" altLang="en-US" dirty="0"/>
              <a:t>Submarines on the Clyde</a:t>
            </a:r>
          </a:p>
          <a:p>
            <a:r>
              <a:rPr lang="en-GB" altLang="en-US" dirty="0"/>
              <a:t>Low air pressure</a:t>
            </a:r>
          </a:p>
          <a:p>
            <a:r>
              <a:rPr lang="en-GB" altLang="en-US" dirty="0"/>
              <a:t>A general “curse”</a:t>
            </a:r>
          </a:p>
          <a:p>
            <a:endParaRPr lang="en-GB" dirty="0"/>
          </a:p>
        </p:txBody>
      </p:sp>
    </p:spTree>
    <p:extLst>
      <p:ext uri="{BB962C8B-B14F-4D97-AF65-F5344CB8AC3E}">
        <p14:creationId xmlns:p14="http://schemas.microsoft.com/office/powerpoint/2010/main" val="45393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0541A-7F0F-4F33-A5CE-9226FEBE7476}"/>
              </a:ext>
            </a:extLst>
          </p:cNvPr>
          <p:cNvSpPr>
            <a:spLocks noGrp="1"/>
          </p:cNvSpPr>
          <p:nvPr>
            <p:ph type="title"/>
          </p:nvPr>
        </p:nvSpPr>
        <p:spPr/>
        <p:txBody>
          <a:bodyPr/>
          <a:lstStyle/>
          <a:p>
            <a:r>
              <a:rPr lang="en-GB" dirty="0"/>
              <a:t>Today – two presentations</a:t>
            </a:r>
          </a:p>
        </p:txBody>
      </p:sp>
      <p:sp>
        <p:nvSpPr>
          <p:cNvPr id="3" name="Content Placeholder 2">
            <a:extLst>
              <a:ext uri="{FF2B5EF4-FFF2-40B4-BE49-F238E27FC236}">
                <a16:creationId xmlns:a16="http://schemas.microsoft.com/office/drawing/2014/main" id="{63CAD0DC-8B4E-47BE-8BE5-F0906EDE2154}"/>
              </a:ext>
            </a:extLst>
          </p:cNvPr>
          <p:cNvSpPr>
            <a:spLocks noGrp="1"/>
          </p:cNvSpPr>
          <p:nvPr>
            <p:ph idx="1"/>
          </p:nvPr>
        </p:nvSpPr>
        <p:spPr/>
        <p:txBody>
          <a:bodyPr/>
          <a:lstStyle/>
          <a:p>
            <a:r>
              <a:rPr lang="en-GB" dirty="0"/>
              <a:t>Part one: Glasgow</a:t>
            </a:r>
          </a:p>
          <a:p>
            <a:pPr lvl="1"/>
            <a:r>
              <a:rPr lang="en-GB" dirty="0"/>
              <a:t>What do I mean by ‘excess mortality’?</a:t>
            </a:r>
          </a:p>
          <a:p>
            <a:pPr lvl="1"/>
            <a:r>
              <a:rPr lang="en-GB" dirty="0"/>
              <a:t>What explains it?</a:t>
            </a:r>
          </a:p>
          <a:p>
            <a:pPr lvl="1"/>
            <a:r>
              <a:rPr lang="en-GB" dirty="0"/>
              <a:t>(A case study of political effects on health)</a:t>
            </a:r>
          </a:p>
          <a:p>
            <a:r>
              <a:rPr lang="en-GB" dirty="0"/>
              <a:t>Part two: more recent political effects on health</a:t>
            </a:r>
          </a:p>
          <a:p>
            <a:pPr lvl="1"/>
            <a:endParaRPr lang="en-GB" dirty="0"/>
          </a:p>
        </p:txBody>
      </p:sp>
      <p:sp>
        <p:nvSpPr>
          <p:cNvPr id="4" name="TextBox 3">
            <a:extLst>
              <a:ext uri="{FF2B5EF4-FFF2-40B4-BE49-F238E27FC236}">
                <a16:creationId xmlns:a16="http://schemas.microsoft.com/office/drawing/2014/main" id="{1084DDFE-ED3A-4C85-80A3-EB861E76676A}"/>
              </a:ext>
            </a:extLst>
          </p:cNvPr>
          <p:cNvSpPr txBox="1"/>
          <p:nvPr/>
        </p:nvSpPr>
        <p:spPr>
          <a:xfrm>
            <a:off x="8907601" y="1800458"/>
            <a:ext cx="2635649" cy="523220"/>
          </a:xfrm>
          <a:prstGeom prst="rect">
            <a:avLst/>
          </a:prstGeom>
          <a:noFill/>
        </p:spPr>
        <p:txBody>
          <a:bodyPr wrap="square" rtlCol="0">
            <a:spAutoFit/>
          </a:bodyPr>
          <a:lstStyle/>
          <a:p>
            <a:r>
              <a:rPr lang="en-GB" sz="2800" dirty="0">
                <a:solidFill>
                  <a:schemeClr val="accent1"/>
                </a:solidFill>
              </a:rPr>
              <a:t>(25 mins-</a:t>
            </a:r>
            <a:r>
              <a:rPr lang="en-GB" sz="2800" dirty="0" err="1">
                <a:solidFill>
                  <a:schemeClr val="accent1"/>
                </a:solidFill>
              </a:rPr>
              <a:t>ish</a:t>
            </a:r>
            <a:r>
              <a:rPr lang="en-GB" sz="2800" dirty="0">
                <a:solidFill>
                  <a:schemeClr val="accent1"/>
                </a:solidFill>
              </a:rPr>
              <a:t>)</a:t>
            </a:r>
          </a:p>
        </p:txBody>
      </p:sp>
      <p:sp>
        <p:nvSpPr>
          <p:cNvPr id="5" name="TextBox 4">
            <a:extLst>
              <a:ext uri="{FF2B5EF4-FFF2-40B4-BE49-F238E27FC236}">
                <a16:creationId xmlns:a16="http://schemas.microsoft.com/office/drawing/2014/main" id="{26E7B520-713C-412C-890F-09C9FE3C2A75}"/>
              </a:ext>
            </a:extLst>
          </p:cNvPr>
          <p:cNvSpPr txBox="1"/>
          <p:nvPr/>
        </p:nvSpPr>
        <p:spPr>
          <a:xfrm>
            <a:off x="8907602" y="3478074"/>
            <a:ext cx="2342034" cy="523220"/>
          </a:xfrm>
          <a:prstGeom prst="rect">
            <a:avLst/>
          </a:prstGeom>
          <a:noFill/>
        </p:spPr>
        <p:txBody>
          <a:bodyPr wrap="square" rtlCol="0">
            <a:spAutoFit/>
          </a:bodyPr>
          <a:lstStyle/>
          <a:p>
            <a:r>
              <a:rPr lang="en-GB" sz="2800" dirty="0">
                <a:solidFill>
                  <a:schemeClr val="accent1"/>
                </a:solidFill>
              </a:rPr>
              <a:t>(5 mins-</a:t>
            </a:r>
            <a:r>
              <a:rPr lang="en-GB" sz="2800" dirty="0" err="1">
                <a:solidFill>
                  <a:schemeClr val="accent1"/>
                </a:solidFill>
              </a:rPr>
              <a:t>ish</a:t>
            </a:r>
            <a:r>
              <a:rPr lang="en-GB" sz="2800" dirty="0">
                <a:solidFill>
                  <a:schemeClr val="accent1"/>
                </a:solidFill>
              </a:rPr>
              <a:t>)</a:t>
            </a:r>
          </a:p>
        </p:txBody>
      </p:sp>
    </p:spTree>
    <p:extLst>
      <p:ext uri="{BB962C8B-B14F-4D97-AF65-F5344CB8AC3E}">
        <p14:creationId xmlns:p14="http://schemas.microsoft.com/office/powerpoint/2010/main" val="68504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p:txBody>
          <a:bodyPr>
            <a:normAutofit/>
          </a:bodyPr>
          <a:lstStyle/>
          <a:p>
            <a:r>
              <a:rPr lang="en-GB" altLang="en-US" dirty="0"/>
              <a:t>Theories not necessarily grounded in solid evidence</a:t>
            </a:r>
          </a:p>
        </p:txBody>
      </p:sp>
      <p:sp>
        <p:nvSpPr>
          <p:cNvPr id="302083" name="Text Box 8"/>
          <p:cNvSpPr txBox="1">
            <a:spLocks noChangeArrowheads="1"/>
          </p:cNvSpPr>
          <p:nvPr/>
        </p:nvSpPr>
        <p:spPr bwMode="auto">
          <a:xfrm>
            <a:off x="5303838" y="1988343"/>
            <a:ext cx="4679950"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FontTx/>
              <a:buNone/>
            </a:pPr>
            <a:r>
              <a:rPr lang="en-GB" altLang="en-US">
                <a:cs typeface="Arial" charset="0"/>
              </a:rPr>
              <a:t>“It is as if a malign vapour rises from the Clyde at night and settles in the lungs of sleeping Glaswegians”</a:t>
            </a:r>
          </a:p>
        </p:txBody>
      </p:sp>
      <p:pic>
        <p:nvPicPr>
          <p:cNvPr id="51204" name="Picture 9" descr="the economist aug 20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2314" y="1916906"/>
            <a:ext cx="2878137" cy="3816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5" name="Text Box 8"/>
          <p:cNvSpPr txBox="1">
            <a:spLocks noChangeArrowheads="1"/>
          </p:cNvSpPr>
          <p:nvPr/>
        </p:nvSpPr>
        <p:spPr bwMode="auto">
          <a:xfrm>
            <a:off x="5303838" y="4779168"/>
            <a:ext cx="46799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FontTx/>
              <a:buNone/>
            </a:pPr>
            <a:r>
              <a:rPr lang="en-GB" altLang="en-US" sz="2800">
                <a:cs typeface="Arial" charset="0"/>
              </a:rPr>
              <a:t>The Economist. ‘No City for Old Men’. August 2012</a:t>
            </a:r>
          </a:p>
        </p:txBody>
      </p:sp>
    </p:spTree>
    <p:extLst>
      <p:ext uri="{BB962C8B-B14F-4D97-AF65-F5344CB8AC3E}">
        <p14:creationId xmlns:p14="http://schemas.microsoft.com/office/powerpoint/2010/main" val="1739130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2083"/>
                                        </p:tgtEl>
                                        <p:attrNameLst>
                                          <p:attrName>style.visibility</p:attrName>
                                        </p:attrNameLst>
                                      </p:cBhvr>
                                      <p:to>
                                        <p:strVal val="visible"/>
                                      </p:to>
                                    </p:set>
                                    <p:animEffect transition="in" filter="fade">
                                      <p:cBhvr>
                                        <p:cTn id="7" dur="500"/>
                                        <p:tgtEl>
                                          <p:spTgt spid="302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Synthesising the evidence</a:t>
            </a:r>
          </a:p>
        </p:txBody>
      </p:sp>
      <p:sp>
        <p:nvSpPr>
          <p:cNvPr id="3" name="Content Placeholder 2"/>
          <p:cNvSpPr>
            <a:spLocks noGrp="1"/>
          </p:cNvSpPr>
          <p:nvPr>
            <p:ph idx="1"/>
          </p:nvPr>
        </p:nvSpPr>
        <p:spPr/>
        <p:txBody>
          <a:bodyPr>
            <a:normAutofit/>
          </a:bodyPr>
          <a:lstStyle/>
          <a:p>
            <a:r>
              <a:rPr lang="en-GB" dirty="0"/>
              <a:t>2016 report: we reviewed the evidence for 40 different proposed explanations</a:t>
            </a:r>
          </a:p>
          <a:p>
            <a:r>
              <a:rPr lang="en-GB" dirty="0"/>
              <a:t>Created an ‘explanatory model’…</a:t>
            </a:r>
          </a:p>
          <a:p>
            <a:pPr lvl="1"/>
            <a:r>
              <a:rPr lang="en-GB" dirty="0"/>
              <a:t>which understands the main determinants of health…</a:t>
            </a:r>
          </a:p>
          <a:p>
            <a:pPr lvl="1"/>
            <a:r>
              <a:rPr lang="en-GB" dirty="0"/>
              <a:t>…including political influences on health</a:t>
            </a:r>
          </a:p>
        </p:txBody>
      </p:sp>
    </p:spTree>
    <p:extLst>
      <p:ext uri="{BB962C8B-B14F-4D97-AF65-F5344CB8AC3E}">
        <p14:creationId xmlns:p14="http://schemas.microsoft.com/office/powerpoint/2010/main" val="24057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Explanatory model for Glasgow</a:t>
            </a:r>
          </a:p>
        </p:txBody>
      </p:sp>
      <p:sp>
        <p:nvSpPr>
          <p:cNvPr id="3" name="Content Placeholder 2"/>
          <p:cNvSpPr>
            <a:spLocks noGrp="1"/>
          </p:cNvSpPr>
          <p:nvPr>
            <p:ph idx="1"/>
          </p:nvPr>
        </p:nvSpPr>
        <p:spPr/>
        <p:txBody>
          <a:bodyPr>
            <a:normAutofit/>
          </a:bodyPr>
          <a:lstStyle/>
          <a:p>
            <a:pPr>
              <a:spcBef>
                <a:spcPts val="768"/>
              </a:spcBef>
            </a:pPr>
            <a:r>
              <a:rPr lang="en-GB" dirty="0"/>
              <a:t>Based on explicit comparison with Liverpool and Manchester (excellent comparator cities)</a:t>
            </a:r>
          </a:p>
          <a:p>
            <a:pPr>
              <a:spcBef>
                <a:spcPts val="768"/>
              </a:spcBef>
            </a:pPr>
            <a:r>
              <a:rPr lang="en-GB" dirty="0"/>
              <a:t>Very complex…</a:t>
            </a:r>
          </a:p>
        </p:txBody>
      </p:sp>
    </p:spTree>
    <p:extLst>
      <p:ext uri="{BB962C8B-B14F-4D97-AF65-F5344CB8AC3E}">
        <p14:creationId xmlns:p14="http://schemas.microsoft.com/office/powerpoint/2010/main" val="393632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3399" y="0"/>
            <a:ext cx="9721921" cy="6858000"/>
          </a:xfrm>
          <a:prstGeom prst="rect">
            <a:avLst/>
          </a:prstGeom>
        </p:spPr>
      </p:pic>
      <p:sp>
        <p:nvSpPr>
          <p:cNvPr id="96" name="Oval 95"/>
          <p:cNvSpPr/>
          <p:nvPr/>
        </p:nvSpPr>
        <p:spPr>
          <a:xfrm>
            <a:off x="7392144" y="2348880"/>
            <a:ext cx="1440160" cy="13681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846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down)">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Explanatory model for Glasgow</a:t>
            </a:r>
          </a:p>
        </p:txBody>
      </p:sp>
      <p:sp>
        <p:nvSpPr>
          <p:cNvPr id="3" name="Content Placeholder 2"/>
          <p:cNvSpPr>
            <a:spLocks noGrp="1"/>
          </p:cNvSpPr>
          <p:nvPr>
            <p:ph idx="1"/>
          </p:nvPr>
        </p:nvSpPr>
        <p:spPr/>
        <p:txBody>
          <a:bodyPr>
            <a:normAutofit/>
          </a:bodyPr>
          <a:lstStyle/>
          <a:p>
            <a:pPr>
              <a:spcBef>
                <a:spcPts val="768"/>
              </a:spcBef>
            </a:pPr>
            <a:r>
              <a:rPr lang="en-GB" dirty="0">
                <a:solidFill>
                  <a:srgbClr val="B2B2B2"/>
                </a:solidFill>
              </a:rPr>
              <a:t>Based on explicit comparison with Liverpool and Manchester (excellent comparator cities)</a:t>
            </a:r>
          </a:p>
          <a:p>
            <a:pPr>
              <a:spcBef>
                <a:spcPts val="768"/>
              </a:spcBef>
            </a:pPr>
            <a:r>
              <a:rPr lang="en-GB" dirty="0">
                <a:solidFill>
                  <a:srgbClr val="B2B2B2"/>
                </a:solidFill>
              </a:rPr>
              <a:t>Very complex…</a:t>
            </a:r>
          </a:p>
          <a:p>
            <a:pPr>
              <a:spcBef>
                <a:spcPts val="768"/>
              </a:spcBef>
            </a:pPr>
            <a:r>
              <a:rPr lang="en-GB" dirty="0"/>
              <a:t>Key to the model is that Glasgow’s population has been made </a:t>
            </a:r>
            <a:r>
              <a:rPr lang="en-GB" b="1" dirty="0">
                <a:solidFill>
                  <a:schemeClr val="tx2"/>
                </a:solidFill>
              </a:rPr>
              <a:t>more vulnerable</a:t>
            </a:r>
            <a:r>
              <a:rPr lang="en-GB" dirty="0">
                <a:solidFill>
                  <a:schemeClr val="tx2"/>
                </a:solidFill>
              </a:rPr>
              <a:t> </a:t>
            </a:r>
            <a:r>
              <a:rPr lang="en-GB" dirty="0"/>
              <a:t>to the same key </a:t>
            </a:r>
            <a:r>
              <a:rPr lang="en-GB" b="1" dirty="0">
                <a:solidFill>
                  <a:schemeClr val="tx2"/>
                </a:solidFill>
              </a:rPr>
              <a:t>economic and political drivers of poor health </a:t>
            </a:r>
            <a:r>
              <a:rPr lang="en-GB" dirty="0"/>
              <a:t>as Liverpool/Manchester…</a:t>
            </a:r>
          </a:p>
        </p:txBody>
      </p:sp>
    </p:spTree>
    <p:extLst>
      <p:ext uri="{BB962C8B-B14F-4D97-AF65-F5344CB8AC3E}">
        <p14:creationId xmlns:p14="http://schemas.microsoft.com/office/powerpoint/2010/main" val="126893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Key exposures</a:t>
            </a:r>
          </a:p>
        </p:txBody>
      </p:sp>
      <p:grpSp>
        <p:nvGrpSpPr>
          <p:cNvPr id="5" name="Group 4"/>
          <p:cNvGrpSpPr/>
          <p:nvPr/>
        </p:nvGrpSpPr>
        <p:grpSpPr>
          <a:xfrm>
            <a:off x="0" y="0"/>
            <a:ext cx="7740352" cy="5760640"/>
            <a:chOff x="179851" y="44624"/>
            <a:chExt cx="7740352" cy="5760640"/>
          </a:xfrm>
        </p:grpSpPr>
        <p:grpSp>
          <p:nvGrpSpPr>
            <p:cNvPr id="2" name="Group 1"/>
            <p:cNvGrpSpPr/>
            <p:nvPr/>
          </p:nvGrpSpPr>
          <p:grpSpPr>
            <a:xfrm>
              <a:off x="402617" y="193188"/>
              <a:ext cx="7294820" cy="5607891"/>
              <a:chOff x="229508" y="268003"/>
              <a:chExt cx="7294820" cy="5607891"/>
            </a:xfrm>
          </p:grpSpPr>
          <p:sp>
            <p:nvSpPr>
              <p:cNvPr id="6" name="TextBox 5"/>
              <p:cNvSpPr txBox="1"/>
              <p:nvPr/>
            </p:nvSpPr>
            <p:spPr>
              <a:xfrm>
                <a:off x="2027084" y="5229563"/>
                <a:ext cx="3699667" cy="646331"/>
              </a:xfrm>
              <a:prstGeom prst="rect">
                <a:avLst/>
              </a:prstGeom>
              <a:noFill/>
            </p:spPr>
            <p:txBody>
              <a:bodyPr wrap="none" rtlCol="0">
                <a:spAutoFit/>
              </a:bodyPr>
              <a:lstStyle/>
              <a:p>
                <a:r>
                  <a:rPr lang="en-GB" sz="3600" i="1" dirty="0"/>
                  <a:t>Deindustrialisation</a:t>
                </a:r>
                <a:endParaRPr lang="en-GB" sz="3600" i="1" dirty="0">
                  <a:solidFill>
                    <a:srgbClr val="C00000"/>
                  </a:solidFill>
                </a:endParaRPr>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9508" y="268003"/>
                <a:ext cx="7294820" cy="476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p:cNvSpPr/>
            <p:nvPr/>
          </p:nvSpPr>
          <p:spPr>
            <a:xfrm>
              <a:off x="179851" y="44624"/>
              <a:ext cx="7740352" cy="576064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204751A4-A648-493F-AE9B-93EEE2D9C391}"/>
              </a:ext>
            </a:extLst>
          </p:cNvPr>
          <p:cNvGrpSpPr/>
          <p:nvPr/>
        </p:nvGrpSpPr>
        <p:grpSpPr>
          <a:xfrm>
            <a:off x="2027549" y="343689"/>
            <a:ext cx="7740352" cy="5760640"/>
            <a:chOff x="228349" y="116632"/>
            <a:chExt cx="7740352" cy="5760640"/>
          </a:xfrm>
        </p:grpSpPr>
        <p:sp>
          <p:nvSpPr>
            <p:cNvPr id="24" name="Rectangle 23">
              <a:extLst>
                <a:ext uri="{FF2B5EF4-FFF2-40B4-BE49-F238E27FC236}">
                  <a16:creationId xmlns:a16="http://schemas.microsoft.com/office/drawing/2014/main" id="{E34EA518-C824-4C96-A108-60F82F7FC4D5}"/>
                </a:ext>
              </a:extLst>
            </p:cNvPr>
            <p:cNvSpPr/>
            <p:nvPr/>
          </p:nvSpPr>
          <p:spPr>
            <a:xfrm>
              <a:off x="228349" y="116632"/>
              <a:ext cx="7740352" cy="5760640"/>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DD2DAF8C-510D-4E72-A2E3-1AD39EE5A02A}"/>
                </a:ext>
              </a:extLst>
            </p:cNvPr>
            <p:cNvGrpSpPr/>
            <p:nvPr/>
          </p:nvGrpSpPr>
          <p:grpSpPr>
            <a:xfrm>
              <a:off x="449796" y="224644"/>
              <a:ext cx="7297458" cy="5480496"/>
              <a:chOff x="827584" y="188640"/>
              <a:chExt cx="7297458" cy="5480496"/>
            </a:xfrm>
          </p:grpSpPr>
          <p:sp>
            <p:nvSpPr>
              <p:cNvPr id="26" name="TextBox 25">
                <a:extLst>
                  <a:ext uri="{FF2B5EF4-FFF2-40B4-BE49-F238E27FC236}">
                    <a16:creationId xmlns:a16="http://schemas.microsoft.com/office/drawing/2014/main" id="{A91262AD-E7DC-49EF-ABB7-E092397062B8}"/>
                  </a:ext>
                </a:extLst>
              </p:cNvPr>
              <p:cNvSpPr txBox="1"/>
              <p:nvPr/>
            </p:nvSpPr>
            <p:spPr>
              <a:xfrm>
                <a:off x="2349000" y="5022805"/>
                <a:ext cx="4254626" cy="646331"/>
              </a:xfrm>
              <a:prstGeom prst="rect">
                <a:avLst/>
              </a:prstGeom>
              <a:noFill/>
            </p:spPr>
            <p:txBody>
              <a:bodyPr wrap="none" rtlCol="0">
                <a:spAutoFit/>
              </a:bodyPr>
              <a:lstStyle/>
              <a:p>
                <a:r>
                  <a:rPr lang="en-GB" sz="3600" i="1" dirty="0"/>
                  <a:t>Poverty &amp; deprivation</a:t>
                </a:r>
              </a:p>
            </p:txBody>
          </p:sp>
          <p:pic>
            <p:nvPicPr>
              <p:cNvPr id="27" name="Picture 2">
                <a:extLst>
                  <a:ext uri="{FF2B5EF4-FFF2-40B4-BE49-F238E27FC236}">
                    <a16:creationId xmlns:a16="http://schemas.microsoft.com/office/drawing/2014/main" id="{ADB73297-5547-41DD-8490-87926D00F1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7584" y="188640"/>
                <a:ext cx="7297458" cy="476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3" name="Group 2">
            <a:extLst>
              <a:ext uri="{FF2B5EF4-FFF2-40B4-BE49-F238E27FC236}">
                <a16:creationId xmlns:a16="http://schemas.microsoft.com/office/drawing/2014/main" id="{9D808E66-3798-42CD-AF54-B16C7DA1355E}"/>
              </a:ext>
            </a:extLst>
          </p:cNvPr>
          <p:cNvGrpSpPr/>
          <p:nvPr/>
        </p:nvGrpSpPr>
        <p:grpSpPr>
          <a:xfrm>
            <a:off x="4038319" y="678989"/>
            <a:ext cx="8136903" cy="6170622"/>
            <a:chOff x="4038319" y="678989"/>
            <a:chExt cx="8136903" cy="6170622"/>
          </a:xfrm>
        </p:grpSpPr>
        <p:grpSp>
          <p:nvGrpSpPr>
            <p:cNvPr id="38" name="Group 37">
              <a:extLst>
                <a:ext uri="{FF2B5EF4-FFF2-40B4-BE49-F238E27FC236}">
                  <a16:creationId xmlns:a16="http://schemas.microsoft.com/office/drawing/2014/main" id="{7CD83E74-40E8-47F3-995C-1B0F69D717BC}"/>
                </a:ext>
              </a:extLst>
            </p:cNvPr>
            <p:cNvGrpSpPr/>
            <p:nvPr/>
          </p:nvGrpSpPr>
          <p:grpSpPr>
            <a:xfrm>
              <a:off x="4038319" y="678989"/>
              <a:ext cx="8136903" cy="6170622"/>
              <a:chOff x="4038319" y="678989"/>
              <a:chExt cx="8136903" cy="6170622"/>
            </a:xfrm>
          </p:grpSpPr>
          <p:sp>
            <p:nvSpPr>
              <p:cNvPr id="39" name="Rectangle 38">
                <a:extLst>
                  <a:ext uri="{FF2B5EF4-FFF2-40B4-BE49-F238E27FC236}">
                    <a16:creationId xmlns:a16="http://schemas.microsoft.com/office/drawing/2014/main" id="{E896CB70-FEDD-4275-9755-F95C64773259}"/>
                  </a:ext>
                </a:extLst>
              </p:cNvPr>
              <p:cNvSpPr/>
              <p:nvPr/>
            </p:nvSpPr>
            <p:spPr>
              <a:xfrm>
                <a:off x="4038319" y="678989"/>
                <a:ext cx="8136903" cy="6170622"/>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a:extLst>
                  <a:ext uri="{FF2B5EF4-FFF2-40B4-BE49-F238E27FC236}">
                    <a16:creationId xmlns:a16="http://schemas.microsoft.com/office/drawing/2014/main" id="{94B0307D-70C8-4067-9756-CBACAD0F50D5}"/>
                  </a:ext>
                </a:extLst>
              </p:cNvPr>
              <p:cNvGrpSpPr/>
              <p:nvPr/>
            </p:nvGrpSpPr>
            <p:grpSpPr>
              <a:xfrm>
                <a:off x="4458041" y="823005"/>
                <a:ext cx="7297459" cy="5882591"/>
                <a:chOff x="4458041" y="823004"/>
                <a:chExt cx="7297459" cy="5882591"/>
              </a:xfrm>
            </p:grpSpPr>
            <p:pic>
              <p:nvPicPr>
                <p:cNvPr id="41" name="Picture 40">
                  <a:extLst>
                    <a:ext uri="{FF2B5EF4-FFF2-40B4-BE49-F238E27FC236}">
                      <a16:creationId xmlns:a16="http://schemas.microsoft.com/office/drawing/2014/main" id="{76339855-64D5-4A82-8AAF-9BB24926F8DD}"/>
                    </a:ext>
                  </a:extLst>
                </p:cNvPr>
                <p:cNvPicPr>
                  <a:picLocks noChangeAspect="1"/>
                </p:cNvPicPr>
                <p:nvPr/>
              </p:nvPicPr>
              <p:blipFill>
                <a:blip r:embed="rId4"/>
                <a:stretch>
                  <a:fillRect/>
                </a:stretch>
              </p:blipFill>
              <p:spPr>
                <a:xfrm>
                  <a:off x="4458041" y="823004"/>
                  <a:ext cx="7297459" cy="4773995"/>
                </a:xfrm>
                <a:prstGeom prst="rect">
                  <a:avLst/>
                </a:prstGeom>
              </p:spPr>
            </p:pic>
            <p:sp>
              <p:nvSpPr>
                <p:cNvPr id="42" name="TextBox 41">
                  <a:extLst>
                    <a:ext uri="{FF2B5EF4-FFF2-40B4-BE49-F238E27FC236}">
                      <a16:creationId xmlns:a16="http://schemas.microsoft.com/office/drawing/2014/main" id="{FA4CAA27-66A2-46E4-85E1-7218A5C4D4C8}"/>
                    </a:ext>
                  </a:extLst>
                </p:cNvPr>
                <p:cNvSpPr txBox="1"/>
                <p:nvPr/>
              </p:nvSpPr>
              <p:spPr>
                <a:xfrm>
                  <a:off x="5535778" y="5505266"/>
                  <a:ext cx="5141985" cy="1200329"/>
                </a:xfrm>
                <a:prstGeom prst="rect">
                  <a:avLst/>
                </a:prstGeom>
                <a:noFill/>
              </p:spPr>
              <p:txBody>
                <a:bodyPr wrap="none" rtlCol="0">
                  <a:spAutoFit/>
                </a:bodyPr>
                <a:lstStyle/>
                <a:p>
                  <a:r>
                    <a:rPr lang="en-GB" sz="3600" i="1" dirty="0"/>
                    <a:t>UK Government economic </a:t>
                  </a:r>
                </a:p>
                <a:p>
                  <a:pPr algn="ctr"/>
                  <a:r>
                    <a:rPr lang="en-GB" sz="3600" i="1" dirty="0"/>
                    <a:t>policy since 1979</a:t>
                  </a:r>
                </a:p>
              </p:txBody>
            </p:sp>
          </p:grpSp>
        </p:grpSp>
        <p:grpSp>
          <p:nvGrpSpPr>
            <p:cNvPr id="43" name="Group 42">
              <a:extLst>
                <a:ext uri="{FF2B5EF4-FFF2-40B4-BE49-F238E27FC236}">
                  <a16:creationId xmlns:a16="http://schemas.microsoft.com/office/drawing/2014/main" id="{7DC7AFB3-0367-479B-81CA-B5E076C95326}"/>
                </a:ext>
              </a:extLst>
            </p:cNvPr>
            <p:cNvGrpSpPr/>
            <p:nvPr/>
          </p:nvGrpSpPr>
          <p:grpSpPr>
            <a:xfrm>
              <a:off x="6608776" y="3141263"/>
              <a:ext cx="652743" cy="837332"/>
              <a:chOff x="2698442" y="2599503"/>
              <a:chExt cx="652743" cy="837332"/>
            </a:xfrm>
          </p:grpSpPr>
          <p:sp>
            <p:nvSpPr>
              <p:cNvPr id="44" name="Text Box 8">
                <a:extLst>
                  <a:ext uri="{FF2B5EF4-FFF2-40B4-BE49-F238E27FC236}">
                    <a16:creationId xmlns:a16="http://schemas.microsoft.com/office/drawing/2014/main" id="{DE37B7F4-92E4-4679-99E8-011C33D821C0}"/>
                  </a:ext>
                </a:extLst>
              </p:cNvPr>
              <p:cNvSpPr txBox="1">
                <a:spLocks noChangeArrowheads="1"/>
              </p:cNvSpPr>
              <p:nvPr/>
            </p:nvSpPr>
            <p:spPr bwMode="auto">
              <a:xfrm>
                <a:off x="2698442" y="2599503"/>
                <a:ext cx="65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Arial" charset="0"/>
                  <a:buNone/>
                </a:pPr>
                <a:r>
                  <a:rPr lang="en-GB" altLang="en-US" sz="1800" dirty="0">
                    <a:cs typeface="Arial" charset="0"/>
                  </a:rPr>
                  <a:t>1979</a:t>
                </a:r>
              </a:p>
            </p:txBody>
          </p:sp>
          <p:sp>
            <p:nvSpPr>
              <p:cNvPr id="45" name="Line 12">
                <a:extLst>
                  <a:ext uri="{FF2B5EF4-FFF2-40B4-BE49-F238E27FC236}">
                    <a16:creationId xmlns:a16="http://schemas.microsoft.com/office/drawing/2014/main" id="{85A53205-E0CD-460C-AA4A-3DD75CB6D452}"/>
                  </a:ext>
                </a:extLst>
              </p:cNvPr>
              <p:cNvSpPr>
                <a:spLocks noChangeShapeType="1"/>
              </p:cNvSpPr>
              <p:nvPr/>
            </p:nvSpPr>
            <p:spPr bwMode="auto">
              <a:xfrm>
                <a:off x="3024813" y="2968835"/>
                <a:ext cx="0" cy="468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pic>
        <p:nvPicPr>
          <p:cNvPr id="46" name="Picture 45">
            <a:extLst>
              <a:ext uri="{FF2B5EF4-FFF2-40B4-BE49-F238E27FC236}">
                <a16:creationId xmlns:a16="http://schemas.microsoft.com/office/drawing/2014/main" id="{BFB4B00B-6EBA-433C-BC9B-797898FC64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3155" y="1331025"/>
            <a:ext cx="1423984" cy="1827922"/>
          </a:xfrm>
          <a:prstGeom prst="rect">
            <a:avLst/>
          </a:prstGeom>
          <a:ln w="3175">
            <a:noFill/>
          </a:ln>
        </p:spPr>
      </p:pic>
    </p:spTree>
    <p:extLst>
      <p:ext uri="{BB962C8B-B14F-4D97-AF65-F5344CB8AC3E}">
        <p14:creationId xmlns:p14="http://schemas.microsoft.com/office/powerpoint/2010/main" val="145218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Explanatory model for Glasgow</a:t>
            </a:r>
          </a:p>
        </p:txBody>
      </p:sp>
      <p:sp>
        <p:nvSpPr>
          <p:cNvPr id="3" name="Content Placeholder 2"/>
          <p:cNvSpPr>
            <a:spLocks noGrp="1"/>
          </p:cNvSpPr>
          <p:nvPr>
            <p:ph idx="1"/>
          </p:nvPr>
        </p:nvSpPr>
        <p:spPr/>
        <p:txBody>
          <a:bodyPr>
            <a:normAutofit/>
          </a:bodyPr>
          <a:lstStyle/>
          <a:p>
            <a:pPr>
              <a:lnSpc>
                <a:spcPct val="90000"/>
              </a:lnSpc>
            </a:pPr>
            <a:r>
              <a:rPr lang="en-GB" dirty="0">
                <a:solidFill>
                  <a:srgbClr val="B2B2B2"/>
                </a:solidFill>
              </a:rPr>
              <a:t>Based on explicit comparison with Liverpool and Manchester (excellent comparator cities)</a:t>
            </a:r>
          </a:p>
          <a:p>
            <a:pPr>
              <a:lnSpc>
                <a:spcPct val="90000"/>
              </a:lnSpc>
            </a:pPr>
            <a:r>
              <a:rPr lang="en-GB" dirty="0">
                <a:solidFill>
                  <a:srgbClr val="B2B2B2"/>
                </a:solidFill>
              </a:rPr>
              <a:t>Very complex…</a:t>
            </a:r>
          </a:p>
          <a:p>
            <a:pPr>
              <a:lnSpc>
                <a:spcPct val="90000"/>
              </a:lnSpc>
            </a:pPr>
            <a:r>
              <a:rPr lang="en-GB" dirty="0">
                <a:solidFill>
                  <a:srgbClr val="B2B2B2"/>
                </a:solidFill>
              </a:rPr>
              <a:t>Key to the model is that Glasgow’s population has been made </a:t>
            </a:r>
            <a:r>
              <a:rPr lang="en-GB" b="1" dirty="0">
                <a:solidFill>
                  <a:srgbClr val="B2B2B2"/>
                </a:solidFill>
              </a:rPr>
              <a:t>more vulnerable</a:t>
            </a:r>
            <a:r>
              <a:rPr lang="en-GB" dirty="0">
                <a:solidFill>
                  <a:srgbClr val="B2B2B2"/>
                </a:solidFill>
              </a:rPr>
              <a:t> to the same key </a:t>
            </a:r>
            <a:r>
              <a:rPr lang="en-GB" b="1" dirty="0">
                <a:solidFill>
                  <a:srgbClr val="B2B2B2"/>
                </a:solidFill>
              </a:rPr>
              <a:t>economic and political drivers of poor health </a:t>
            </a:r>
            <a:r>
              <a:rPr lang="en-GB" dirty="0">
                <a:solidFill>
                  <a:srgbClr val="B2B2B2"/>
                </a:solidFill>
              </a:rPr>
              <a:t>as Liverpool/Manchester..</a:t>
            </a:r>
          </a:p>
          <a:p>
            <a:pPr>
              <a:lnSpc>
                <a:spcPct val="90000"/>
              </a:lnSpc>
            </a:pPr>
            <a:r>
              <a:rPr lang="en-GB" dirty="0"/>
              <a:t>Population made more vulnerable by </a:t>
            </a:r>
            <a:r>
              <a:rPr lang="en-GB" b="1" dirty="0">
                <a:solidFill>
                  <a:schemeClr val="tx2"/>
                </a:solidFill>
              </a:rPr>
              <a:t>cumulative effects</a:t>
            </a:r>
            <a:r>
              <a:rPr lang="en-GB" dirty="0"/>
              <a:t> of a series of </a:t>
            </a:r>
            <a:r>
              <a:rPr lang="en-GB" b="1" dirty="0">
                <a:solidFill>
                  <a:schemeClr val="tx2"/>
                </a:solidFill>
              </a:rPr>
              <a:t>historical factors/events/ decisions</a:t>
            </a:r>
            <a:r>
              <a:rPr lang="en-GB" dirty="0"/>
              <a:t>…</a:t>
            </a:r>
          </a:p>
        </p:txBody>
      </p:sp>
    </p:spTree>
    <p:extLst>
      <p:ext uri="{BB962C8B-B14F-4D97-AF65-F5344CB8AC3E}">
        <p14:creationId xmlns:p14="http://schemas.microsoft.com/office/powerpoint/2010/main" val="384813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2400" y="0"/>
            <a:ext cx="9721922" cy="6858000"/>
          </a:xfrm>
          <a:prstGeom prst="rect">
            <a:avLst/>
          </a:prstGeom>
        </p:spPr>
      </p:pic>
      <p:sp>
        <p:nvSpPr>
          <p:cNvPr id="96" name="Oval 95"/>
          <p:cNvSpPr/>
          <p:nvPr/>
        </p:nvSpPr>
        <p:spPr>
          <a:xfrm>
            <a:off x="7392144" y="2348880"/>
            <a:ext cx="1440160" cy="13681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7">
            <a:extLst>
              <a:ext uri="{FF2B5EF4-FFF2-40B4-BE49-F238E27FC236}">
                <a16:creationId xmlns:a16="http://schemas.microsoft.com/office/drawing/2014/main" id="{BFB0C908-7C3E-4A7B-B0E9-79095C411D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1657" y="153271"/>
            <a:ext cx="5363727" cy="328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32A6CD22-42B7-4A4E-90D5-8411608090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1127" y="3437939"/>
            <a:ext cx="5284787" cy="3247026"/>
          </a:xfrm>
          <a:prstGeom prst="rect">
            <a:avLst/>
          </a:prstGeom>
          <a:solidFill>
            <a:schemeClr val="bg1"/>
          </a:solidFill>
          <a:ln>
            <a:solidFill>
              <a:schemeClr val="bg1">
                <a:lumMod val="50000"/>
              </a:schemeClr>
            </a:solidFill>
          </a:ln>
          <a:effectLst/>
        </p:spPr>
      </p:pic>
    </p:spTree>
    <p:extLst>
      <p:ext uri="{BB962C8B-B14F-4D97-AF65-F5344CB8AC3E}">
        <p14:creationId xmlns:p14="http://schemas.microsoft.com/office/powerpoint/2010/main" val="152712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273 0.00255 L -0.30546 0.07662 " pathEditMode="relative" rAng="0" ptsTypes="AA">
                                      <p:cBhvr>
                                        <p:cTn id="6" dur="2000" fill="hold"/>
                                        <p:tgtEl>
                                          <p:spTgt spid="96"/>
                                        </p:tgtEl>
                                        <p:attrNameLst>
                                          <p:attrName>ppt_x</p:attrName>
                                          <p:attrName>ppt_y</p:attrName>
                                        </p:attrNameLst>
                                      </p:cBhvr>
                                      <p:rCtr x="-15143" y="3704"/>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GB" dirty="0"/>
              <a:t>Housing conditions in Glasgow &amp; Scotland 1969-1972</a:t>
            </a:r>
          </a:p>
        </p:txBody>
      </p:sp>
      <p:sp>
        <p:nvSpPr>
          <p:cNvPr id="3" name="TextBox 2"/>
          <p:cNvSpPr txBox="1"/>
          <p:nvPr/>
        </p:nvSpPr>
        <p:spPr>
          <a:xfrm>
            <a:off x="5007" y="6518689"/>
            <a:ext cx="4755213" cy="338554"/>
          </a:xfrm>
          <a:prstGeom prst="rect">
            <a:avLst/>
          </a:prstGeom>
          <a:noFill/>
        </p:spPr>
        <p:txBody>
          <a:bodyPr wrap="none" rtlCol="0">
            <a:spAutoFit/>
          </a:bodyPr>
          <a:lstStyle/>
          <a:p>
            <a:r>
              <a:rPr lang="en-GB" sz="1600"/>
              <a:t>Source: Nick Hedges/Shelter Scotland (© Shelter 2015)</a:t>
            </a:r>
            <a:endParaRPr lang="en-GB" sz="1600" dirty="0"/>
          </a:p>
        </p:txBody>
      </p:sp>
      <p:pic>
        <p:nvPicPr>
          <p:cNvPr id="7" name="Picture 6">
            <a:extLst>
              <a:ext uri="{FF2B5EF4-FFF2-40B4-BE49-F238E27FC236}">
                <a16:creationId xmlns:a16="http://schemas.microsoft.com/office/drawing/2014/main" id="{6BF8D7F3-4AA4-44E6-9C55-22B754E093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504" y="26504"/>
            <a:ext cx="7431780" cy="4865339"/>
          </a:xfrm>
          <a:prstGeom prst="rect">
            <a:avLst/>
          </a:prstGeom>
        </p:spPr>
      </p:pic>
      <p:pic>
        <p:nvPicPr>
          <p:cNvPr id="8" name="Picture 7">
            <a:extLst>
              <a:ext uri="{FF2B5EF4-FFF2-40B4-BE49-F238E27FC236}">
                <a16:creationId xmlns:a16="http://schemas.microsoft.com/office/drawing/2014/main" id="{EBA3AB49-49A9-4A03-A42E-04E284A416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0110" y="966603"/>
            <a:ext cx="7431780" cy="4855430"/>
          </a:xfrm>
          <a:prstGeom prst="rect">
            <a:avLst/>
          </a:prstGeom>
        </p:spPr>
      </p:pic>
      <p:pic>
        <p:nvPicPr>
          <p:cNvPr id="9" name="Picture 8">
            <a:extLst>
              <a:ext uri="{FF2B5EF4-FFF2-40B4-BE49-F238E27FC236}">
                <a16:creationId xmlns:a16="http://schemas.microsoft.com/office/drawing/2014/main" id="{6583C13D-847A-4F4C-A2F9-5300804E36B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33716" y="1896794"/>
            <a:ext cx="7431780" cy="4934702"/>
          </a:xfrm>
          <a:prstGeom prst="rect">
            <a:avLst/>
          </a:prstGeom>
        </p:spPr>
      </p:pic>
    </p:spTree>
    <p:extLst>
      <p:ext uri="{BB962C8B-B14F-4D97-AF65-F5344CB8AC3E}">
        <p14:creationId xmlns:p14="http://schemas.microsoft.com/office/powerpoint/2010/main" val="409769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3399" y="0"/>
            <a:ext cx="9721921" cy="6858000"/>
          </a:xfrm>
          <a:prstGeom prst="rect">
            <a:avLst/>
          </a:prstGeom>
        </p:spPr>
      </p:pic>
      <p:sp>
        <p:nvSpPr>
          <p:cNvPr id="96" name="Oval 95"/>
          <p:cNvSpPr/>
          <p:nvPr/>
        </p:nvSpPr>
        <p:spPr>
          <a:xfrm>
            <a:off x="3719736" y="2924944"/>
            <a:ext cx="1440160" cy="13681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108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2.59259E-6 L 0.17292 0.14051 " pathEditMode="relative" rAng="0" ptsTypes="AA">
                                      <p:cBhvr>
                                        <p:cTn id="6" dur="2000" fill="hold"/>
                                        <p:tgtEl>
                                          <p:spTgt spid="96"/>
                                        </p:tgtEl>
                                        <p:attrNameLst>
                                          <p:attrName>ppt_x</p:attrName>
                                          <p:attrName>ppt_y</p:attrName>
                                        </p:attrNameLst>
                                      </p:cBhvr>
                                      <p:rCtr x="8646" y="7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F585B-9BD9-4871-832A-7336FAEF6405}"/>
              </a:ext>
            </a:extLst>
          </p:cNvPr>
          <p:cNvSpPr>
            <a:spLocks noGrp="1"/>
          </p:cNvSpPr>
          <p:nvPr>
            <p:ph type="title"/>
          </p:nvPr>
        </p:nvSpPr>
        <p:spPr/>
        <p:txBody>
          <a:bodyPr/>
          <a:lstStyle/>
          <a:p>
            <a:r>
              <a:rPr lang="en-GB" dirty="0"/>
              <a:t>Part one: excess mortality in Glasgow</a:t>
            </a:r>
          </a:p>
        </p:txBody>
      </p:sp>
      <p:sp>
        <p:nvSpPr>
          <p:cNvPr id="3" name="Content Placeholder 2">
            <a:extLst>
              <a:ext uri="{FF2B5EF4-FFF2-40B4-BE49-F238E27FC236}">
                <a16:creationId xmlns:a16="http://schemas.microsoft.com/office/drawing/2014/main" id="{CED5CC73-D065-402D-80C4-1BFC74FE0D30}"/>
              </a:ext>
            </a:extLst>
          </p:cNvPr>
          <p:cNvSpPr>
            <a:spLocks noGrp="1"/>
          </p:cNvSpPr>
          <p:nvPr>
            <p:ph idx="1"/>
          </p:nvPr>
        </p:nvSpPr>
        <p:spPr/>
        <p:txBody>
          <a:bodyPr/>
          <a:lstStyle/>
          <a:p>
            <a:r>
              <a:rPr lang="en-GB" i="1" dirty="0" err="1"/>
              <a:t>a.k.a</a:t>
            </a:r>
            <a:r>
              <a:rPr lang="en-GB" i="1" dirty="0"/>
              <a:t>…</a:t>
            </a:r>
          </a:p>
        </p:txBody>
      </p:sp>
    </p:spTree>
    <p:extLst>
      <p:ext uri="{BB962C8B-B14F-4D97-AF65-F5344CB8AC3E}">
        <p14:creationId xmlns:p14="http://schemas.microsoft.com/office/powerpoint/2010/main" val="356074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63552" y="1246958"/>
            <a:ext cx="7936550" cy="5206378"/>
          </a:xfrm>
          <a:prstGeom prst="rect">
            <a:avLst/>
          </a:prstGeom>
        </p:spPr>
      </p:pic>
      <p:sp>
        <p:nvSpPr>
          <p:cNvPr id="2" name="Title 1"/>
          <p:cNvSpPr>
            <a:spLocks noGrp="1"/>
          </p:cNvSpPr>
          <p:nvPr>
            <p:ph type="title"/>
          </p:nvPr>
        </p:nvSpPr>
        <p:spPr>
          <a:xfrm>
            <a:off x="1981200" y="-27384"/>
            <a:ext cx="8229600" cy="1143000"/>
          </a:xfrm>
        </p:spPr>
        <p:txBody>
          <a:bodyPr>
            <a:noAutofit/>
          </a:bodyPr>
          <a:lstStyle/>
          <a:p>
            <a:r>
              <a:rPr lang="en-GB" sz="3600" dirty="0"/>
              <a:t>Nature &amp; scale of urban change 1950s-80s</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04938" y="3429003"/>
            <a:ext cx="5155558" cy="3369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920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384"/>
            <a:ext cx="8229600" cy="1143000"/>
          </a:xfrm>
        </p:spPr>
        <p:txBody>
          <a:bodyPr>
            <a:noAutofit/>
          </a:bodyPr>
          <a:lstStyle/>
          <a:p>
            <a:r>
              <a:rPr lang="en-GB" sz="3600" dirty="0"/>
              <a:t>Nature &amp; scale of urban change 1950s-80s</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3174" y="855551"/>
            <a:ext cx="8003266" cy="6002448"/>
          </a:xfrm>
          <a:prstGeom prst="rect">
            <a:avLst/>
          </a:prstGeom>
          <a:ln>
            <a:solidFill>
              <a:srgbClr val="B2B2B2"/>
            </a:solidFill>
          </a:ln>
        </p:spPr>
      </p:pic>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04940" y="3443452"/>
            <a:ext cx="5155557" cy="3369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83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2" name="Title 1"/>
          <p:cNvSpPr>
            <a:spLocks noGrp="1"/>
          </p:cNvSpPr>
          <p:nvPr>
            <p:ph type="title"/>
          </p:nvPr>
        </p:nvSpPr>
        <p:spPr>
          <a:xfrm>
            <a:off x="1981200" y="-27384"/>
            <a:ext cx="8229600" cy="1143000"/>
          </a:xfrm>
        </p:spPr>
        <p:txBody>
          <a:bodyPr>
            <a:noAutofit/>
          </a:bodyPr>
          <a:lstStyle/>
          <a:p>
            <a:r>
              <a:rPr lang="en-GB" sz="3600" dirty="0"/>
              <a:t>Nature &amp; scale of urban change 1950s-80s</a:t>
            </a:r>
          </a:p>
        </p:txBody>
      </p:sp>
      <p:pic>
        <p:nvPicPr>
          <p:cNvPr id="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04938" y="3429002"/>
            <a:ext cx="5155558" cy="3369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6158" y="1406475"/>
            <a:ext cx="7497298" cy="4900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938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xit" presetSubtype="0" fill="hold"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3399" y="0"/>
            <a:ext cx="9721921" cy="6858000"/>
          </a:xfrm>
          <a:prstGeom prst="rect">
            <a:avLst/>
          </a:prstGeom>
        </p:spPr>
      </p:pic>
      <p:sp>
        <p:nvSpPr>
          <p:cNvPr id="96" name="Oval 95"/>
          <p:cNvSpPr/>
          <p:nvPr/>
        </p:nvSpPr>
        <p:spPr>
          <a:xfrm>
            <a:off x="5807968" y="4005064"/>
            <a:ext cx="1440160" cy="13681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038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3.7037E-6 L -0.1017 -0.02686 " pathEditMode="relative" rAng="0" ptsTypes="AA">
                                      <p:cBhvr>
                                        <p:cTn id="6" dur="2000" fill="hold"/>
                                        <p:tgtEl>
                                          <p:spTgt spid="96"/>
                                        </p:tgtEl>
                                        <p:attrNameLst>
                                          <p:attrName>ppt_x</p:attrName>
                                          <p:attrName>ppt_y</p:attrName>
                                        </p:attrNameLst>
                                      </p:cBhvr>
                                      <p:rCtr x="-5091" y="-1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a:t>‘Scottish Office’ regional policy 1950s-1970s</a:t>
            </a:r>
          </a:p>
        </p:txBody>
      </p:sp>
      <p:sp>
        <p:nvSpPr>
          <p:cNvPr id="3" name="Content Placeholder 2"/>
          <p:cNvSpPr>
            <a:spLocks noGrp="1"/>
          </p:cNvSpPr>
          <p:nvPr>
            <p:ph idx="1"/>
          </p:nvPr>
        </p:nvSpPr>
        <p:spPr>
          <a:xfrm>
            <a:off x="838200" y="1560945"/>
            <a:ext cx="10515600" cy="5107710"/>
          </a:xfrm>
        </p:spPr>
        <p:txBody>
          <a:bodyPr>
            <a:normAutofit fontScale="92500" lnSpcReduction="10000"/>
          </a:bodyPr>
          <a:lstStyle/>
          <a:p>
            <a:r>
              <a:rPr lang="en-GB" dirty="0"/>
              <a:t>‘Scottish Office’ was part of UK Government (but which had high levels of autonomy)</a:t>
            </a:r>
          </a:p>
          <a:p>
            <a:r>
              <a:rPr lang="en-GB" dirty="0"/>
              <a:t>New research of previously secret government documents</a:t>
            </a:r>
          </a:p>
          <a:p>
            <a:r>
              <a:rPr lang="en-GB" dirty="0"/>
              <a:t>Scottish Office response to deep-rooted post-WWII housing problems: to ‘</a:t>
            </a:r>
            <a:r>
              <a:rPr lang="en-GB" b="1" dirty="0">
                <a:solidFill>
                  <a:schemeClr val="tx2"/>
                </a:solidFill>
              </a:rPr>
              <a:t>sacrifice</a:t>
            </a:r>
            <a:r>
              <a:rPr lang="en-GB" dirty="0"/>
              <a:t>’ the city</a:t>
            </a:r>
          </a:p>
          <a:p>
            <a:pPr lvl="1"/>
            <a:r>
              <a:rPr lang="en-GB" dirty="0"/>
              <a:t>Glasgow officially designated a “declining city”</a:t>
            </a:r>
          </a:p>
          <a:p>
            <a:pPr lvl="1"/>
            <a:r>
              <a:rPr lang="en-GB" dirty="0"/>
              <a:t>All economic investment to be made </a:t>
            </a:r>
            <a:r>
              <a:rPr lang="en-GB" u="sng" dirty="0"/>
              <a:t>outside</a:t>
            </a:r>
            <a:r>
              <a:rPr lang="en-GB" dirty="0"/>
              <a:t> the city</a:t>
            </a:r>
          </a:p>
          <a:p>
            <a:pPr lvl="1"/>
            <a:r>
              <a:rPr lang="en-GB" dirty="0"/>
              <a:t>Industry &amp; sections of population moved </a:t>
            </a:r>
            <a:r>
              <a:rPr lang="en-GB" u="sng" dirty="0"/>
              <a:t>outside</a:t>
            </a:r>
            <a:r>
              <a:rPr lang="en-GB" dirty="0"/>
              <a:t> the city e.g. </a:t>
            </a:r>
            <a:r>
              <a:rPr lang="en-GB" b="1" dirty="0">
                <a:solidFill>
                  <a:schemeClr val="tx2"/>
                </a:solidFill>
              </a:rPr>
              <a:t>socially selective</a:t>
            </a:r>
            <a:r>
              <a:rPr lang="en-GB" dirty="0"/>
              <a:t> New Towns policy</a:t>
            </a:r>
          </a:p>
          <a:p>
            <a:r>
              <a:rPr lang="en-GB" dirty="0"/>
              <a:t>Policy extended &amp; expanded during 1950s-70s despite clear awareness of consequences (socio-economic and health) for the city</a:t>
            </a:r>
          </a:p>
          <a:p>
            <a:r>
              <a:rPr lang="en-GB" dirty="0"/>
              <a:t>1971 Scottish Office report: “[the policy] is destined within a decade or so to produce </a:t>
            </a:r>
            <a:r>
              <a:rPr lang="en-GB" b="1" dirty="0">
                <a:solidFill>
                  <a:schemeClr val="tx2"/>
                </a:solidFill>
              </a:rPr>
              <a:t>a seriously unbalanced population </a:t>
            </a:r>
            <a:r>
              <a:rPr lang="en-GB" dirty="0"/>
              <a:t>with a very high proportion of the </a:t>
            </a:r>
            <a:r>
              <a:rPr lang="en-GB" b="1" dirty="0">
                <a:solidFill>
                  <a:schemeClr val="tx2"/>
                </a:solidFill>
              </a:rPr>
              <a:t>old, the very poor and the almost unemployable</a:t>
            </a:r>
            <a:r>
              <a:rPr lang="en-GB" dirty="0"/>
              <a:t>”</a:t>
            </a:r>
          </a:p>
        </p:txBody>
      </p:sp>
    </p:spTree>
    <p:extLst>
      <p:ext uri="{BB962C8B-B14F-4D97-AF65-F5344CB8AC3E}">
        <p14:creationId xmlns:p14="http://schemas.microsoft.com/office/powerpoint/2010/main" val="167539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3399" y="0"/>
            <a:ext cx="9721921" cy="6858000"/>
          </a:xfrm>
          <a:prstGeom prst="rect">
            <a:avLst/>
          </a:prstGeom>
        </p:spPr>
      </p:pic>
      <p:sp>
        <p:nvSpPr>
          <p:cNvPr id="96" name="Oval 95"/>
          <p:cNvSpPr/>
          <p:nvPr/>
        </p:nvSpPr>
        <p:spPr>
          <a:xfrm>
            <a:off x="4655840" y="3861048"/>
            <a:ext cx="1440160" cy="13681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916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1.48148E-6 L 0.25156 -0.09977 " pathEditMode="relative" rAng="0" ptsTypes="AA">
                                      <p:cBhvr>
                                        <p:cTn id="6" dur="2000" fill="hold"/>
                                        <p:tgtEl>
                                          <p:spTgt spid="96"/>
                                        </p:tgtEl>
                                        <p:attrNameLst>
                                          <p:attrName>ppt_x</p:attrName>
                                          <p:attrName>ppt_y</p:attrName>
                                        </p:attrNameLst>
                                      </p:cBhvr>
                                      <p:rCtr x="12578" y="-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Local government responses 1980s</a:t>
            </a:r>
          </a:p>
        </p:txBody>
      </p:sp>
      <p:sp>
        <p:nvSpPr>
          <p:cNvPr id="3" name="Content Placeholder 2"/>
          <p:cNvSpPr>
            <a:spLocks noGrp="1"/>
          </p:cNvSpPr>
          <p:nvPr>
            <p:ph idx="1"/>
          </p:nvPr>
        </p:nvSpPr>
        <p:spPr/>
        <p:txBody>
          <a:bodyPr>
            <a:normAutofit fontScale="92500" lnSpcReduction="20000"/>
          </a:bodyPr>
          <a:lstStyle/>
          <a:p>
            <a:r>
              <a:rPr lang="en-GB" dirty="0"/>
              <a:t>Different local government responses to right-wing UK (Conservative Party) Government policies</a:t>
            </a:r>
          </a:p>
          <a:p>
            <a:r>
              <a:rPr lang="en-GB" dirty="0"/>
              <a:t>Very complex story but…</a:t>
            </a:r>
          </a:p>
          <a:p>
            <a:r>
              <a:rPr lang="en-GB" dirty="0"/>
              <a:t>…in effect the comparator cities protected their populations better than Glasgow </a:t>
            </a:r>
            <a:r>
              <a:rPr lang="en-GB" dirty="0" err="1"/>
              <a:t>e.g</a:t>
            </a:r>
            <a:r>
              <a:rPr lang="en-GB" dirty="0"/>
              <a:t>…:</a:t>
            </a:r>
          </a:p>
          <a:p>
            <a:r>
              <a:rPr lang="en-GB" dirty="0"/>
              <a:t>E.g. Liverpool: </a:t>
            </a:r>
          </a:p>
          <a:p>
            <a:pPr lvl="1"/>
            <a:r>
              <a:rPr lang="en-GB" dirty="0"/>
              <a:t>Mobilisation of opposition against UK government</a:t>
            </a:r>
          </a:p>
          <a:p>
            <a:pPr lvl="1"/>
            <a:r>
              <a:rPr lang="en-GB" dirty="0"/>
              <a:t>Widespread participation and politicisation of the public</a:t>
            </a:r>
          </a:p>
          <a:p>
            <a:pPr lvl="1"/>
            <a:r>
              <a:rPr lang="en-GB" dirty="0"/>
              <a:t>In response, greater priority given to (e.g.) poverty, new council housing</a:t>
            </a:r>
          </a:p>
          <a:p>
            <a:r>
              <a:rPr lang="en-GB" dirty="0"/>
              <a:t>Whereas in Glasgow:</a:t>
            </a:r>
          </a:p>
          <a:p>
            <a:pPr lvl="1"/>
            <a:r>
              <a:rPr lang="en-GB" dirty="0"/>
              <a:t>Focus on inner-city gentrification</a:t>
            </a:r>
          </a:p>
          <a:p>
            <a:pPr lvl="1"/>
            <a:r>
              <a:rPr lang="en-GB" dirty="0"/>
              <a:t>Limited priority given to poverty and living conditions in peripheral estates</a:t>
            </a:r>
          </a:p>
          <a:p>
            <a:pPr lvl="1"/>
            <a:endParaRPr lang="en-GB" dirty="0"/>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6997" y="1298046"/>
            <a:ext cx="8098006" cy="529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618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500"/>
                                        <p:tgtEl>
                                          <p:spTgt spid="3">
                                            <p:txEl>
                                              <p:pRg st="8" end="8"/>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3399" y="0"/>
            <a:ext cx="9721921" cy="6858000"/>
          </a:xfrm>
          <a:prstGeom prst="rect">
            <a:avLst/>
          </a:prstGeom>
        </p:spPr>
      </p:pic>
      <p:sp>
        <p:nvSpPr>
          <p:cNvPr id="96" name="Oval 95"/>
          <p:cNvSpPr/>
          <p:nvPr/>
        </p:nvSpPr>
        <p:spPr>
          <a:xfrm>
            <a:off x="7824192" y="3284984"/>
            <a:ext cx="1440160" cy="13681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980" y="1556792"/>
            <a:ext cx="5717329" cy="349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6528048" y="3861049"/>
            <a:ext cx="2376264" cy="100811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50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3.7037E-6 L 0.09922 0.19051 " pathEditMode="relative" rAng="0" ptsTypes="AA">
                                      <p:cBhvr>
                                        <p:cTn id="6" dur="2000" fill="hold"/>
                                        <p:tgtEl>
                                          <p:spTgt spid="96"/>
                                        </p:tgtEl>
                                        <p:attrNameLst>
                                          <p:attrName>ppt_x</p:attrName>
                                          <p:attrName>ppt_y</p:attrName>
                                        </p:attrNameLst>
                                      </p:cBhvr>
                                      <p:rCtr x="4518" y="919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09922 0.19051 L -0.52265 -0.14745 " pathEditMode="relative" rAng="0" ptsTypes="AA">
                                      <p:cBhvr>
                                        <p:cTn id="10" dur="2000" fill="hold"/>
                                        <p:tgtEl>
                                          <p:spTgt spid="96"/>
                                        </p:tgtEl>
                                        <p:attrNameLst>
                                          <p:attrName>ppt_x</p:attrName>
                                          <p:attrName>ppt_y</p:attrName>
                                        </p:attrNameLst>
                                      </p:cBhvr>
                                      <p:rCtr x="-31094" y="-16898"/>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500"/>
                                        <p:tgtEl>
                                          <p:spTgt spid="96"/>
                                        </p:tgtEl>
                                      </p:cBhvr>
                                    </p:animEffect>
                                    <p:set>
                                      <p:cBhvr>
                                        <p:cTn id="31" dur="1" fill="hold">
                                          <p:stCondLst>
                                            <p:cond delay="499"/>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6" grpId="1" animBg="1"/>
      <p:bldP spid="96" grpId="2" animBg="1"/>
      <p:bldP spid="8" grpId="0" animBg="1"/>
      <p:bldP spid="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 (part one)</a:t>
            </a:r>
          </a:p>
        </p:txBody>
      </p:sp>
      <p:sp>
        <p:nvSpPr>
          <p:cNvPr id="3" name="Content Placeholder 2"/>
          <p:cNvSpPr>
            <a:spLocks noGrp="1"/>
          </p:cNvSpPr>
          <p:nvPr>
            <p:ph idx="1"/>
          </p:nvPr>
        </p:nvSpPr>
        <p:spPr>
          <a:xfrm>
            <a:off x="838200" y="1577130"/>
            <a:ext cx="10515600" cy="4915745"/>
          </a:xfrm>
        </p:spPr>
        <p:txBody>
          <a:bodyPr>
            <a:normAutofit fontScale="92500" lnSpcReduction="10000"/>
          </a:bodyPr>
          <a:lstStyle/>
          <a:p>
            <a:r>
              <a:rPr lang="en-GB" dirty="0"/>
              <a:t>Health in Scotland (and especially Glasgow) characterised by extremely wide inequalities</a:t>
            </a:r>
          </a:p>
          <a:p>
            <a:r>
              <a:rPr lang="en-GB" dirty="0"/>
              <a:t>‘Excess’ mortality plays a huge part in that</a:t>
            </a:r>
          </a:p>
          <a:p>
            <a:r>
              <a:rPr lang="en-GB" dirty="0"/>
              <a:t>The scale of the excess is enormous – and tragic</a:t>
            </a:r>
          </a:p>
          <a:p>
            <a:r>
              <a:rPr lang="en-GB" dirty="0"/>
              <a:t>Most likely underlying causes now identified</a:t>
            </a:r>
          </a:p>
          <a:p>
            <a:pPr lvl="1"/>
            <a:r>
              <a:rPr lang="en-GB" dirty="0"/>
              <a:t>Highly complex and multifactorial</a:t>
            </a:r>
          </a:p>
          <a:p>
            <a:pPr lvl="1"/>
            <a:r>
              <a:rPr lang="en-GB" dirty="0"/>
              <a:t>Glasgow made more vulnerable to economic/political exposures by a whole series of adverse historical factors and decisions</a:t>
            </a:r>
          </a:p>
          <a:p>
            <a:r>
              <a:rPr lang="en-GB" dirty="0"/>
              <a:t>Emphasises importance of political (especially economic) decisions for population health </a:t>
            </a:r>
          </a:p>
          <a:p>
            <a:pPr lvl="1"/>
            <a:r>
              <a:rPr lang="en-GB" dirty="0"/>
              <a:t>Report includes 26 specific policy recommendations to address the issue</a:t>
            </a:r>
          </a:p>
          <a:p>
            <a:r>
              <a:rPr lang="en-GB" dirty="0"/>
              <a:t>It’s not a ‘Glasgow effect’ – it’s a ‘political effect’</a:t>
            </a:r>
          </a:p>
        </p:txBody>
      </p:sp>
      <p:sp>
        <p:nvSpPr>
          <p:cNvPr id="4" name="Oval 3">
            <a:extLst>
              <a:ext uri="{FF2B5EF4-FFF2-40B4-BE49-F238E27FC236}">
                <a16:creationId xmlns:a16="http://schemas.microsoft.com/office/drawing/2014/main" id="{1D0BE7F9-1B2A-4EAE-AF4F-D1AF429C5E42}"/>
              </a:ext>
            </a:extLst>
          </p:cNvPr>
          <p:cNvSpPr/>
          <p:nvPr/>
        </p:nvSpPr>
        <p:spPr>
          <a:xfrm>
            <a:off x="4525056" y="4516836"/>
            <a:ext cx="1487054" cy="55418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386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3858C-8CFD-474C-AB57-AD29F6575FEA}"/>
              </a:ext>
            </a:extLst>
          </p:cNvPr>
          <p:cNvSpPr>
            <a:spLocks noGrp="1"/>
          </p:cNvSpPr>
          <p:nvPr>
            <p:ph type="title"/>
          </p:nvPr>
        </p:nvSpPr>
        <p:spPr/>
        <p:txBody>
          <a:bodyPr/>
          <a:lstStyle/>
          <a:p>
            <a:r>
              <a:rPr lang="en-GB" dirty="0"/>
              <a:t>Part two: recent political effects on population health in the UK</a:t>
            </a:r>
          </a:p>
        </p:txBody>
      </p:sp>
      <p:sp>
        <p:nvSpPr>
          <p:cNvPr id="3" name="Content Placeholder 2">
            <a:extLst>
              <a:ext uri="{FF2B5EF4-FFF2-40B4-BE49-F238E27FC236}">
                <a16:creationId xmlns:a16="http://schemas.microsoft.com/office/drawing/2014/main" id="{9C7F7302-BB4D-4A4B-A0F5-836534B57E1E}"/>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892488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1B5AD265-4E8C-4B0F-801D-22460B8BB8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55740" y="112340"/>
            <a:ext cx="4680520" cy="6633320"/>
          </a:xfrm>
          <a:prstGeom prst="rect">
            <a:avLst/>
          </a:prstGeom>
          <a:ln>
            <a:solidFill>
              <a:schemeClr val="tx1">
                <a:lumMod val="65000"/>
                <a:lumOff val="35000"/>
              </a:schemeClr>
            </a:solidFill>
          </a:ln>
        </p:spPr>
      </p:pic>
    </p:spTree>
    <p:extLst>
      <p:ext uri="{BB962C8B-B14F-4D97-AF65-F5344CB8AC3E}">
        <p14:creationId xmlns:p14="http://schemas.microsoft.com/office/powerpoint/2010/main" val="558221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11C49-B8FA-43AF-8B8C-EF37B4457D87}"/>
              </a:ext>
            </a:extLst>
          </p:cNvPr>
          <p:cNvSpPr>
            <a:spLocks noGrp="1"/>
          </p:cNvSpPr>
          <p:nvPr>
            <p:ph type="title"/>
          </p:nvPr>
        </p:nvSpPr>
        <p:spPr/>
        <p:txBody>
          <a:bodyPr/>
          <a:lstStyle/>
          <a:p>
            <a:r>
              <a:rPr lang="en-GB" dirty="0"/>
              <a:t>Background</a:t>
            </a:r>
          </a:p>
        </p:txBody>
      </p:sp>
      <p:pic>
        <p:nvPicPr>
          <p:cNvPr id="4" name="Picture 3" descr="A screenshot of a social media post&#10;&#10;Description automatically generated">
            <a:extLst>
              <a:ext uri="{FF2B5EF4-FFF2-40B4-BE49-F238E27FC236}">
                <a16:creationId xmlns:a16="http://schemas.microsoft.com/office/drawing/2014/main" id="{58E7696C-C57A-4E96-9A8C-881D91F4A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50074"/>
            <a:ext cx="3864111" cy="5303120"/>
          </a:xfrm>
          <a:prstGeom prst="rect">
            <a:avLst/>
          </a:prstGeom>
          <a:ln>
            <a:noFill/>
          </a:ln>
        </p:spPr>
      </p:pic>
      <p:pic>
        <p:nvPicPr>
          <p:cNvPr id="8" name="Picture 7" descr="A screenshot of a cell phone&#10;&#10;Description automatically generated">
            <a:extLst>
              <a:ext uri="{FF2B5EF4-FFF2-40B4-BE49-F238E27FC236}">
                <a16:creationId xmlns:a16="http://schemas.microsoft.com/office/drawing/2014/main" id="{6CF01311-5E34-45F3-958A-E50AC5D28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8703" y="1350394"/>
            <a:ext cx="4011475" cy="5302800"/>
          </a:xfrm>
          <a:prstGeom prst="rect">
            <a:avLst/>
          </a:prstGeom>
          <a:ln>
            <a:noFill/>
          </a:ln>
        </p:spPr>
      </p:pic>
    </p:spTree>
    <p:extLst>
      <p:ext uri="{BB962C8B-B14F-4D97-AF65-F5344CB8AC3E}">
        <p14:creationId xmlns:p14="http://schemas.microsoft.com/office/powerpoint/2010/main" val="127044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4DA528-7A1E-4C33-B995-F058C8FC2044}"/>
              </a:ext>
            </a:extLst>
          </p:cNvPr>
          <p:cNvSpPr>
            <a:spLocks noGrp="1"/>
          </p:cNvSpPr>
          <p:nvPr>
            <p:ph type="title"/>
          </p:nvPr>
        </p:nvSpPr>
        <p:spPr/>
        <p:txBody>
          <a:bodyPr/>
          <a:lstStyle/>
          <a:p>
            <a:r>
              <a:rPr lang="en-GB" dirty="0"/>
              <a:t>Political effects on health &amp; health inequalities in the UK</a:t>
            </a:r>
          </a:p>
        </p:txBody>
      </p:sp>
      <p:pic>
        <p:nvPicPr>
          <p:cNvPr id="7" name="Graphic 6">
            <a:extLst>
              <a:ext uri="{FF2B5EF4-FFF2-40B4-BE49-F238E27FC236}">
                <a16:creationId xmlns:a16="http://schemas.microsoft.com/office/drawing/2014/main" id="{D7E91547-A418-407E-B1EF-2A14A32422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606" y="0"/>
            <a:ext cx="10510787" cy="6863748"/>
          </a:xfrm>
          <a:prstGeom prst="rect">
            <a:avLst/>
          </a:prstGeom>
        </p:spPr>
      </p:pic>
      <p:pic>
        <p:nvPicPr>
          <p:cNvPr id="8" name="Graphic 7">
            <a:extLst>
              <a:ext uri="{FF2B5EF4-FFF2-40B4-BE49-F238E27FC236}">
                <a16:creationId xmlns:a16="http://schemas.microsoft.com/office/drawing/2014/main" id="{193EC228-E35B-4343-8858-DD1DE605B3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0606" y="0"/>
            <a:ext cx="10510787" cy="6863748"/>
          </a:xfrm>
          <a:prstGeom prst="rect">
            <a:avLst/>
          </a:prstGeom>
        </p:spPr>
      </p:pic>
      <p:pic>
        <p:nvPicPr>
          <p:cNvPr id="9" name="Graphic 8">
            <a:extLst>
              <a:ext uri="{FF2B5EF4-FFF2-40B4-BE49-F238E27FC236}">
                <a16:creationId xmlns:a16="http://schemas.microsoft.com/office/drawing/2014/main" id="{A5B3E94D-623C-41C2-ADFA-995B95C96C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0606" y="0"/>
            <a:ext cx="10510787" cy="6863748"/>
          </a:xfrm>
          <a:prstGeom prst="rect">
            <a:avLst/>
          </a:prstGeom>
        </p:spPr>
      </p:pic>
      <p:pic>
        <p:nvPicPr>
          <p:cNvPr id="10" name="Graphic 9">
            <a:extLst>
              <a:ext uri="{FF2B5EF4-FFF2-40B4-BE49-F238E27FC236}">
                <a16:creationId xmlns:a16="http://schemas.microsoft.com/office/drawing/2014/main" id="{7150476E-418E-4F2F-9222-14265DF2BF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0606" y="0"/>
            <a:ext cx="10510787" cy="6863748"/>
          </a:xfrm>
          <a:prstGeom prst="rect">
            <a:avLst/>
          </a:prstGeom>
        </p:spPr>
      </p:pic>
      <p:pic>
        <p:nvPicPr>
          <p:cNvPr id="11" name="Graphic 10">
            <a:extLst>
              <a:ext uri="{FF2B5EF4-FFF2-40B4-BE49-F238E27FC236}">
                <a16:creationId xmlns:a16="http://schemas.microsoft.com/office/drawing/2014/main" id="{74402FDA-9269-4BED-A5E6-EB6EFC1872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0606" y="0"/>
            <a:ext cx="10510787" cy="6863748"/>
          </a:xfrm>
          <a:prstGeom prst="rect">
            <a:avLst/>
          </a:prstGeom>
        </p:spPr>
      </p:pic>
      <p:pic>
        <p:nvPicPr>
          <p:cNvPr id="12" name="Graphic 11">
            <a:extLst>
              <a:ext uri="{FF2B5EF4-FFF2-40B4-BE49-F238E27FC236}">
                <a16:creationId xmlns:a16="http://schemas.microsoft.com/office/drawing/2014/main" id="{4153883C-01EB-477F-97BF-BC10DB9B71A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0606" y="0"/>
            <a:ext cx="10510787" cy="6863748"/>
          </a:xfrm>
          <a:prstGeom prst="rect">
            <a:avLst/>
          </a:prstGeom>
        </p:spPr>
      </p:pic>
      <p:pic>
        <p:nvPicPr>
          <p:cNvPr id="15" name="Graphic 14">
            <a:extLst>
              <a:ext uri="{FF2B5EF4-FFF2-40B4-BE49-F238E27FC236}">
                <a16:creationId xmlns:a16="http://schemas.microsoft.com/office/drawing/2014/main" id="{52B4975E-D355-463C-9628-9605416CD1B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09172" y="3340999"/>
            <a:ext cx="5382828" cy="3517001"/>
          </a:xfrm>
          <a:prstGeom prst="rect">
            <a:avLst/>
          </a:prstGeom>
        </p:spPr>
      </p:pic>
      <p:pic>
        <p:nvPicPr>
          <p:cNvPr id="16" name="Graphic 15">
            <a:extLst>
              <a:ext uri="{FF2B5EF4-FFF2-40B4-BE49-F238E27FC236}">
                <a16:creationId xmlns:a16="http://schemas.microsoft.com/office/drawing/2014/main" id="{2C6B5D30-5E5C-45E1-BB29-52EE3AD1B7A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09172" y="3340999"/>
            <a:ext cx="5382828" cy="3517001"/>
          </a:xfrm>
          <a:prstGeom prst="rect">
            <a:avLst/>
          </a:prstGeom>
        </p:spPr>
      </p:pic>
      <p:cxnSp>
        <p:nvCxnSpPr>
          <p:cNvPr id="17" name="Straight Connector 16">
            <a:extLst>
              <a:ext uri="{FF2B5EF4-FFF2-40B4-BE49-F238E27FC236}">
                <a16:creationId xmlns:a16="http://schemas.microsoft.com/office/drawing/2014/main" id="{16B75FA1-9A24-47A2-8580-A9A96C4A90CA}"/>
              </a:ext>
            </a:extLst>
          </p:cNvPr>
          <p:cNvCxnSpPr>
            <a:cxnSpLocks/>
          </p:cNvCxnSpPr>
          <p:nvPr/>
        </p:nvCxnSpPr>
        <p:spPr>
          <a:xfrm flipV="1">
            <a:off x="7542575" y="921458"/>
            <a:ext cx="0" cy="511200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BEEC470-AF79-44D4-A4BB-55E833520CBB}"/>
              </a:ext>
            </a:extLst>
          </p:cNvPr>
          <p:cNvSpPr txBox="1"/>
          <p:nvPr/>
        </p:nvSpPr>
        <p:spPr>
          <a:xfrm>
            <a:off x="6410065" y="3958840"/>
            <a:ext cx="2265020" cy="1384995"/>
          </a:xfrm>
          <a:prstGeom prst="rect">
            <a:avLst/>
          </a:prstGeom>
          <a:solidFill>
            <a:schemeClr val="bg1"/>
          </a:solidFill>
        </p:spPr>
        <p:txBody>
          <a:bodyPr wrap="square" rtlCol="0">
            <a:spAutoFit/>
          </a:bodyPr>
          <a:lstStyle/>
          <a:p>
            <a:pPr marL="214313" indent="-214313">
              <a:buFont typeface="Arial" panose="020B0604020202020204" pitchFamily="34" charset="0"/>
              <a:buChar char="•"/>
            </a:pPr>
            <a:r>
              <a:rPr lang="en-GB" sz="1200" dirty="0"/>
              <a:t>2010: start of UK Government ‘austerity’ programme with aim of cutting public spending by </a:t>
            </a:r>
            <a:r>
              <a:rPr lang="en-GB" sz="1200" b="1" dirty="0">
                <a:solidFill>
                  <a:schemeClr val="accent1"/>
                </a:solidFill>
              </a:rPr>
              <a:t>£85 billion</a:t>
            </a:r>
            <a:r>
              <a:rPr lang="en-GB" sz="1200" baseline="30000" dirty="0"/>
              <a:t>1</a:t>
            </a:r>
          </a:p>
          <a:p>
            <a:pPr marL="214313" indent="-214313">
              <a:buFont typeface="Arial" panose="020B0604020202020204" pitchFamily="34" charset="0"/>
              <a:buChar char="•"/>
            </a:pPr>
            <a:r>
              <a:rPr lang="en-GB" sz="1200" dirty="0"/>
              <a:t>Social security budget alone to have been cut by </a:t>
            </a:r>
            <a:r>
              <a:rPr lang="en-GB" sz="1200" b="1" dirty="0">
                <a:solidFill>
                  <a:schemeClr val="accent1"/>
                </a:solidFill>
              </a:rPr>
              <a:t>£47 billion </a:t>
            </a:r>
            <a:r>
              <a:rPr lang="en-GB" sz="1200" dirty="0"/>
              <a:t>by 2020/21</a:t>
            </a:r>
            <a:r>
              <a:rPr lang="en-GB" sz="1200" baseline="30000" dirty="0"/>
              <a:t>2</a:t>
            </a:r>
          </a:p>
        </p:txBody>
      </p:sp>
      <p:sp>
        <p:nvSpPr>
          <p:cNvPr id="19" name="TextBox 18">
            <a:extLst>
              <a:ext uri="{FF2B5EF4-FFF2-40B4-BE49-F238E27FC236}">
                <a16:creationId xmlns:a16="http://schemas.microsoft.com/office/drawing/2014/main" id="{3D9D0EB2-982F-4E39-973C-F0D12B1E7D3A}"/>
              </a:ext>
            </a:extLst>
          </p:cNvPr>
          <p:cNvSpPr txBox="1"/>
          <p:nvPr/>
        </p:nvSpPr>
        <p:spPr>
          <a:xfrm>
            <a:off x="8977746" y="6427113"/>
            <a:ext cx="3214254" cy="400110"/>
          </a:xfrm>
          <a:prstGeom prst="rect">
            <a:avLst/>
          </a:prstGeom>
          <a:noFill/>
        </p:spPr>
        <p:txBody>
          <a:bodyPr wrap="square" rtlCol="0">
            <a:spAutoFit/>
          </a:bodyPr>
          <a:lstStyle/>
          <a:p>
            <a:pPr marL="228600" indent="-228600" algn="r">
              <a:buAutoNum type="arabicPeriod"/>
            </a:pPr>
            <a:r>
              <a:rPr lang="en-GB" sz="1000" dirty="0">
                <a:solidFill>
                  <a:schemeClr val="accent1"/>
                </a:solidFill>
              </a:rPr>
              <a:t>Office for Budget Responsibility 2013.</a:t>
            </a:r>
          </a:p>
          <a:p>
            <a:pPr marL="228600" indent="-228600" algn="r">
              <a:buAutoNum type="arabicPeriod"/>
            </a:pPr>
            <a:r>
              <a:rPr lang="en-GB" sz="1000" dirty="0">
                <a:solidFill>
                  <a:schemeClr val="accent1"/>
                </a:solidFill>
              </a:rPr>
              <a:t>Scottish Government 2017 (quoting OBR figures)</a:t>
            </a:r>
          </a:p>
        </p:txBody>
      </p:sp>
      <p:pic>
        <p:nvPicPr>
          <p:cNvPr id="2" name="Picture 1">
            <a:extLst>
              <a:ext uri="{FF2B5EF4-FFF2-40B4-BE49-F238E27FC236}">
                <a16:creationId xmlns:a16="http://schemas.microsoft.com/office/drawing/2014/main" id="{1108D825-84DB-4FA8-BCD1-8FD64C2F0E22}"/>
              </a:ext>
            </a:extLst>
          </p:cNvPr>
          <p:cNvPicPr>
            <a:picLocks noChangeAspect="1"/>
          </p:cNvPicPr>
          <p:nvPr/>
        </p:nvPicPr>
        <p:blipFill>
          <a:blip r:embed="rId19"/>
          <a:stretch>
            <a:fillRect/>
          </a:stretch>
        </p:blipFill>
        <p:spPr>
          <a:xfrm>
            <a:off x="6814276" y="3340800"/>
            <a:ext cx="5372620" cy="3517200"/>
          </a:xfrm>
          <a:prstGeom prst="rect">
            <a:avLst/>
          </a:prstGeom>
        </p:spPr>
      </p:pic>
      <p:pic>
        <p:nvPicPr>
          <p:cNvPr id="3" name="Picture 2">
            <a:extLst>
              <a:ext uri="{FF2B5EF4-FFF2-40B4-BE49-F238E27FC236}">
                <a16:creationId xmlns:a16="http://schemas.microsoft.com/office/drawing/2014/main" id="{CCE20E3A-18F4-4D0B-87B2-DFC62FD61659}"/>
              </a:ext>
            </a:extLst>
          </p:cNvPr>
          <p:cNvPicPr>
            <a:picLocks noChangeAspect="1"/>
          </p:cNvPicPr>
          <p:nvPr/>
        </p:nvPicPr>
        <p:blipFill>
          <a:blip r:embed="rId20"/>
          <a:stretch>
            <a:fillRect/>
          </a:stretch>
        </p:blipFill>
        <p:spPr>
          <a:xfrm>
            <a:off x="6817443" y="3340800"/>
            <a:ext cx="5379661" cy="3517200"/>
          </a:xfrm>
          <a:prstGeom prst="rect">
            <a:avLst/>
          </a:prstGeom>
        </p:spPr>
      </p:pic>
    </p:spTree>
    <p:extLst>
      <p:ext uri="{BB962C8B-B14F-4D97-AF65-F5344CB8AC3E}">
        <p14:creationId xmlns:p14="http://schemas.microsoft.com/office/powerpoint/2010/main" val="318277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up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up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up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strips(upRigh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trips(upRigh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3"/>
                                        </p:tgtEl>
                                      </p:cBhvr>
                                    </p:animEffect>
                                    <p:set>
                                      <p:cBhvr>
                                        <p:cTn id="66" dur="1" fill="hold">
                                          <p:stCondLst>
                                            <p:cond delay="499"/>
                                          </p:stCondLst>
                                        </p:cTn>
                                        <p:tgtEl>
                                          <p:spTgt spid="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500"/>
                                        <p:tgtEl>
                                          <p:spTgt spid="1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8CFFE-9B88-4FF8-BBB6-8D82CCC60BDC}"/>
              </a:ext>
            </a:extLst>
          </p:cNvPr>
          <p:cNvSpPr>
            <a:spLocks noGrp="1"/>
          </p:cNvSpPr>
          <p:nvPr>
            <p:ph type="title"/>
          </p:nvPr>
        </p:nvSpPr>
        <p:spPr/>
        <p:txBody>
          <a:bodyPr/>
          <a:lstStyle/>
          <a:p>
            <a:r>
              <a:rPr lang="en-GB" dirty="0"/>
              <a:t>Is there evidence to support this?</a:t>
            </a:r>
          </a:p>
        </p:txBody>
      </p:sp>
      <p:sp>
        <p:nvSpPr>
          <p:cNvPr id="3" name="Content Placeholder 2">
            <a:extLst>
              <a:ext uri="{FF2B5EF4-FFF2-40B4-BE49-F238E27FC236}">
                <a16:creationId xmlns:a16="http://schemas.microsoft.com/office/drawing/2014/main" id="{7BFCFB94-B703-42DC-B84B-106F14119EF8}"/>
              </a:ext>
            </a:extLst>
          </p:cNvPr>
          <p:cNvSpPr>
            <a:spLocks noGrp="1"/>
          </p:cNvSpPr>
          <p:nvPr>
            <p:ph sz="half" idx="1"/>
          </p:nvPr>
        </p:nvSpPr>
        <p:spPr/>
        <p:txBody>
          <a:bodyPr/>
          <a:lstStyle/>
          <a:p>
            <a:r>
              <a:rPr lang="en-GB" dirty="0"/>
              <a:t>Er, yes..</a:t>
            </a:r>
          </a:p>
          <a:p>
            <a:r>
              <a:rPr lang="en-GB" dirty="0"/>
              <a:t>Huge literature on political determinants of health</a:t>
            </a:r>
          </a:p>
          <a:p>
            <a:r>
              <a:rPr lang="en-GB" dirty="0"/>
              <a:t>International evidence of the impact of austerity policies</a:t>
            </a:r>
          </a:p>
        </p:txBody>
      </p:sp>
      <p:pic>
        <p:nvPicPr>
          <p:cNvPr id="8" name="Content Placeholder 7">
            <a:extLst>
              <a:ext uri="{FF2B5EF4-FFF2-40B4-BE49-F238E27FC236}">
                <a16:creationId xmlns:a16="http://schemas.microsoft.com/office/drawing/2014/main" id="{85643801-30CF-4F94-8252-2F02F353E7A5}"/>
              </a:ext>
            </a:extLst>
          </p:cNvPr>
          <p:cNvPicPr>
            <a:picLocks noGrp="1" noChangeAspect="1"/>
          </p:cNvPicPr>
          <p:nvPr>
            <p:ph sz="half" idx="2"/>
          </p:nvPr>
        </p:nvPicPr>
        <p:blipFill>
          <a:blip r:embed="rId2"/>
          <a:stretch>
            <a:fillRect/>
          </a:stretch>
        </p:blipFill>
        <p:spPr>
          <a:xfrm>
            <a:off x="7149442" y="1807289"/>
            <a:ext cx="3422806" cy="4615200"/>
          </a:xfrm>
          <a:ln>
            <a:solidFill>
              <a:schemeClr val="bg1">
                <a:lumMod val="65000"/>
              </a:schemeClr>
            </a:solidFill>
          </a:ln>
        </p:spPr>
      </p:pic>
      <p:pic>
        <p:nvPicPr>
          <p:cNvPr id="9" name="Picture 8" descr="A screenshot of a newspaper&#10;&#10;Description automatically generated">
            <a:extLst>
              <a:ext uri="{FF2B5EF4-FFF2-40B4-BE49-F238E27FC236}">
                <a16:creationId xmlns:a16="http://schemas.microsoft.com/office/drawing/2014/main" id="{70919936-35C0-49D5-A7F0-88EBC2001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442" y="1807289"/>
            <a:ext cx="3168964" cy="4613638"/>
          </a:xfrm>
          <a:prstGeom prst="rect">
            <a:avLst/>
          </a:prstGeom>
          <a:ln>
            <a:solidFill>
              <a:schemeClr val="bg1">
                <a:lumMod val="65000"/>
              </a:schemeClr>
            </a:solidFill>
          </a:ln>
        </p:spPr>
      </p:pic>
      <p:pic>
        <p:nvPicPr>
          <p:cNvPr id="10" name="Picture 9" descr="Text&#10;&#10;Description automatically generated">
            <a:extLst>
              <a:ext uri="{FF2B5EF4-FFF2-40B4-BE49-F238E27FC236}">
                <a16:creationId xmlns:a16="http://schemas.microsoft.com/office/drawing/2014/main" id="{57D1CB30-2FC8-4382-AB9A-8CA8570D3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9442" y="1807289"/>
            <a:ext cx="2729869" cy="4613638"/>
          </a:xfrm>
          <a:prstGeom prst="rect">
            <a:avLst/>
          </a:prstGeom>
          <a:ln>
            <a:solidFill>
              <a:schemeClr val="bg1">
                <a:lumMod val="65000"/>
              </a:schemeClr>
            </a:solidFill>
          </a:ln>
        </p:spPr>
      </p:pic>
      <p:pic>
        <p:nvPicPr>
          <p:cNvPr id="11" name="Picture 10" descr="Text&#10;&#10;Description automatically generated">
            <a:extLst>
              <a:ext uri="{FF2B5EF4-FFF2-40B4-BE49-F238E27FC236}">
                <a16:creationId xmlns:a16="http://schemas.microsoft.com/office/drawing/2014/main" id="{597C8E05-9051-434C-91E3-5BC1B32E5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9442" y="1807289"/>
            <a:ext cx="3627517" cy="4613638"/>
          </a:xfrm>
          <a:prstGeom prst="rect">
            <a:avLst/>
          </a:prstGeom>
          <a:ln>
            <a:solidFill>
              <a:schemeClr val="bg1">
                <a:lumMod val="65000"/>
              </a:schemeClr>
            </a:solidFill>
          </a:ln>
        </p:spPr>
      </p:pic>
      <p:pic>
        <p:nvPicPr>
          <p:cNvPr id="12" name="Picture 11" descr="Text&#10;&#10;Description automatically generated">
            <a:extLst>
              <a:ext uri="{FF2B5EF4-FFF2-40B4-BE49-F238E27FC236}">
                <a16:creationId xmlns:a16="http://schemas.microsoft.com/office/drawing/2014/main" id="{90726549-6B54-4837-8167-EFCCB849B7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9442" y="1807289"/>
            <a:ext cx="3358728" cy="4613638"/>
          </a:xfrm>
          <a:prstGeom prst="rect">
            <a:avLst/>
          </a:prstGeom>
          <a:ln>
            <a:solidFill>
              <a:schemeClr val="bg1">
                <a:lumMod val="65000"/>
              </a:schemeClr>
            </a:solidFill>
          </a:ln>
        </p:spPr>
      </p:pic>
    </p:spTree>
    <p:extLst>
      <p:ext uri="{BB962C8B-B14F-4D97-AF65-F5344CB8AC3E}">
        <p14:creationId xmlns:p14="http://schemas.microsoft.com/office/powerpoint/2010/main" val="360183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0C0C0"/>
                                      </p:to>
                                    </p:animClr>
                                  </p:sub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xit" presetSubtype="0" fill="hold"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xit" presetSubtype="0" fill="hold" nodeType="with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xit" presetSubtype="0" fill="hold"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8CFFE-9B88-4FF8-BBB6-8D82CCC60BDC}"/>
              </a:ext>
            </a:extLst>
          </p:cNvPr>
          <p:cNvSpPr>
            <a:spLocks noGrp="1"/>
          </p:cNvSpPr>
          <p:nvPr>
            <p:ph type="title"/>
          </p:nvPr>
        </p:nvSpPr>
        <p:spPr/>
        <p:txBody>
          <a:bodyPr/>
          <a:lstStyle/>
          <a:p>
            <a:r>
              <a:rPr lang="en-GB" dirty="0"/>
              <a:t>Is there evidence to support this?</a:t>
            </a:r>
          </a:p>
        </p:txBody>
      </p:sp>
      <p:sp>
        <p:nvSpPr>
          <p:cNvPr id="3" name="Content Placeholder 2">
            <a:extLst>
              <a:ext uri="{FF2B5EF4-FFF2-40B4-BE49-F238E27FC236}">
                <a16:creationId xmlns:a16="http://schemas.microsoft.com/office/drawing/2014/main" id="{7BFCFB94-B703-42DC-B84B-106F14119EF8}"/>
              </a:ext>
            </a:extLst>
          </p:cNvPr>
          <p:cNvSpPr>
            <a:spLocks noGrp="1"/>
          </p:cNvSpPr>
          <p:nvPr>
            <p:ph sz="half" idx="1"/>
          </p:nvPr>
        </p:nvSpPr>
        <p:spPr/>
        <p:txBody>
          <a:bodyPr/>
          <a:lstStyle/>
          <a:p>
            <a:r>
              <a:rPr lang="en-GB" dirty="0">
                <a:solidFill>
                  <a:srgbClr val="C0C0C0"/>
                </a:solidFill>
              </a:rPr>
              <a:t>Er, yes..</a:t>
            </a:r>
          </a:p>
          <a:p>
            <a:r>
              <a:rPr lang="en-GB" dirty="0">
                <a:solidFill>
                  <a:srgbClr val="C0C0C0"/>
                </a:solidFill>
              </a:rPr>
              <a:t>Huge literature on political determinants of health</a:t>
            </a:r>
          </a:p>
          <a:p>
            <a:r>
              <a:rPr lang="en-GB" dirty="0">
                <a:solidFill>
                  <a:srgbClr val="C0C0C0"/>
                </a:solidFill>
              </a:rPr>
              <a:t>International evidence of the impact of austerity policies</a:t>
            </a:r>
          </a:p>
          <a:p>
            <a:r>
              <a:rPr lang="en-GB" dirty="0"/>
              <a:t>Wealth of UK evidence of the impact of </a:t>
            </a:r>
            <a:r>
              <a:rPr lang="en-GB" i="1" dirty="0"/>
              <a:t>this particular type </a:t>
            </a:r>
            <a:r>
              <a:rPr lang="en-GB" dirty="0"/>
              <a:t>of austerity…</a:t>
            </a:r>
          </a:p>
        </p:txBody>
      </p:sp>
      <p:pic>
        <p:nvPicPr>
          <p:cNvPr id="13" name="Picture 12" descr="Text&#10;&#10;Description automatically generated">
            <a:extLst>
              <a:ext uri="{FF2B5EF4-FFF2-40B4-BE49-F238E27FC236}">
                <a16:creationId xmlns:a16="http://schemas.microsoft.com/office/drawing/2014/main" id="{FF9051E9-0B72-4A48-90FB-454524CBA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0915" y="0"/>
            <a:ext cx="3138106" cy="4615200"/>
          </a:xfrm>
          <a:prstGeom prst="rect">
            <a:avLst/>
          </a:prstGeom>
          <a:ln>
            <a:solidFill>
              <a:schemeClr val="bg1">
                <a:lumMod val="65000"/>
              </a:schemeClr>
            </a:solidFill>
          </a:ln>
        </p:spPr>
      </p:pic>
      <p:pic>
        <p:nvPicPr>
          <p:cNvPr id="14" name="Picture 13" descr="Graphical user interface, text, application&#10;&#10;Description automatically generated">
            <a:extLst>
              <a:ext uri="{FF2B5EF4-FFF2-40B4-BE49-F238E27FC236}">
                <a16:creationId xmlns:a16="http://schemas.microsoft.com/office/drawing/2014/main" id="{9134563E-3534-4A5E-8EF8-A45FF379F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769" y="261898"/>
            <a:ext cx="3512807" cy="4615200"/>
          </a:xfrm>
          <a:prstGeom prst="rect">
            <a:avLst/>
          </a:prstGeom>
          <a:ln>
            <a:solidFill>
              <a:schemeClr val="bg1">
                <a:lumMod val="65000"/>
              </a:schemeClr>
            </a:solidFill>
          </a:ln>
        </p:spPr>
      </p:pic>
      <p:pic>
        <p:nvPicPr>
          <p:cNvPr id="15" name="Picture 14" descr="Text&#10;&#10;Description automatically generated">
            <a:extLst>
              <a:ext uri="{FF2B5EF4-FFF2-40B4-BE49-F238E27FC236}">
                <a16:creationId xmlns:a16="http://schemas.microsoft.com/office/drawing/2014/main" id="{9A86E52A-1245-4B6B-845D-3F95BED94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552" y="523796"/>
            <a:ext cx="3746876" cy="4615200"/>
          </a:xfrm>
          <a:prstGeom prst="rect">
            <a:avLst/>
          </a:prstGeom>
          <a:ln>
            <a:solidFill>
              <a:schemeClr val="bg1">
                <a:lumMod val="65000"/>
              </a:schemeClr>
            </a:solidFill>
          </a:ln>
        </p:spPr>
      </p:pic>
      <p:pic>
        <p:nvPicPr>
          <p:cNvPr id="16" name="Picture 15" descr="Text&#10;&#10;Description automatically generated">
            <a:extLst>
              <a:ext uri="{FF2B5EF4-FFF2-40B4-BE49-F238E27FC236}">
                <a16:creationId xmlns:a16="http://schemas.microsoft.com/office/drawing/2014/main" id="{C4B2CF52-36F2-4669-AAED-B5E19836D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5695" y="785694"/>
            <a:ext cx="3755860" cy="4615200"/>
          </a:xfrm>
          <a:prstGeom prst="rect">
            <a:avLst/>
          </a:prstGeom>
          <a:ln>
            <a:solidFill>
              <a:schemeClr val="bg1">
                <a:lumMod val="65000"/>
              </a:schemeClr>
            </a:solidFill>
          </a:ln>
        </p:spPr>
      </p:pic>
      <p:pic>
        <p:nvPicPr>
          <p:cNvPr id="17" name="Picture 16" descr="Text&#10;&#10;Description automatically generated">
            <a:extLst>
              <a:ext uri="{FF2B5EF4-FFF2-40B4-BE49-F238E27FC236}">
                <a16:creationId xmlns:a16="http://schemas.microsoft.com/office/drawing/2014/main" id="{7CE3F771-6983-4596-A2FC-C4B19DDF6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1224" y="1047592"/>
            <a:ext cx="3975594" cy="4615200"/>
          </a:xfrm>
          <a:prstGeom prst="rect">
            <a:avLst/>
          </a:prstGeom>
          <a:ln>
            <a:solidFill>
              <a:schemeClr val="bg1">
                <a:lumMod val="65000"/>
              </a:schemeClr>
            </a:solidFill>
          </a:ln>
        </p:spPr>
      </p:pic>
      <p:pic>
        <p:nvPicPr>
          <p:cNvPr id="18" name="Picture 17" descr="Text&#10;&#10;Description automatically generated">
            <a:extLst>
              <a:ext uri="{FF2B5EF4-FFF2-40B4-BE49-F238E27FC236}">
                <a16:creationId xmlns:a16="http://schemas.microsoft.com/office/drawing/2014/main" id="{17EFA48B-5FBC-4FC7-850D-7FA44707E8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2087" y="1309490"/>
            <a:ext cx="3062718" cy="4615200"/>
          </a:xfrm>
          <a:prstGeom prst="rect">
            <a:avLst/>
          </a:prstGeom>
          <a:ln>
            <a:solidFill>
              <a:schemeClr val="bg1">
                <a:lumMod val="65000"/>
              </a:schemeClr>
            </a:solidFill>
          </a:ln>
        </p:spPr>
      </p:pic>
      <p:pic>
        <p:nvPicPr>
          <p:cNvPr id="19" name="Picture 18">
            <a:extLst>
              <a:ext uri="{FF2B5EF4-FFF2-40B4-BE49-F238E27FC236}">
                <a16:creationId xmlns:a16="http://schemas.microsoft.com/office/drawing/2014/main" id="{24070CD5-9C41-41BF-8D27-A8ACC344417D}"/>
              </a:ext>
            </a:extLst>
          </p:cNvPr>
          <p:cNvPicPr>
            <a:picLocks noChangeAspect="1"/>
          </p:cNvPicPr>
          <p:nvPr/>
        </p:nvPicPr>
        <p:blipFill>
          <a:blip r:embed="rId8"/>
          <a:stretch>
            <a:fillRect/>
          </a:stretch>
        </p:blipFill>
        <p:spPr>
          <a:xfrm>
            <a:off x="8045832" y="1571388"/>
            <a:ext cx="3511769" cy="4663807"/>
          </a:xfrm>
          <a:prstGeom prst="rect">
            <a:avLst/>
          </a:prstGeom>
          <a:ln>
            <a:solidFill>
              <a:schemeClr val="bg1">
                <a:lumMod val="65000"/>
              </a:schemeClr>
            </a:solidFill>
          </a:ln>
        </p:spPr>
      </p:pic>
      <p:pic>
        <p:nvPicPr>
          <p:cNvPr id="5" name="Picture 4">
            <a:extLst>
              <a:ext uri="{FF2B5EF4-FFF2-40B4-BE49-F238E27FC236}">
                <a16:creationId xmlns:a16="http://schemas.microsoft.com/office/drawing/2014/main" id="{98457970-473F-48DA-843D-B354498D9988}"/>
              </a:ext>
            </a:extLst>
          </p:cNvPr>
          <p:cNvPicPr>
            <a:picLocks noChangeAspect="1"/>
          </p:cNvPicPr>
          <p:nvPr/>
        </p:nvPicPr>
        <p:blipFill>
          <a:blip r:embed="rId9"/>
          <a:stretch>
            <a:fillRect/>
          </a:stretch>
        </p:blipFill>
        <p:spPr>
          <a:xfrm>
            <a:off x="8307769" y="1881893"/>
            <a:ext cx="3249832" cy="4665600"/>
          </a:xfrm>
          <a:prstGeom prst="rect">
            <a:avLst/>
          </a:prstGeom>
          <a:ln>
            <a:solidFill>
              <a:schemeClr val="bg1">
                <a:lumMod val="65000"/>
              </a:schemeClr>
            </a:solidFill>
          </a:ln>
        </p:spPr>
      </p:pic>
      <p:pic>
        <p:nvPicPr>
          <p:cNvPr id="20" name="Picture 19">
            <a:extLst>
              <a:ext uri="{FF2B5EF4-FFF2-40B4-BE49-F238E27FC236}">
                <a16:creationId xmlns:a16="http://schemas.microsoft.com/office/drawing/2014/main" id="{F7E90C2D-375B-43FC-AFA1-C318484DAC0F}"/>
              </a:ext>
            </a:extLst>
          </p:cNvPr>
          <p:cNvPicPr>
            <a:picLocks noChangeAspect="1"/>
          </p:cNvPicPr>
          <p:nvPr/>
        </p:nvPicPr>
        <p:blipFill>
          <a:blip r:embed="rId10"/>
          <a:stretch>
            <a:fillRect/>
          </a:stretch>
        </p:blipFill>
        <p:spPr>
          <a:xfrm>
            <a:off x="8508084" y="2194193"/>
            <a:ext cx="3713664" cy="4663807"/>
          </a:xfrm>
          <a:prstGeom prst="rect">
            <a:avLst/>
          </a:prstGeom>
          <a:ln>
            <a:solidFill>
              <a:schemeClr val="bg1">
                <a:lumMod val="65000"/>
              </a:schemeClr>
            </a:solidFill>
          </a:ln>
        </p:spPr>
      </p:pic>
    </p:spTree>
    <p:extLst>
      <p:ext uri="{BB962C8B-B14F-4D97-AF65-F5344CB8AC3E}">
        <p14:creationId xmlns:p14="http://schemas.microsoft.com/office/powerpoint/2010/main" val="202430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8CFFE-9B88-4FF8-BBB6-8D82CCC60BDC}"/>
              </a:ext>
            </a:extLst>
          </p:cNvPr>
          <p:cNvSpPr>
            <a:spLocks noGrp="1"/>
          </p:cNvSpPr>
          <p:nvPr>
            <p:ph type="title"/>
          </p:nvPr>
        </p:nvSpPr>
        <p:spPr/>
        <p:txBody>
          <a:bodyPr/>
          <a:lstStyle/>
          <a:p>
            <a:r>
              <a:rPr lang="en-GB" dirty="0"/>
              <a:t>Is there evidence to support this?</a:t>
            </a:r>
          </a:p>
        </p:txBody>
      </p:sp>
      <p:pic>
        <p:nvPicPr>
          <p:cNvPr id="10" name="Picture 9">
            <a:extLst>
              <a:ext uri="{FF2B5EF4-FFF2-40B4-BE49-F238E27FC236}">
                <a16:creationId xmlns:a16="http://schemas.microsoft.com/office/drawing/2014/main" id="{999F2EEA-9862-4224-BFB5-9E98AF27EDEB}"/>
              </a:ext>
            </a:extLst>
          </p:cNvPr>
          <p:cNvPicPr>
            <a:picLocks noChangeAspect="1"/>
          </p:cNvPicPr>
          <p:nvPr/>
        </p:nvPicPr>
        <p:blipFill>
          <a:blip r:embed="rId2"/>
          <a:stretch>
            <a:fillRect/>
          </a:stretch>
        </p:blipFill>
        <p:spPr>
          <a:xfrm>
            <a:off x="838200" y="1400962"/>
            <a:ext cx="3607965" cy="5118800"/>
          </a:xfrm>
          <a:prstGeom prst="rect">
            <a:avLst/>
          </a:prstGeom>
          <a:ln>
            <a:solidFill>
              <a:schemeClr val="bg1">
                <a:lumMod val="65000"/>
              </a:schemeClr>
            </a:solidFill>
          </a:ln>
        </p:spPr>
      </p:pic>
      <p:pic>
        <p:nvPicPr>
          <p:cNvPr id="12" name="Picture 11">
            <a:extLst>
              <a:ext uri="{FF2B5EF4-FFF2-40B4-BE49-F238E27FC236}">
                <a16:creationId xmlns:a16="http://schemas.microsoft.com/office/drawing/2014/main" id="{A3BD1C97-7468-44A9-8A58-6003AA5F6147}"/>
              </a:ext>
            </a:extLst>
          </p:cNvPr>
          <p:cNvPicPr>
            <a:picLocks noChangeAspect="1"/>
          </p:cNvPicPr>
          <p:nvPr/>
        </p:nvPicPr>
        <p:blipFill>
          <a:blip r:embed="rId3"/>
          <a:stretch>
            <a:fillRect/>
          </a:stretch>
        </p:blipFill>
        <p:spPr>
          <a:xfrm>
            <a:off x="4991643" y="1862354"/>
            <a:ext cx="5192153" cy="3309457"/>
          </a:xfrm>
          <a:prstGeom prst="rect">
            <a:avLst/>
          </a:prstGeom>
          <a:ln>
            <a:solidFill>
              <a:schemeClr val="bg1">
                <a:lumMod val="65000"/>
              </a:schemeClr>
            </a:solidFill>
          </a:ln>
        </p:spPr>
      </p:pic>
    </p:spTree>
    <p:extLst>
      <p:ext uri="{BB962C8B-B14F-4D97-AF65-F5344CB8AC3E}">
        <p14:creationId xmlns:p14="http://schemas.microsoft.com/office/powerpoint/2010/main" val="23579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9EA2B-E7AA-4F59-9419-B9B678B0EC2C}"/>
              </a:ext>
            </a:extLst>
          </p:cNvPr>
          <p:cNvSpPr>
            <a:spLocks noGrp="1"/>
          </p:cNvSpPr>
          <p:nvPr>
            <p:ph type="title"/>
          </p:nvPr>
        </p:nvSpPr>
        <p:spPr/>
        <p:txBody>
          <a:bodyPr/>
          <a:lstStyle/>
          <a:p>
            <a:r>
              <a:rPr lang="en-GB" dirty="0"/>
              <a:t>That’s enough deaths (and slides)</a:t>
            </a:r>
          </a:p>
        </p:txBody>
      </p:sp>
      <p:sp>
        <p:nvSpPr>
          <p:cNvPr id="3" name="Content Placeholder 2">
            <a:extLst>
              <a:ext uri="{FF2B5EF4-FFF2-40B4-BE49-F238E27FC236}">
                <a16:creationId xmlns:a16="http://schemas.microsoft.com/office/drawing/2014/main" id="{D6E5988B-19E7-4105-8B6A-E06B2CACB6E5}"/>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3224807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9EA2B-E7AA-4F59-9419-B9B678B0EC2C}"/>
              </a:ext>
            </a:extLst>
          </p:cNvPr>
          <p:cNvSpPr>
            <a:spLocks noGrp="1"/>
          </p:cNvSpPr>
          <p:nvPr>
            <p:ph type="title"/>
          </p:nvPr>
        </p:nvSpPr>
        <p:spPr/>
        <p:txBody>
          <a:bodyPr/>
          <a:lstStyle/>
          <a:p>
            <a:r>
              <a:rPr lang="en-GB" dirty="0"/>
              <a:t>Points to end on</a:t>
            </a:r>
          </a:p>
        </p:txBody>
      </p:sp>
      <p:sp>
        <p:nvSpPr>
          <p:cNvPr id="3" name="Content Placeholder 2">
            <a:extLst>
              <a:ext uri="{FF2B5EF4-FFF2-40B4-BE49-F238E27FC236}">
                <a16:creationId xmlns:a16="http://schemas.microsoft.com/office/drawing/2014/main" id="{D6E5988B-19E7-4105-8B6A-E06B2CACB6E5}"/>
              </a:ext>
            </a:extLst>
          </p:cNvPr>
          <p:cNvSpPr>
            <a:spLocks noGrp="1"/>
          </p:cNvSpPr>
          <p:nvPr>
            <p:ph idx="1"/>
          </p:nvPr>
        </p:nvSpPr>
        <p:spPr/>
        <p:txBody>
          <a:bodyPr/>
          <a:lstStyle/>
          <a:p>
            <a:r>
              <a:rPr lang="en-GB" dirty="0"/>
              <a:t>These recent changes – added to historical inequalities – are hugely important context for understanding the scale of COVID-19 inequalities</a:t>
            </a:r>
          </a:p>
          <a:p>
            <a:r>
              <a:rPr lang="en-GB" dirty="0"/>
              <a:t>Urgent action needed</a:t>
            </a:r>
          </a:p>
          <a:p>
            <a:r>
              <a:rPr lang="en-GB" dirty="0"/>
              <a:t>We should be shouting about this</a:t>
            </a:r>
          </a:p>
          <a:p>
            <a:r>
              <a:rPr lang="en-GB" dirty="0"/>
              <a:t>In Glasgow’s case, yet another ‘adverse event’ in a long history of adverse, largely political, events</a:t>
            </a:r>
          </a:p>
          <a:p>
            <a:r>
              <a:rPr lang="en-GB" dirty="0"/>
              <a:t>Please don’t use the term ‘Glasgow effect’!</a:t>
            </a:r>
          </a:p>
        </p:txBody>
      </p:sp>
    </p:spTree>
    <p:extLst>
      <p:ext uri="{BB962C8B-B14F-4D97-AF65-F5344CB8AC3E}">
        <p14:creationId xmlns:p14="http://schemas.microsoft.com/office/powerpoint/2010/main" val="69897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8" name="Text Box 12"/>
          <p:cNvSpPr txBox="1">
            <a:spLocks noChangeArrowheads="1"/>
          </p:cNvSpPr>
          <p:nvPr/>
        </p:nvSpPr>
        <p:spPr bwMode="auto">
          <a:xfrm>
            <a:off x="2362582" y="5357813"/>
            <a:ext cx="19081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Arial" charset="0"/>
              <a:buNone/>
            </a:pPr>
            <a:r>
              <a:rPr lang="en-GB" altLang="en-US" sz="2800" dirty="0">
                <a:cs typeface="Arial" charset="0"/>
              </a:rPr>
              <a:t>‘thoughtful’</a:t>
            </a:r>
          </a:p>
        </p:txBody>
      </p:sp>
      <p:sp>
        <p:nvSpPr>
          <p:cNvPr id="2" name="Title 1">
            <a:extLst>
              <a:ext uri="{FF2B5EF4-FFF2-40B4-BE49-F238E27FC236}">
                <a16:creationId xmlns:a16="http://schemas.microsoft.com/office/drawing/2014/main" id="{D5F75A5A-24AA-4EFC-8455-71735B70C232}"/>
              </a:ext>
            </a:extLst>
          </p:cNvPr>
          <p:cNvSpPr>
            <a:spLocks noGrp="1"/>
          </p:cNvSpPr>
          <p:nvPr>
            <p:ph type="title"/>
          </p:nvPr>
        </p:nvSpPr>
        <p:spPr/>
        <p:txBody>
          <a:bodyPr/>
          <a:lstStyle/>
          <a:p>
            <a:r>
              <a:rPr lang="en-GB" dirty="0"/>
              <a:t>And finally…</a:t>
            </a:r>
          </a:p>
        </p:txBody>
      </p:sp>
      <p:sp>
        <p:nvSpPr>
          <p:cNvPr id="3" name="Content Placeholder 2">
            <a:extLst>
              <a:ext uri="{FF2B5EF4-FFF2-40B4-BE49-F238E27FC236}">
                <a16:creationId xmlns:a16="http://schemas.microsoft.com/office/drawing/2014/main" id="{1582E9B3-1CEF-4F87-9F1B-71FBBD8E2FE6}"/>
              </a:ext>
            </a:extLst>
          </p:cNvPr>
          <p:cNvSpPr>
            <a:spLocks noGrp="1"/>
          </p:cNvSpPr>
          <p:nvPr>
            <p:ph idx="1"/>
          </p:nvPr>
        </p:nvSpPr>
        <p:spPr>
          <a:xfrm>
            <a:off x="838200" y="1825625"/>
            <a:ext cx="10515600" cy="4351338"/>
          </a:xfrm>
        </p:spPr>
        <p:txBody>
          <a:bodyPr/>
          <a:lstStyle/>
          <a:p>
            <a:r>
              <a:rPr lang="en-GB" dirty="0"/>
              <a:t>..other reasons why I hate the term ‘Glasgow effect’</a:t>
            </a:r>
          </a:p>
        </p:txBody>
      </p:sp>
      <p:pic>
        <p:nvPicPr>
          <p:cNvPr id="55304" name="Picture 8" descr="tumblr_lonojmszlh1qlrcgyo1_50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28426" y="2781300"/>
            <a:ext cx="2376488" cy="2376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241552F8-4BBD-4806-8F2D-6B214211E961}"/>
              </a:ext>
            </a:extLst>
          </p:cNvPr>
          <p:cNvGrpSpPr/>
          <p:nvPr/>
        </p:nvGrpSpPr>
        <p:grpSpPr>
          <a:xfrm>
            <a:off x="5285553" y="2781301"/>
            <a:ext cx="1882775" cy="3095625"/>
            <a:chOff x="5285553" y="2781301"/>
            <a:chExt cx="1882775" cy="3095625"/>
          </a:xfrm>
        </p:grpSpPr>
        <p:sp>
          <p:nvSpPr>
            <p:cNvPr id="61452" name="Text Box 13"/>
            <p:cNvSpPr txBox="1">
              <a:spLocks noChangeArrowheads="1"/>
            </p:cNvSpPr>
            <p:nvPr/>
          </p:nvSpPr>
          <p:spPr bwMode="auto">
            <a:xfrm>
              <a:off x="5352227" y="5357813"/>
              <a:ext cx="1749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Arial" charset="0"/>
                <a:buNone/>
              </a:pPr>
              <a:r>
                <a:rPr lang="en-GB" altLang="en-US" sz="2800" dirty="0">
                  <a:cs typeface="Arial" charset="0"/>
                </a:rPr>
                <a:t>‘insightful’</a:t>
              </a:r>
            </a:p>
          </p:txBody>
        </p:sp>
        <p:pic>
          <p:nvPicPr>
            <p:cNvPr id="61451" name="Picture 9" descr="images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85553" y="2781301"/>
              <a:ext cx="1882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10BE200A-3C36-4CCB-BAD9-D7CE63BC5B54}"/>
              </a:ext>
            </a:extLst>
          </p:cNvPr>
          <p:cNvGrpSpPr/>
          <p:nvPr/>
        </p:nvGrpSpPr>
        <p:grpSpPr>
          <a:xfrm>
            <a:off x="7650818" y="2778883"/>
            <a:ext cx="2700338" cy="3525080"/>
            <a:chOff x="7650818" y="2778883"/>
            <a:chExt cx="2700338" cy="3525080"/>
          </a:xfrm>
        </p:grpSpPr>
        <p:sp>
          <p:nvSpPr>
            <p:cNvPr id="61450" name="Text Box 14"/>
            <p:cNvSpPr txBox="1">
              <a:spLocks noChangeArrowheads="1"/>
            </p:cNvSpPr>
            <p:nvPr/>
          </p:nvSpPr>
          <p:spPr bwMode="auto">
            <a:xfrm>
              <a:off x="7650818" y="5357813"/>
              <a:ext cx="27003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 typeface="Arial" charset="0"/>
                <a:buNone/>
              </a:pPr>
              <a:r>
                <a:rPr lang="en-GB" altLang="en-US" sz="2800" dirty="0">
                  <a:cs typeface="Arial" charset="0"/>
                </a:rPr>
                <a:t>‘thoughtful’ </a:t>
              </a:r>
              <a:r>
                <a:rPr lang="en-GB" altLang="en-US" sz="2800" u="sng" dirty="0">
                  <a:cs typeface="Arial" charset="0"/>
                </a:rPr>
                <a:t>and</a:t>
              </a:r>
              <a:r>
                <a:rPr lang="en-GB" altLang="en-US" sz="2800" dirty="0">
                  <a:cs typeface="Arial" charset="0"/>
                </a:rPr>
                <a:t> </a:t>
              </a:r>
            </a:p>
            <a:p>
              <a:pPr algn="ctr" eaLnBrk="1" hangingPunct="1">
                <a:spcBef>
                  <a:spcPct val="0"/>
                </a:spcBef>
                <a:buFont typeface="Arial" charset="0"/>
                <a:buNone/>
              </a:pPr>
              <a:r>
                <a:rPr lang="en-GB" altLang="en-US" sz="2800" dirty="0">
                  <a:cs typeface="Arial" charset="0"/>
                </a:rPr>
                <a:t>‘insightful’?</a:t>
              </a:r>
            </a:p>
          </p:txBody>
        </p:sp>
        <p:pic>
          <p:nvPicPr>
            <p:cNvPr id="5" name="Picture 4">
              <a:extLst>
                <a:ext uri="{FF2B5EF4-FFF2-40B4-BE49-F238E27FC236}">
                  <a16:creationId xmlns:a16="http://schemas.microsoft.com/office/drawing/2014/main" id="{AB3C7007-BCCE-49D2-B90C-4AA6E4EB44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8967" y="2778883"/>
              <a:ext cx="2114607" cy="2360613"/>
            </a:xfrm>
            <a:prstGeom prst="rect">
              <a:avLst/>
            </a:prstGeom>
          </p:spPr>
        </p:pic>
      </p:grpSp>
    </p:spTree>
    <p:extLst>
      <p:ext uri="{BB962C8B-B14F-4D97-AF65-F5344CB8AC3E}">
        <p14:creationId xmlns:p14="http://schemas.microsoft.com/office/powerpoint/2010/main" val="374011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304"/>
                                        </p:tgtEl>
                                        <p:attrNameLst>
                                          <p:attrName>style.visibility</p:attrName>
                                        </p:attrNameLst>
                                      </p:cBhvr>
                                      <p:to>
                                        <p:strVal val="visible"/>
                                      </p:to>
                                    </p:set>
                                    <p:animEffect transition="in" filter="fade">
                                      <p:cBhvr>
                                        <p:cTn id="12" dur="500"/>
                                        <p:tgtEl>
                                          <p:spTgt spid="553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308"/>
                                        </p:tgtEl>
                                        <p:attrNameLst>
                                          <p:attrName>style.visibility</p:attrName>
                                        </p:attrNameLst>
                                      </p:cBhvr>
                                      <p:to>
                                        <p:strVal val="visible"/>
                                      </p:to>
                                    </p:set>
                                    <p:animEffect transition="in" filter="fade">
                                      <p:cBhvr>
                                        <p:cTn id="17" dur="500"/>
                                        <p:tgtEl>
                                          <p:spTgt spid="553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8" grpId="0"/>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EE35-B179-4841-9AC6-C9645AE8CC4E}"/>
              </a:ext>
            </a:extLst>
          </p:cNvPr>
          <p:cNvSpPr>
            <a:spLocks noGrp="1"/>
          </p:cNvSpPr>
          <p:nvPr>
            <p:ph type="title"/>
          </p:nvPr>
        </p:nvSpPr>
        <p:spPr/>
        <p:txBody>
          <a:bodyPr/>
          <a:lstStyle/>
          <a:p>
            <a:r>
              <a:rPr lang="en-GB" dirty="0"/>
              <a:t>Further details</a:t>
            </a:r>
          </a:p>
        </p:txBody>
      </p:sp>
      <p:sp>
        <p:nvSpPr>
          <p:cNvPr id="3" name="Content Placeholder 2">
            <a:extLst>
              <a:ext uri="{FF2B5EF4-FFF2-40B4-BE49-F238E27FC236}">
                <a16:creationId xmlns:a16="http://schemas.microsoft.com/office/drawing/2014/main" id="{F2FCA74F-456E-452D-BD02-84EA90641A37}"/>
              </a:ext>
            </a:extLst>
          </p:cNvPr>
          <p:cNvSpPr>
            <a:spLocks noGrp="1"/>
          </p:cNvSpPr>
          <p:nvPr>
            <p:ph idx="1"/>
          </p:nvPr>
        </p:nvSpPr>
        <p:spPr/>
        <p:txBody>
          <a:bodyPr>
            <a:normAutofit/>
          </a:bodyPr>
          <a:lstStyle/>
          <a:p>
            <a:r>
              <a:rPr lang="en-GB" dirty="0"/>
              <a:t>Drop me an email: </a:t>
            </a:r>
            <a:r>
              <a:rPr lang="en-GB" dirty="0">
                <a:hlinkClick r:id="rId2"/>
              </a:rPr>
              <a:t>david.walsh.2@glasgow.ac.uk</a:t>
            </a:r>
            <a:r>
              <a:rPr lang="en-GB" dirty="0"/>
              <a:t> </a:t>
            </a:r>
          </a:p>
          <a:p>
            <a:r>
              <a:rPr lang="en-GB" dirty="0"/>
              <a:t>Excess mortality: </a:t>
            </a:r>
            <a:r>
              <a:rPr lang="en-GB" dirty="0">
                <a:hlinkClick r:id="rId3"/>
              </a:rPr>
              <a:t>https://www.gcph.co.uk/population_health_trends/scottish_excess_mortality</a:t>
            </a:r>
            <a:r>
              <a:rPr lang="en-GB" dirty="0"/>
              <a:t> </a:t>
            </a:r>
          </a:p>
          <a:p>
            <a:r>
              <a:rPr lang="en-GB" dirty="0"/>
              <a:t>Recent mortality changes: </a:t>
            </a:r>
            <a:r>
              <a:rPr lang="en-GB" dirty="0">
                <a:hlinkClick r:id="rId4"/>
              </a:rPr>
              <a:t>https://www.gcph.co.uk/life-expectancy</a:t>
            </a:r>
          </a:p>
        </p:txBody>
      </p:sp>
    </p:spTree>
    <p:extLst>
      <p:ext uri="{BB962C8B-B14F-4D97-AF65-F5344CB8AC3E}">
        <p14:creationId xmlns:p14="http://schemas.microsoft.com/office/powerpoint/2010/main" val="313176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CE62-7596-4ECA-B020-D31195F23DA6}"/>
              </a:ext>
            </a:extLst>
          </p:cNvPr>
          <p:cNvSpPr>
            <a:spLocks noGrp="1"/>
          </p:cNvSpPr>
          <p:nvPr>
            <p:ph type="ctrTitle"/>
          </p:nvPr>
        </p:nvSpPr>
        <p:spPr>
          <a:xfrm>
            <a:off x="1524000" y="729843"/>
            <a:ext cx="9144000" cy="2699158"/>
          </a:xfrm>
        </p:spPr>
        <p:txBody>
          <a:bodyPr>
            <a:normAutofit/>
          </a:bodyPr>
          <a:lstStyle/>
          <a:p>
            <a:r>
              <a:rPr lang="en-GB" sz="4400" dirty="0"/>
              <a:t>Excess mortality in Glasgow: </a:t>
            </a:r>
            <a:br>
              <a:rPr lang="en-GB" sz="4400" dirty="0"/>
            </a:br>
            <a:r>
              <a:rPr lang="en-GB" sz="4400" dirty="0"/>
              <a:t>a ‘Glasgow Effect’ or just another political effect?</a:t>
            </a:r>
          </a:p>
        </p:txBody>
      </p:sp>
      <p:sp>
        <p:nvSpPr>
          <p:cNvPr id="3" name="Subtitle 2">
            <a:extLst>
              <a:ext uri="{FF2B5EF4-FFF2-40B4-BE49-F238E27FC236}">
                <a16:creationId xmlns:a16="http://schemas.microsoft.com/office/drawing/2014/main" id="{2ED8531D-5530-4331-880E-7D8078D8DD44}"/>
              </a:ext>
            </a:extLst>
          </p:cNvPr>
          <p:cNvSpPr>
            <a:spLocks noGrp="1"/>
          </p:cNvSpPr>
          <p:nvPr>
            <p:ph type="subTitle" idx="1"/>
          </p:nvPr>
        </p:nvSpPr>
        <p:spPr>
          <a:xfrm>
            <a:off x="1524000" y="4063433"/>
            <a:ext cx="9144000" cy="1655762"/>
          </a:xfrm>
        </p:spPr>
        <p:txBody>
          <a:bodyPr/>
          <a:lstStyle/>
          <a:p>
            <a:r>
              <a:rPr lang="en-GB" dirty="0"/>
              <a:t>David Walsh</a:t>
            </a:r>
          </a:p>
          <a:p>
            <a:r>
              <a:rPr lang="en-GB" dirty="0"/>
              <a:t>Glasgow Centre for Population Health </a:t>
            </a:r>
          </a:p>
          <a:p>
            <a:r>
              <a:rPr lang="en-GB" dirty="0"/>
              <a:t>June 2022</a:t>
            </a:r>
          </a:p>
          <a:p>
            <a:endParaRPr lang="en-GB" dirty="0"/>
          </a:p>
        </p:txBody>
      </p:sp>
      <p:pic>
        <p:nvPicPr>
          <p:cNvPr id="4" name="Picture 7" descr="GCPH logo_high resolution">
            <a:extLst>
              <a:ext uri="{FF2B5EF4-FFF2-40B4-BE49-F238E27FC236}">
                <a16:creationId xmlns:a16="http://schemas.microsoft.com/office/drawing/2014/main" id="{57AA22B2-3B8B-45DC-ACD4-B2769F91F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897816"/>
            <a:ext cx="1474751" cy="75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954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BB63769-8DBB-4AFE-B405-B2EB192217F8}"/>
              </a:ext>
            </a:extLst>
          </p:cNvPr>
          <p:cNvGrpSpPr/>
          <p:nvPr/>
        </p:nvGrpSpPr>
        <p:grpSpPr>
          <a:xfrm>
            <a:off x="92279" y="1106665"/>
            <a:ext cx="3204594" cy="4163010"/>
            <a:chOff x="92279" y="1106665"/>
            <a:chExt cx="3204594" cy="4163010"/>
          </a:xfrm>
        </p:grpSpPr>
        <p:pic>
          <p:nvPicPr>
            <p:cNvPr id="17" name="Picture 16">
              <a:extLst>
                <a:ext uri="{FF2B5EF4-FFF2-40B4-BE49-F238E27FC236}">
                  <a16:creationId xmlns:a16="http://schemas.microsoft.com/office/drawing/2014/main" id="{44CF7968-98EB-4823-AF0D-A9422F916F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279" y="1106665"/>
              <a:ext cx="3204594" cy="4163010"/>
            </a:xfrm>
            <a:prstGeom prst="rect">
              <a:avLst/>
            </a:prstGeom>
            <a:ln>
              <a:solidFill>
                <a:schemeClr val="bg1">
                  <a:lumMod val="65000"/>
                </a:schemeClr>
              </a:solidFill>
            </a:ln>
          </p:spPr>
        </p:pic>
        <p:pic>
          <p:nvPicPr>
            <p:cNvPr id="18" name="Picture 17">
              <a:extLst>
                <a:ext uri="{FF2B5EF4-FFF2-40B4-BE49-F238E27FC236}">
                  <a16:creationId xmlns:a16="http://schemas.microsoft.com/office/drawing/2014/main" id="{6CBF1254-BFF3-4441-BFDB-988FD27674D9}"/>
                </a:ext>
              </a:extLst>
            </p:cNvPr>
            <p:cNvPicPr>
              <a:picLocks noChangeAspect="1"/>
            </p:cNvPicPr>
            <p:nvPr/>
          </p:nvPicPr>
          <p:blipFill>
            <a:blip r:embed="rId3"/>
            <a:stretch>
              <a:fillRect/>
            </a:stretch>
          </p:blipFill>
          <p:spPr>
            <a:xfrm>
              <a:off x="1932981" y="2103471"/>
              <a:ext cx="76211" cy="228632"/>
            </a:xfrm>
            <a:prstGeom prst="rect">
              <a:avLst/>
            </a:prstGeom>
          </p:spPr>
        </p:pic>
        <p:sp>
          <p:nvSpPr>
            <p:cNvPr id="20" name="Rectangle 19">
              <a:extLst>
                <a:ext uri="{FF2B5EF4-FFF2-40B4-BE49-F238E27FC236}">
                  <a16:creationId xmlns:a16="http://schemas.microsoft.com/office/drawing/2014/main" id="{8E73E8D5-3CA5-48AE-9E18-AD9E243E6700}"/>
                </a:ext>
              </a:extLst>
            </p:cNvPr>
            <p:cNvSpPr/>
            <p:nvPr/>
          </p:nvSpPr>
          <p:spPr>
            <a:xfrm>
              <a:off x="1856770" y="2103471"/>
              <a:ext cx="89476" cy="16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DBC01FD9-4A83-46D4-B19C-5A2D7FBC3341}"/>
              </a:ext>
            </a:extLst>
          </p:cNvPr>
          <p:cNvSpPr>
            <a:spLocks noGrp="1"/>
          </p:cNvSpPr>
          <p:nvPr>
            <p:ph type="title"/>
          </p:nvPr>
        </p:nvSpPr>
        <p:spPr>
          <a:xfrm>
            <a:off x="838200" y="12787"/>
            <a:ext cx="10515600" cy="1325563"/>
          </a:xfrm>
        </p:spPr>
        <p:txBody>
          <a:bodyPr/>
          <a:lstStyle/>
          <a:p>
            <a:r>
              <a:rPr lang="en-GB" dirty="0"/>
              <a:t>Scotland’s &amp; Glasgow’s health</a:t>
            </a:r>
          </a:p>
        </p:txBody>
      </p:sp>
      <p:grpSp>
        <p:nvGrpSpPr>
          <p:cNvPr id="9" name="Group 8">
            <a:extLst>
              <a:ext uri="{FF2B5EF4-FFF2-40B4-BE49-F238E27FC236}">
                <a16:creationId xmlns:a16="http://schemas.microsoft.com/office/drawing/2014/main" id="{2DC6F39B-BEAD-442A-B219-526296B5D448}"/>
              </a:ext>
            </a:extLst>
          </p:cNvPr>
          <p:cNvGrpSpPr/>
          <p:nvPr/>
        </p:nvGrpSpPr>
        <p:grpSpPr>
          <a:xfrm>
            <a:off x="6990825" y="1106665"/>
            <a:ext cx="5108896" cy="4157215"/>
            <a:chOff x="1535185" y="343949"/>
            <a:chExt cx="7449424" cy="6149130"/>
          </a:xfrm>
        </p:grpSpPr>
        <p:grpSp>
          <p:nvGrpSpPr>
            <p:cNvPr id="10" name="Group 9">
              <a:extLst>
                <a:ext uri="{FF2B5EF4-FFF2-40B4-BE49-F238E27FC236}">
                  <a16:creationId xmlns:a16="http://schemas.microsoft.com/office/drawing/2014/main" id="{2DC813E0-EF07-4FC3-B050-7F63DA643CD7}"/>
                </a:ext>
              </a:extLst>
            </p:cNvPr>
            <p:cNvGrpSpPr/>
            <p:nvPr/>
          </p:nvGrpSpPr>
          <p:grpSpPr>
            <a:xfrm>
              <a:off x="1606550" y="425028"/>
              <a:ext cx="7306695" cy="5986973"/>
              <a:chOff x="0" y="0"/>
              <a:chExt cx="7306695" cy="5986973"/>
            </a:xfrm>
            <a:solidFill>
              <a:schemeClr val="bg1"/>
            </a:solidFill>
          </p:grpSpPr>
          <p:pic>
            <p:nvPicPr>
              <p:cNvPr id="12" name="Picture 11">
                <a:extLst>
                  <a:ext uri="{FF2B5EF4-FFF2-40B4-BE49-F238E27FC236}">
                    <a16:creationId xmlns:a16="http://schemas.microsoft.com/office/drawing/2014/main" id="{2DFEC8FF-E76E-43A4-B634-B13C468C9081}"/>
                  </a:ext>
                </a:extLst>
              </p:cNvPr>
              <p:cNvPicPr>
                <a:picLocks noChangeAspect="1"/>
              </p:cNvPicPr>
              <p:nvPr/>
            </p:nvPicPr>
            <p:blipFill>
              <a:blip r:embed="rId4"/>
              <a:stretch>
                <a:fillRect/>
              </a:stretch>
            </p:blipFill>
            <p:spPr>
              <a:xfrm>
                <a:off x="0" y="0"/>
                <a:ext cx="7306695" cy="1190791"/>
              </a:xfrm>
              <a:prstGeom prst="rect">
                <a:avLst/>
              </a:prstGeom>
              <a:grpFill/>
            </p:spPr>
          </p:pic>
          <p:pic>
            <p:nvPicPr>
              <p:cNvPr id="13" name="Picture 12">
                <a:extLst>
                  <a:ext uri="{FF2B5EF4-FFF2-40B4-BE49-F238E27FC236}">
                    <a16:creationId xmlns:a16="http://schemas.microsoft.com/office/drawing/2014/main" id="{AD237C01-59A0-4896-B48E-F6A880938587}"/>
                  </a:ext>
                </a:extLst>
              </p:cNvPr>
              <p:cNvPicPr>
                <a:picLocks noChangeAspect="1"/>
              </p:cNvPicPr>
              <p:nvPr/>
            </p:nvPicPr>
            <p:blipFill>
              <a:blip r:embed="rId5"/>
              <a:stretch>
                <a:fillRect/>
              </a:stretch>
            </p:blipFill>
            <p:spPr>
              <a:xfrm>
                <a:off x="0" y="1312089"/>
                <a:ext cx="5915851" cy="3086531"/>
              </a:xfrm>
              <a:prstGeom prst="rect">
                <a:avLst/>
              </a:prstGeom>
              <a:grpFill/>
            </p:spPr>
          </p:pic>
          <p:pic>
            <p:nvPicPr>
              <p:cNvPr id="14" name="Picture 13">
                <a:extLst>
                  <a:ext uri="{FF2B5EF4-FFF2-40B4-BE49-F238E27FC236}">
                    <a16:creationId xmlns:a16="http://schemas.microsoft.com/office/drawing/2014/main" id="{C23ED6DB-E393-44D6-B48C-42A4B7CD953F}"/>
                  </a:ext>
                </a:extLst>
              </p:cNvPr>
              <p:cNvPicPr>
                <a:picLocks noChangeAspect="1"/>
              </p:cNvPicPr>
              <p:nvPr/>
            </p:nvPicPr>
            <p:blipFill>
              <a:blip r:embed="rId6"/>
              <a:stretch>
                <a:fillRect/>
              </a:stretch>
            </p:blipFill>
            <p:spPr>
              <a:xfrm>
                <a:off x="0" y="4519918"/>
                <a:ext cx="5915851" cy="1467055"/>
              </a:xfrm>
              <a:prstGeom prst="rect">
                <a:avLst/>
              </a:prstGeom>
              <a:grpFill/>
            </p:spPr>
          </p:pic>
        </p:grpSp>
        <p:sp>
          <p:nvSpPr>
            <p:cNvPr id="11" name="Rectangle 10">
              <a:extLst>
                <a:ext uri="{FF2B5EF4-FFF2-40B4-BE49-F238E27FC236}">
                  <a16:creationId xmlns:a16="http://schemas.microsoft.com/office/drawing/2014/main" id="{108E990E-CCA6-42F5-9593-F8D4A2F0C0FA}"/>
                </a:ext>
              </a:extLst>
            </p:cNvPr>
            <p:cNvSpPr/>
            <p:nvPr/>
          </p:nvSpPr>
          <p:spPr>
            <a:xfrm>
              <a:off x="1535185" y="343949"/>
              <a:ext cx="7449424" cy="614913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14">
            <a:extLst>
              <a:ext uri="{FF2B5EF4-FFF2-40B4-BE49-F238E27FC236}">
                <a16:creationId xmlns:a16="http://schemas.microsoft.com/office/drawing/2014/main" id="{4687C91E-55C8-48AE-B22F-D3F75E06ED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7011" y="1106665"/>
            <a:ext cx="3133677" cy="4157215"/>
          </a:xfrm>
          <a:prstGeom prst="rect">
            <a:avLst/>
          </a:prstGeom>
          <a:ln>
            <a:solidFill>
              <a:schemeClr val="bg1">
                <a:lumMod val="65000"/>
              </a:schemeClr>
            </a:solidFill>
          </a:ln>
        </p:spPr>
      </p:pic>
      <p:pic>
        <p:nvPicPr>
          <p:cNvPr id="19" name="Picture 18">
            <a:extLst>
              <a:ext uri="{FF2B5EF4-FFF2-40B4-BE49-F238E27FC236}">
                <a16:creationId xmlns:a16="http://schemas.microsoft.com/office/drawing/2014/main" id="{D1FD6566-5577-422D-85B1-5299274B2C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8200" y="3633817"/>
            <a:ext cx="2797310" cy="3163274"/>
          </a:xfrm>
          <a:prstGeom prst="rect">
            <a:avLst/>
          </a:prstGeom>
          <a:ln>
            <a:solidFill>
              <a:schemeClr val="bg1">
                <a:lumMod val="65000"/>
              </a:schemeClr>
            </a:solidFill>
          </a:ln>
        </p:spPr>
      </p:pic>
      <p:pic>
        <p:nvPicPr>
          <p:cNvPr id="22" name="Picture 21">
            <a:extLst>
              <a:ext uri="{FF2B5EF4-FFF2-40B4-BE49-F238E27FC236}">
                <a16:creationId xmlns:a16="http://schemas.microsoft.com/office/drawing/2014/main" id="{1738FB67-9F63-443F-ABF3-B6F63FA9919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86552" y="3660680"/>
            <a:ext cx="2918544" cy="3171354"/>
          </a:xfrm>
          <a:prstGeom prst="rect">
            <a:avLst/>
          </a:prstGeom>
        </p:spPr>
      </p:pic>
      <p:pic>
        <p:nvPicPr>
          <p:cNvPr id="23" name="Picture 22">
            <a:extLst>
              <a:ext uri="{FF2B5EF4-FFF2-40B4-BE49-F238E27FC236}">
                <a16:creationId xmlns:a16="http://schemas.microsoft.com/office/drawing/2014/main" id="{F43A1BC1-A94F-4B29-A8DE-F423571E52F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68754" y="3659049"/>
            <a:ext cx="3332257" cy="3155684"/>
          </a:xfrm>
          <a:prstGeom prst="rect">
            <a:avLst/>
          </a:prstGeom>
          <a:ln>
            <a:solidFill>
              <a:schemeClr val="bg1">
                <a:lumMod val="65000"/>
              </a:schemeClr>
            </a:solidFill>
          </a:ln>
        </p:spPr>
      </p:pic>
    </p:spTree>
    <p:extLst>
      <p:ext uri="{BB962C8B-B14F-4D97-AF65-F5344CB8AC3E}">
        <p14:creationId xmlns:p14="http://schemas.microsoft.com/office/powerpoint/2010/main" val="183899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rtlCol="0">
            <a:normAutofit/>
          </a:bodyPr>
          <a:lstStyle/>
          <a:p>
            <a:pPr>
              <a:defRPr/>
            </a:pPr>
            <a:r>
              <a:rPr lang="en-GB" altLang="en-US" sz="4000" dirty="0"/>
              <a:t>Scotland &amp; other Western European countries</a:t>
            </a:r>
          </a:p>
        </p:txBody>
      </p:sp>
      <p:pic>
        <p:nvPicPr>
          <p:cNvPr id="2" name="Picture 1">
            <a:extLst>
              <a:ext uri="{FF2B5EF4-FFF2-40B4-BE49-F238E27FC236}">
                <a16:creationId xmlns:a16="http://schemas.microsoft.com/office/drawing/2014/main" id="{9812746B-41E9-4DC1-8D35-4984896C835B}"/>
              </a:ext>
            </a:extLst>
          </p:cNvPr>
          <p:cNvPicPr>
            <a:picLocks noChangeAspect="1"/>
          </p:cNvPicPr>
          <p:nvPr/>
        </p:nvPicPr>
        <p:blipFill>
          <a:blip r:embed="rId3"/>
          <a:stretch>
            <a:fillRect/>
          </a:stretch>
        </p:blipFill>
        <p:spPr>
          <a:xfrm>
            <a:off x="620785" y="185479"/>
            <a:ext cx="9092727" cy="5944787"/>
          </a:xfrm>
          <a:prstGeom prst="rect">
            <a:avLst/>
          </a:prstGeom>
        </p:spPr>
      </p:pic>
      <p:pic>
        <p:nvPicPr>
          <p:cNvPr id="3" name="Picture 2">
            <a:extLst>
              <a:ext uri="{FF2B5EF4-FFF2-40B4-BE49-F238E27FC236}">
                <a16:creationId xmlns:a16="http://schemas.microsoft.com/office/drawing/2014/main" id="{2D555189-EC20-4D20-8803-FC59A5D439D2}"/>
              </a:ext>
            </a:extLst>
          </p:cNvPr>
          <p:cNvPicPr>
            <a:picLocks noChangeAspect="1"/>
          </p:cNvPicPr>
          <p:nvPr/>
        </p:nvPicPr>
        <p:blipFill>
          <a:blip r:embed="rId4"/>
          <a:stretch>
            <a:fillRect/>
          </a:stretch>
        </p:blipFill>
        <p:spPr>
          <a:xfrm>
            <a:off x="2478488" y="727734"/>
            <a:ext cx="9092727" cy="5944787"/>
          </a:xfrm>
          <a:prstGeom prst="rect">
            <a:avLst/>
          </a:prstGeom>
        </p:spPr>
      </p:pic>
    </p:spTree>
    <p:extLst>
      <p:ext uri="{BB962C8B-B14F-4D97-AF65-F5344CB8AC3E}">
        <p14:creationId xmlns:p14="http://schemas.microsoft.com/office/powerpoint/2010/main" val="309351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pPr eaLnBrk="1" hangingPunct="1"/>
            <a:r>
              <a:rPr lang="en-GB" altLang="en-US" sz="3600" dirty="0"/>
              <a:t>Not always the ‘Sick Man of Europe’</a:t>
            </a:r>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5823" y="0"/>
            <a:ext cx="10491863"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5823" y="0"/>
            <a:ext cx="10491863"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7"/>
          <p:cNvSpPr>
            <a:spLocks noChangeArrowheads="1"/>
          </p:cNvSpPr>
          <p:nvPr/>
        </p:nvSpPr>
        <p:spPr bwMode="auto">
          <a:xfrm>
            <a:off x="10797509" y="1606280"/>
            <a:ext cx="375429" cy="1762440"/>
          </a:xfrm>
          <a:prstGeom prst="rect">
            <a:avLst/>
          </a:prstGeom>
          <a:noFill/>
          <a:ln w="190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80000"/>
              </a:lnSpc>
              <a:buFontTx/>
              <a:buChar char="•"/>
            </a:pPr>
            <a:endParaRPr lang="en-US" altLang="en-US" sz="2800" dirty="0">
              <a:latin typeface="Arial" charset="0"/>
              <a:cs typeface="Arial" charset="0"/>
            </a:endParaRPr>
          </a:p>
        </p:txBody>
      </p:sp>
      <p:sp>
        <p:nvSpPr>
          <p:cNvPr id="13" name="Rectangle 5"/>
          <p:cNvSpPr>
            <a:spLocks noChangeArrowheads="1"/>
          </p:cNvSpPr>
          <p:nvPr/>
        </p:nvSpPr>
        <p:spPr bwMode="auto">
          <a:xfrm>
            <a:off x="6888091" y="1606280"/>
            <a:ext cx="4284847" cy="1762440"/>
          </a:xfrm>
          <a:prstGeom prst="rect">
            <a:avLst/>
          </a:prstGeom>
          <a:noFill/>
          <a:ln w="190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80000"/>
              </a:lnSpc>
              <a:buFontTx/>
              <a:buChar char="•"/>
            </a:pPr>
            <a:endParaRPr lang="en-US" altLang="en-US" sz="2800" dirty="0">
              <a:latin typeface="Arial" charset="0"/>
              <a:cs typeface="Arial" charset="0"/>
            </a:endParaRPr>
          </a:p>
        </p:txBody>
      </p:sp>
      <p:sp>
        <p:nvSpPr>
          <p:cNvPr id="7" name="Rectangle 7">
            <a:extLst>
              <a:ext uri="{FF2B5EF4-FFF2-40B4-BE49-F238E27FC236}">
                <a16:creationId xmlns:a16="http://schemas.microsoft.com/office/drawing/2014/main" id="{AF6BBBA2-1485-4064-95BF-8E285498908E}"/>
              </a:ext>
            </a:extLst>
          </p:cNvPr>
          <p:cNvSpPr>
            <a:spLocks noChangeArrowheads="1"/>
          </p:cNvSpPr>
          <p:nvPr/>
        </p:nvSpPr>
        <p:spPr bwMode="auto">
          <a:xfrm>
            <a:off x="9224387" y="1606280"/>
            <a:ext cx="1948551" cy="1762440"/>
          </a:xfrm>
          <a:prstGeom prst="rect">
            <a:avLst/>
          </a:prstGeom>
          <a:noFill/>
          <a:ln w="19050" algn="ctr">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80000"/>
              </a:lnSpc>
              <a:buFontTx/>
              <a:buChar char="•"/>
            </a:pPr>
            <a:endParaRPr lang="en-US" altLang="en-US" sz="2800" dirty="0">
              <a:latin typeface="Arial" charset="0"/>
              <a:cs typeface="Arial" charset="0"/>
            </a:endParaRPr>
          </a:p>
        </p:txBody>
      </p:sp>
    </p:spTree>
    <p:extLst>
      <p:ext uri="{BB962C8B-B14F-4D97-AF65-F5344CB8AC3E}">
        <p14:creationId xmlns:p14="http://schemas.microsoft.com/office/powerpoint/2010/main" val="31455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xit" presetSubtype="0" fill="hold" grpId="0" nodeType="withEffect">
                                  <p:stCondLst>
                                    <p:cond delay="0"/>
                                  </p:stCondLst>
                                  <p:childTnLst>
                                    <p:animEffect transition="out" filter="fade">
                                      <p:cBhvr>
                                        <p:cTn id="9" dur="500"/>
                                        <p:tgtEl>
                                          <p:spTgt spid="10244"/>
                                        </p:tgtEl>
                                      </p:cBhvr>
                                    </p:animEffect>
                                    <p:set>
                                      <p:cBhvr>
                                        <p:cTn id="10" dur="1" fill="hold">
                                          <p:stCondLst>
                                            <p:cond delay="499"/>
                                          </p:stCondLst>
                                        </p:cTn>
                                        <p:tgtEl>
                                          <p:spTgt spid="102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3"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strips(upRight)">
                                      <p:cBhvr>
                                        <p:cTn id="15" dur="500"/>
                                        <p:tgtEl>
                                          <p:spTgt spid="307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 grpId="0" animBg="1"/>
      <p:bldP spid="10" grpId="1" animBg="1"/>
      <p:bldP spid="13" grpId="0" animBg="1"/>
      <p:bldP spid="13" grpId="1"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42668" y="1124744"/>
            <a:ext cx="7081727" cy="5311296"/>
            <a:chOff x="1018665" y="1124744"/>
            <a:chExt cx="7081727" cy="5311296"/>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8665" y="1124744"/>
              <a:ext cx="7081727" cy="5311296"/>
            </a:xfrm>
            <a:prstGeom prst="rect">
              <a:avLst/>
            </a:prstGeom>
            <a:ln w="3175">
              <a:noFill/>
            </a:ln>
          </p:spPr>
        </p:pic>
        <p:sp>
          <p:nvSpPr>
            <p:cNvPr id="5" name="Rectangle 4"/>
            <p:cNvSpPr/>
            <p:nvPr/>
          </p:nvSpPr>
          <p:spPr>
            <a:xfrm>
              <a:off x="1067140" y="1476136"/>
              <a:ext cx="6984776" cy="4608512"/>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itle 1"/>
          <p:cNvSpPr>
            <a:spLocks noGrp="1"/>
          </p:cNvSpPr>
          <p:nvPr>
            <p:ph type="title"/>
          </p:nvPr>
        </p:nvSpPr>
        <p:spPr>
          <a:xfrm>
            <a:off x="838200" y="272846"/>
            <a:ext cx="10515600" cy="1325563"/>
          </a:xfrm>
        </p:spPr>
        <p:txBody>
          <a:bodyPr>
            <a:normAutofit/>
          </a:bodyPr>
          <a:lstStyle/>
          <a:p>
            <a:r>
              <a:rPr lang="en-GB" sz="3600" dirty="0"/>
              <a:t>Scotland: widest health inequalities in W. Europe</a:t>
            </a:r>
          </a:p>
        </p:txBody>
      </p:sp>
      <p:sp>
        <p:nvSpPr>
          <p:cNvPr id="4" name="Oval 3"/>
          <p:cNvSpPr/>
          <p:nvPr/>
        </p:nvSpPr>
        <p:spPr>
          <a:xfrm>
            <a:off x="4408747" y="2862313"/>
            <a:ext cx="413125" cy="22322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323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B99A93-27A6-4637-9AA9-F92973705492}"/>
              </a:ext>
            </a:extLst>
          </p:cNvPr>
          <p:cNvPicPr>
            <a:picLocks noChangeAspect="1"/>
          </p:cNvPicPr>
          <p:nvPr/>
        </p:nvPicPr>
        <p:blipFill>
          <a:blip r:embed="rId2"/>
          <a:stretch>
            <a:fillRect/>
          </a:stretch>
        </p:blipFill>
        <p:spPr>
          <a:xfrm>
            <a:off x="1842179" y="1219848"/>
            <a:ext cx="8507641" cy="5558400"/>
          </a:xfrm>
          <a:prstGeom prst="rect">
            <a:avLst/>
          </a:prstGeom>
        </p:spPr>
      </p:pic>
      <p:sp>
        <p:nvSpPr>
          <p:cNvPr id="2" name="Title 1"/>
          <p:cNvSpPr>
            <a:spLocks noGrp="1"/>
          </p:cNvSpPr>
          <p:nvPr>
            <p:ph type="title"/>
          </p:nvPr>
        </p:nvSpPr>
        <p:spPr>
          <a:xfrm>
            <a:off x="838200" y="210380"/>
            <a:ext cx="10515600" cy="1325563"/>
          </a:xfrm>
        </p:spPr>
        <p:txBody>
          <a:bodyPr/>
          <a:lstStyle/>
          <a:p>
            <a:r>
              <a:rPr lang="en-GB" dirty="0"/>
              <a:t>Health inequalities - Scotland</a:t>
            </a:r>
          </a:p>
        </p:txBody>
      </p:sp>
    </p:spTree>
    <p:extLst>
      <p:ext uri="{BB962C8B-B14F-4D97-AF65-F5344CB8AC3E}">
        <p14:creationId xmlns:p14="http://schemas.microsoft.com/office/powerpoint/2010/main" val="3418307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2903</TotalTime>
  <Words>1508</Words>
  <Application>Microsoft Office PowerPoint</Application>
  <PresentationFormat>Widescreen</PresentationFormat>
  <Paragraphs>182</Paragraphs>
  <Slides>49</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Office Theme</vt:lpstr>
      <vt:lpstr>Excess mortality in Glasgow:  a ‘Glasgow Effect’ or just another political effect?</vt:lpstr>
      <vt:lpstr>Today – two presentations</vt:lpstr>
      <vt:lpstr>Part one: excess mortality in Glasgow</vt:lpstr>
      <vt:lpstr>PowerPoint Presentation</vt:lpstr>
      <vt:lpstr>Scotland’s &amp; Glasgow’s health</vt:lpstr>
      <vt:lpstr>Scotland &amp; other Western European countries</vt:lpstr>
      <vt:lpstr>Not always the ‘Sick Man of Europe’</vt:lpstr>
      <vt:lpstr>Scotland: widest health inequalities in W. Europe</vt:lpstr>
      <vt:lpstr>Health inequalities - Scotland</vt:lpstr>
      <vt:lpstr>Glasgow’s health</vt:lpstr>
      <vt:lpstr>Health inequalities - Glasgow</vt:lpstr>
      <vt:lpstr>PowerPoint Presentation</vt:lpstr>
      <vt:lpstr>Explanation?</vt:lpstr>
      <vt:lpstr>Poverty &amp; life expectancy: UK cities</vt:lpstr>
      <vt:lpstr>Explanation?</vt:lpstr>
      <vt:lpstr>Don’t mention the war ‘Glasgow effect’…</vt:lpstr>
      <vt:lpstr>What explains the excess?  Synthesising the evidence</vt:lpstr>
      <vt:lpstr>Theories, theories, theories…</vt:lpstr>
      <vt:lpstr>Theories not necessarily grounded in solid evidence</vt:lpstr>
      <vt:lpstr>Theories not necessarily grounded in solid evidence</vt:lpstr>
      <vt:lpstr>Synthesising the evidence</vt:lpstr>
      <vt:lpstr>Explanatory model for Glasgow</vt:lpstr>
      <vt:lpstr>PowerPoint Presentation</vt:lpstr>
      <vt:lpstr>Explanatory model for Glasgow</vt:lpstr>
      <vt:lpstr>Key exposures</vt:lpstr>
      <vt:lpstr>Explanatory model for Glasgow</vt:lpstr>
      <vt:lpstr>PowerPoint Presentation</vt:lpstr>
      <vt:lpstr>Housing conditions in Glasgow &amp; Scotland 1969-1972</vt:lpstr>
      <vt:lpstr>PowerPoint Presentation</vt:lpstr>
      <vt:lpstr>Nature &amp; scale of urban change 1950s-80s</vt:lpstr>
      <vt:lpstr>Nature &amp; scale of urban change 1950s-80s</vt:lpstr>
      <vt:lpstr>Nature &amp; scale of urban change 1950s-80s</vt:lpstr>
      <vt:lpstr>PowerPoint Presentation</vt:lpstr>
      <vt:lpstr>‘Scottish Office’ regional policy 1950s-1970s</vt:lpstr>
      <vt:lpstr>PowerPoint Presentation</vt:lpstr>
      <vt:lpstr>Local government responses 1980s</vt:lpstr>
      <vt:lpstr>PowerPoint Presentation</vt:lpstr>
      <vt:lpstr>Conclusions (part one)</vt:lpstr>
      <vt:lpstr>Part two: recent political effects on population health in the UK</vt:lpstr>
      <vt:lpstr>Background</vt:lpstr>
      <vt:lpstr>Political effects on health &amp; health inequalities in the UK</vt:lpstr>
      <vt:lpstr>Is there evidence to support this?</vt:lpstr>
      <vt:lpstr>Is there evidence to support this?</vt:lpstr>
      <vt:lpstr>Is there evidence to support this?</vt:lpstr>
      <vt:lpstr>That’s enough deaths (and slides)</vt:lpstr>
      <vt:lpstr>Points to end on</vt:lpstr>
      <vt:lpstr>And finally…</vt:lpstr>
      <vt:lpstr>Further details</vt:lpstr>
      <vt:lpstr>Excess mortality in Glasgow:  a ‘Glasgow Effect’ or just another political effect?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Scottish context:  population health trends and life expectancy</dc:title>
  <dc:creator>David</dc:creator>
  <cp:lastModifiedBy>David Walsh</cp:lastModifiedBy>
  <cp:revision>60</cp:revision>
  <dcterms:created xsi:type="dcterms:W3CDTF">2020-01-13T20:44:40Z</dcterms:created>
  <dcterms:modified xsi:type="dcterms:W3CDTF">2022-06-07T17:02:42Z</dcterms:modified>
</cp:coreProperties>
</file>