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3"/>
  </p:sldMasterIdLst>
  <p:notesMasterIdLst>
    <p:notesMasterId r:id="rId30"/>
  </p:notesMasterIdLst>
  <p:handoutMasterIdLst>
    <p:handoutMasterId r:id="rId31"/>
  </p:handoutMasterIdLst>
  <p:sldIdLst>
    <p:sldId id="256" r:id="rId4"/>
    <p:sldId id="282" r:id="rId5"/>
    <p:sldId id="257" r:id="rId6"/>
    <p:sldId id="294" r:id="rId7"/>
    <p:sldId id="295" r:id="rId8"/>
    <p:sldId id="275" r:id="rId9"/>
    <p:sldId id="278" r:id="rId10"/>
    <p:sldId id="264" r:id="rId11"/>
    <p:sldId id="258" r:id="rId12"/>
    <p:sldId id="259" r:id="rId13"/>
    <p:sldId id="281" r:id="rId14"/>
    <p:sldId id="263" r:id="rId15"/>
    <p:sldId id="271" r:id="rId16"/>
    <p:sldId id="283" r:id="rId17"/>
    <p:sldId id="266" r:id="rId18"/>
    <p:sldId id="286" r:id="rId19"/>
    <p:sldId id="270" r:id="rId20"/>
    <p:sldId id="269" r:id="rId21"/>
    <p:sldId id="293" r:id="rId22"/>
    <p:sldId id="272" r:id="rId23"/>
    <p:sldId id="299" r:id="rId24"/>
    <p:sldId id="297" r:id="rId25"/>
    <p:sldId id="289" r:id="rId26"/>
    <p:sldId id="273" r:id="rId27"/>
    <p:sldId id="298" r:id="rId28"/>
    <p:sldId id="27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ob Lawrence Macdonald" initials="JLM" lastIdx="2" clrIdx="0"/>
  <p:cmAuthor id="2" name="Jacob Lawrence Macdonald" initials="JLM [2]" lastIdx="1" clrIdx="1"/>
  <p:cmAuthor id="3" name="Jacob Lawrence Macdonald" initials="JLM [3]" lastIdx="1" clrIdx="2"/>
  <p:cmAuthor id="4" name="Jacob Lawrence Macdonald" initials="JLM [4]" lastIdx="1" clrIdx="3"/>
  <p:cmAuthor id="5" name="Jacob Lawrence Macdonald" initials="JLM [5]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A3F1"/>
    <a:srgbClr val="B69AF1"/>
    <a:srgbClr val="FFFFFF"/>
    <a:srgbClr val="A03E20"/>
    <a:srgbClr val="C1C1C1"/>
    <a:srgbClr val="F2F2F2"/>
    <a:srgbClr val="759676"/>
    <a:srgbClr val="5109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FC78E9-995F-4BDF-B846-6F6208A35F8D}" v="1" dt="2023-11-10T10:05:35.081"/>
  </p1510:revLst>
</p1510:revInfo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00" autoAdjust="0"/>
    <p:restoredTop sz="96197" autoAdjust="0"/>
  </p:normalViewPr>
  <p:slideViewPr>
    <p:cSldViewPr snapToGrid="0" snapToObjects="1">
      <p:cViewPr varScale="1">
        <p:scale>
          <a:sx n="112" d="100"/>
          <a:sy n="112" d="100"/>
        </p:scale>
        <p:origin x="498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E57AC-1141-4F4D-BEB9-97F78733200F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A7E9E-8B1A-D54E-9105-B03A3FF27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0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7B265-AF4D-C648-A4B5-37EC7575048C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ED2C4-518D-8A44-B61E-4B4249473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17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ED2C4-518D-8A44-B61E-4B42494733D1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95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ED2C4-518D-8A44-B61E-4B42494733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CA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13A9C-3A6B-44EE-9D4D-BDED208D7578}" type="datetime1">
              <a:rPr lang="en-US" smtClean="0"/>
              <a:t>11/10/2023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3" name="Oval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4" name="Oval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CA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CA"/>
              <a:t>Click to edit Master text styles</a:t>
            </a:r>
          </a:p>
          <a:p>
            <a:pPr lvl="1" eaLnBrk="1" latinLnBrk="0" hangingPunct="1"/>
            <a:r>
              <a:rPr lang="en-CA"/>
              <a:t>Second level</a:t>
            </a:r>
          </a:p>
          <a:p>
            <a:pPr lvl="2" eaLnBrk="1" latinLnBrk="0" hangingPunct="1"/>
            <a:r>
              <a:rPr lang="en-CA"/>
              <a:t>Third level</a:t>
            </a:r>
          </a:p>
          <a:p>
            <a:pPr lvl="3" eaLnBrk="1" latinLnBrk="0" hangingPunct="1"/>
            <a:r>
              <a:rPr lang="en-CA"/>
              <a:t>Fourth level</a:t>
            </a:r>
          </a:p>
          <a:p>
            <a:pPr lvl="4" eaLnBrk="1" latinLnBrk="0" hangingPunct="1"/>
            <a:r>
              <a:rPr lang="en-CA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C0FFB-3868-41A0-A0EB-5AD5FA175CD1}" type="datetime1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4" name="Oval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5" name="Oval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1216" y="3009902"/>
            <a:ext cx="609600" cy="441325"/>
          </a:xfr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en-CA"/>
              <a:t>Click to edit Master text styles</a:t>
            </a:r>
          </a:p>
          <a:p>
            <a:pPr lvl="1" eaLnBrk="1" latinLnBrk="0" hangingPunct="1"/>
            <a:r>
              <a:rPr lang="en-CA"/>
              <a:t>Second level</a:t>
            </a:r>
          </a:p>
          <a:p>
            <a:pPr lvl="2" eaLnBrk="1" latinLnBrk="0" hangingPunct="1"/>
            <a:r>
              <a:rPr lang="en-CA"/>
              <a:t>Third level</a:t>
            </a:r>
          </a:p>
          <a:p>
            <a:pPr lvl="3" eaLnBrk="1" latinLnBrk="0" hangingPunct="1"/>
            <a:r>
              <a:rPr lang="en-CA"/>
              <a:t>Fourth level</a:t>
            </a:r>
          </a:p>
          <a:p>
            <a:pPr lvl="4" eaLnBrk="1" latinLnBrk="0" hangingPunct="1"/>
            <a:r>
              <a:rPr lang="en-CA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603E-56A2-4192-8CE5-AB35E0FC0001}" type="datetime1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kumimoji="0" lang="en-CA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2FF-DBCD-47D3-902C-507789367BE9}" type="datetime1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599" y="6329420"/>
            <a:ext cx="897579" cy="441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B56013-B943-42BA-886F-6F9D4EB85E9D}" type="slidenum">
              <a:rPr lang="en-US" smtClean="0"/>
              <a:pPr/>
              <a:t>‹#›</a:t>
            </a:fld>
            <a:r>
              <a:rPr lang="en-US" dirty="0"/>
              <a:t>/29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en-CA"/>
              <a:t>Click to edit Master text styles</a:t>
            </a:r>
          </a:p>
          <a:p>
            <a:pPr lvl="1" eaLnBrk="1" latinLnBrk="0" hangingPunct="1"/>
            <a:r>
              <a:rPr lang="en-CA"/>
              <a:t>Second level</a:t>
            </a:r>
          </a:p>
          <a:p>
            <a:pPr lvl="2" eaLnBrk="1" latinLnBrk="0" hangingPunct="1"/>
            <a:r>
              <a:rPr lang="en-CA"/>
              <a:t>Third level</a:t>
            </a:r>
          </a:p>
          <a:p>
            <a:pPr lvl="3" eaLnBrk="1" latinLnBrk="0" hangingPunct="1"/>
            <a:r>
              <a:rPr lang="en-CA"/>
              <a:t>Fourth level</a:t>
            </a:r>
          </a:p>
          <a:p>
            <a:pPr lvl="4" eaLnBrk="1" latinLnBrk="0" hangingPunct="1"/>
            <a:r>
              <a:rPr lang="en-CA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CA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8B69-FED4-4AF7-9E6F-905F21515191}" type="datetime1">
              <a:rPr lang="en-US" smtClean="0"/>
              <a:t>11/10/2023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0" name="Oval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Oval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CA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fld id="{09C5D38F-E2C8-400A-A4AB-140F7A6899BD}" type="datetime1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6084107" y="1575653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CA"/>
              <a:t>Click to edit Master text styles</a:t>
            </a:r>
          </a:p>
          <a:p>
            <a:pPr lvl="1" eaLnBrk="1" latinLnBrk="0" hangingPunct="1"/>
            <a:r>
              <a:rPr lang="en-CA"/>
              <a:t>Second level</a:t>
            </a:r>
          </a:p>
          <a:p>
            <a:pPr lvl="2" eaLnBrk="1" latinLnBrk="0" hangingPunct="1"/>
            <a:r>
              <a:rPr lang="en-CA"/>
              <a:t>Third level</a:t>
            </a:r>
          </a:p>
          <a:p>
            <a:pPr lvl="3" eaLnBrk="1" latinLnBrk="0" hangingPunct="1"/>
            <a:r>
              <a:rPr lang="en-CA"/>
              <a:t>Fourth level</a:t>
            </a:r>
          </a:p>
          <a:p>
            <a:pPr lvl="4" eaLnBrk="1" latinLnBrk="0" hangingPunct="1"/>
            <a:r>
              <a:rPr lang="en-CA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CA"/>
              <a:t>Click to edit Master text styles</a:t>
            </a:r>
          </a:p>
          <a:p>
            <a:pPr lvl="1" eaLnBrk="1" latinLnBrk="0" hangingPunct="1"/>
            <a:r>
              <a:rPr lang="en-CA"/>
              <a:t>Second level</a:t>
            </a:r>
          </a:p>
          <a:p>
            <a:pPr lvl="2" eaLnBrk="1" latinLnBrk="0" hangingPunct="1"/>
            <a:r>
              <a:rPr lang="en-CA"/>
              <a:t>Third level</a:t>
            </a:r>
          </a:p>
          <a:p>
            <a:pPr lvl="3" eaLnBrk="1" latinLnBrk="0" hangingPunct="1"/>
            <a:r>
              <a:rPr lang="en-CA"/>
              <a:t>Fourth level</a:t>
            </a:r>
          </a:p>
          <a:p>
            <a:pPr lvl="4" eaLnBrk="1" latinLnBrk="0" hangingPunct="1"/>
            <a:r>
              <a:rPr lang="en-CA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CA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CA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606CA-624C-4E02-B12B-4ECD235F84BA}" type="datetime1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en-CA"/>
              <a:t>Click to edit Master text styles</a:t>
            </a:r>
          </a:p>
          <a:p>
            <a:pPr lvl="1" eaLnBrk="1" latinLnBrk="0" hangingPunct="1"/>
            <a:r>
              <a:rPr lang="en-CA"/>
              <a:t>Second level</a:t>
            </a:r>
          </a:p>
          <a:p>
            <a:pPr lvl="2" eaLnBrk="1" latinLnBrk="0" hangingPunct="1"/>
            <a:r>
              <a:rPr lang="en-CA"/>
              <a:t>Third level</a:t>
            </a:r>
          </a:p>
          <a:p>
            <a:pPr lvl="3" eaLnBrk="1" latinLnBrk="0" hangingPunct="1"/>
            <a:r>
              <a:rPr lang="en-CA"/>
              <a:t>Fourth level</a:t>
            </a:r>
          </a:p>
          <a:p>
            <a:pPr lvl="4" eaLnBrk="1" latinLnBrk="0" hangingPunct="1"/>
            <a:r>
              <a:rPr lang="en-CA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en-CA"/>
              <a:t>Click to edit Master text styles</a:t>
            </a:r>
          </a:p>
          <a:p>
            <a:pPr lvl="1" eaLnBrk="1" latinLnBrk="0" hangingPunct="1"/>
            <a:r>
              <a:rPr lang="en-CA"/>
              <a:t>Second level</a:t>
            </a:r>
          </a:p>
          <a:p>
            <a:pPr lvl="2" eaLnBrk="1" latinLnBrk="0" hangingPunct="1"/>
            <a:r>
              <a:rPr lang="en-CA"/>
              <a:t>Third level</a:t>
            </a:r>
          </a:p>
          <a:p>
            <a:pPr lvl="3" eaLnBrk="1" latinLnBrk="0" hangingPunct="1"/>
            <a:r>
              <a:rPr lang="en-CA"/>
              <a:t>Fourth level</a:t>
            </a:r>
          </a:p>
          <a:p>
            <a:pPr lvl="4" eaLnBrk="1" latinLnBrk="0" hangingPunct="1"/>
            <a:r>
              <a:rPr lang="en-CA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7" name="Oval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791200" y="1042417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CA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D692B-C744-45EE-B999-07BE0BDB05F8}" type="datetime1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1036021"/>
            <a:ext cx="609600" cy="441325"/>
          </a:xfr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43D71-B5D9-43F1-A12F-6377E8689B66}" type="datetime1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3" name="Rectangle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CA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en-CA"/>
              <a:t>Click to edit Master text styles</a:t>
            </a:r>
          </a:p>
          <a:p>
            <a:pPr lvl="1" eaLnBrk="1" latinLnBrk="0" hangingPunct="1"/>
            <a:r>
              <a:rPr lang="en-CA"/>
              <a:t>Second level</a:t>
            </a:r>
          </a:p>
          <a:p>
            <a:pPr lvl="2" eaLnBrk="1" latinLnBrk="0" hangingPunct="1"/>
            <a:r>
              <a:rPr lang="en-CA"/>
              <a:t>Third level</a:t>
            </a:r>
          </a:p>
          <a:p>
            <a:pPr lvl="3" eaLnBrk="1" latinLnBrk="0" hangingPunct="1"/>
            <a:r>
              <a:rPr lang="en-CA"/>
              <a:t>Fourth level</a:t>
            </a:r>
          </a:p>
          <a:p>
            <a:pPr lvl="4" eaLnBrk="1" latinLnBrk="0" hangingPunct="1"/>
            <a:r>
              <a:rPr lang="en-CA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Oval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FFAA-4681-4936-9F7E-F7073AD00641}" type="datetime1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2" name="Oval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Oval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CA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CA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fld id="{73DB9161-E586-42FE-A22A-F65CDFA0FA7B}" type="datetime1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A8A475D-C82C-444E-99AD-9F25D93A7DEA}" type="datetime1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2" name="Oval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5" name="Oval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791200" y="1040175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CA"/>
              <a:t>Click to edit Master text styles</a:t>
            </a:r>
          </a:p>
          <a:p>
            <a:pPr lvl="1" eaLnBrk="1" latinLnBrk="0" hangingPunct="1"/>
            <a:r>
              <a:rPr kumimoji="0" lang="en-CA"/>
              <a:t>Second level</a:t>
            </a:r>
          </a:p>
          <a:p>
            <a:pPr lvl="2" eaLnBrk="1" latinLnBrk="0" hangingPunct="1"/>
            <a:r>
              <a:rPr kumimoji="0" lang="en-CA"/>
              <a:t>Third level</a:t>
            </a:r>
          </a:p>
          <a:p>
            <a:pPr lvl="3" eaLnBrk="1" latinLnBrk="0" hangingPunct="1"/>
            <a:r>
              <a:rPr kumimoji="0" lang="en-CA"/>
              <a:t>Fourth level</a:t>
            </a:r>
          </a:p>
          <a:p>
            <a:pPr lvl="4" eaLnBrk="1" latinLnBrk="0" hangingPunct="1"/>
            <a:r>
              <a:rPr kumimoji="0" lang="en-CA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jacobmacdonald.org/" TargetMode="External"/><Relationship Id="rId2" Type="http://schemas.openxmlformats.org/officeDocument/2006/relationships/hyperlink" Target="mailto:j.macdonald@sheffield.ac.uk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16595" y="5266266"/>
            <a:ext cx="5558810" cy="1086399"/>
          </a:xfrm>
        </p:spPr>
        <p:txBody>
          <a:bodyPr vert="horz" anchor="t">
            <a:noAutofit/>
          </a:bodyPr>
          <a:lstStyle/>
          <a:p>
            <a:r>
              <a:rPr lang="en-US" dirty="0">
                <a:cs typeface="Adobe Caslon Pro"/>
              </a:rPr>
              <a:t>CRESR SEMINAR 2023</a:t>
            </a:r>
          </a:p>
          <a:p>
            <a:r>
              <a:rPr lang="en-US" sz="1400" i="1" dirty="0"/>
              <a:t>Sheffield Hallam University</a:t>
            </a:r>
          </a:p>
          <a:p>
            <a:endParaRPr lang="en-US" sz="1400" b="0" dirty="0">
              <a:cs typeface="Adobe Caslon Pro"/>
            </a:endParaRPr>
          </a:p>
          <a:p>
            <a:r>
              <a:rPr lang="en-US" sz="1400" b="0" dirty="0">
                <a:cs typeface="Adobe Caslon Pro"/>
              </a:rPr>
              <a:t>October 11, 2023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1714" y="878728"/>
            <a:ext cx="9268572" cy="2450049"/>
          </a:xfrm>
        </p:spPr>
        <p:txBody>
          <a:bodyPr vert="horz" anchor="ctr"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High Dimension </a:t>
            </a:r>
            <a:r>
              <a:rPr lang="en-US" sz="3200" b="1" dirty="0" err="1">
                <a:solidFill>
                  <a:schemeClr val="tx1"/>
                </a:solidFill>
              </a:rPr>
              <a:t>Spatio</a:t>
            </a:r>
            <a:r>
              <a:rPr lang="en-US" sz="3200" b="1" dirty="0">
                <a:solidFill>
                  <a:schemeClr val="tx1"/>
                </a:solidFill>
              </a:rPr>
              <a:t>-Temporal Clustering of Housing Price Sub-Markets:</a:t>
            </a:r>
            <a:br>
              <a:rPr lang="en-US" sz="2400" b="1" dirty="0">
                <a:solidFill>
                  <a:schemeClr val="tx1"/>
                </a:solidFill>
              </a:rPr>
            </a:br>
            <a:br>
              <a:rPr lang="en-US" sz="2400" b="1" dirty="0">
                <a:solidFill>
                  <a:schemeClr val="tx1"/>
                </a:solidFill>
              </a:rPr>
            </a:br>
            <a:br>
              <a:rPr lang="en-US" sz="2400" b="1" dirty="0">
                <a:solidFill>
                  <a:schemeClr val="tx1"/>
                </a:solidFill>
              </a:rPr>
            </a:b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Case of London’s Concentrated Growth</a:t>
            </a: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E993DD7-1B1C-4E4C-AC19-F48A1FEB6F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712087"/>
              </p:ext>
            </p:extLst>
          </p:nvPr>
        </p:nvGraphicFramePr>
        <p:xfrm>
          <a:off x="956733" y="3728201"/>
          <a:ext cx="10278534" cy="88900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3426178">
                  <a:extLst>
                    <a:ext uri="{9D8B030D-6E8A-4147-A177-3AD203B41FA5}">
                      <a16:colId xmlns:a16="http://schemas.microsoft.com/office/drawing/2014/main" val="376324734"/>
                    </a:ext>
                  </a:extLst>
                </a:gridCol>
                <a:gridCol w="3426178">
                  <a:extLst>
                    <a:ext uri="{9D8B030D-6E8A-4147-A177-3AD203B41FA5}">
                      <a16:colId xmlns:a16="http://schemas.microsoft.com/office/drawing/2014/main" val="349484570"/>
                    </a:ext>
                  </a:extLst>
                </a:gridCol>
                <a:gridCol w="3426178">
                  <a:extLst>
                    <a:ext uri="{9D8B030D-6E8A-4147-A177-3AD203B41FA5}">
                      <a16:colId xmlns:a16="http://schemas.microsoft.com/office/drawing/2014/main" val="14788143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u="none" dirty="0"/>
                        <a:t>Jacob L. Macdonald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Dani Arribas-Bel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Alex Singleton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794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University of Sheffield</a:t>
                      </a:r>
                    </a:p>
                    <a:p>
                      <a:pPr algn="ctr"/>
                      <a:r>
                        <a:rPr lang="en-GB" sz="1400" dirty="0"/>
                        <a:t>Dept. Urban Studies and Planning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University of Liverpool</a:t>
                      </a:r>
                    </a:p>
                    <a:p>
                      <a:pPr algn="ctr"/>
                      <a:r>
                        <a:rPr lang="en-GB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Geographic Data Science 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University of Liverpool</a:t>
                      </a:r>
                    </a:p>
                    <a:p>
                      <a:pPr algn="ctr"/>
                      <a:r>
                        <a:rPr lang="en-GB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Geographic Data Science Lab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391178"/>
                  </a:ext>
                </a:extLst>
              </a:tr>
            </a:tbl>
          </a:graphicData>
        </a:graphic>
      </p:graphicFrame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16DB5BF0-04ED-D6E5-6F29-540CB7690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37346" y="5496180"/>
            <a:ext cx="3451122" cy="85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E2AB6D0-18AB-795D-A31B-F8FF1DB2F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532" y="5672772"/>
            <a:ext cx="2020529" cy="61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53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82DC7-1297-5240-8C2B-0093C09A7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London: Temporal Dynamics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D0F95B-9F9C-054E-94F7-48139822E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ED0EA4-A527-DD4B-A61F-B74942A3AE2F}"/>
              </a:ext>
            </a:extLst>
          </p:cNvPr>
          <p:cNvSpPr txBox="1"/>
          <p:nvPr/>
        </p:nvSpPr>
        <p:spPr>
          <a:xfrm>
            <a:off x="8418717" y="1615302"/>
            <a:ext cx="34248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Avenir Next" panose="020B0503020202020204" pitchFamily="34" charset="0"/>
              </a:rPr>
              <a:t>London is a clear outlier in terms of transaction prices and growth.</a:t>
            </a:r>
          </a:p>
          <a:p>
            <a:pPr algn="just"/>
            <a:endParaRPr lang="en-US" dirty="0">
              <a:latin typeface="Avenir Next" panose="020B0503020202020204" pitchFamily="34" charset="0"/>
            </a:endParaRPr>
          </a:p>
          <a:p>
            <a:pPr algn="just"/>
            <a:r>
              <a:rPr lang="en-US" dirty="0">
                <a:latin typeface="Avenir Next" panose="020B0503020202020204" pitchFamily="34" charset="0"/>
              </a:rPr>
              <a:t>High price growth in London is further correlated with areas of high income per capita and high densities of employment and population.</a:t>
            </a:r>
          </a:p>
          <a:p>
            <a:pPr algn="just"/>
            <a:endParaRPr lang="en-US" dirty="0">
              <a:latin typeface="Avenir Next" panose="020B0503020202020204" pitchFamily="34" charset="0"/>
            </a:endParaRPr>
          </a:p>
          <a:p>
            <a:pPr algn="just"/>
            <a:r>
              <a:rPr lang="en-US" dirty="0">
                <a:latin typeface="Avenir Next" panose="020B0503020202020204" pitchFamily="34" charset="0"/>
              </a:rPr>
              <a:t>Even within the London boroughs however, there is large variation in prices and growth rates.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FFB8FD2-E99A-1656-557B-CF3A46F631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797" y="1540657"/>
            <a:ext cx="7978724" cy="47887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0AAFCB5-AE34-471B-80B7-22E857DD1F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797" y="1540656"/>
            <a:ext cx="7978726" cy="47887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603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105F5-844D-4F41-B962-78A1B97D6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London: Spatial Dynamics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07EA2A-17A1-B248-8CF1-A44156A24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56013-B943-42BA-886F-6F9D4EB85E9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4F5C6C-0EBC-C040-A636-77D3691960AD}"/>
              </a:ext>
            </a:extLst>
          </p:cNvPr>
          <p:cNvSpPr txBox="1"/>
          <p:nvPr/>
        </p:nvSpPr>
        <p:spPr>
          <a:xfrm>
            <a:off x="402336" y="1859940"/>
            <a:ext cx="54544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Neighbourhoods have significant spatial spill-overs with high correlation between a unit’s price and the spatial lag of contiguous tract prices.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Over time however, the strength of this spatial spill-over has been declining.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The decline in spatial correlation corresponds to the period of high growth in prices.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The growth across London is therefore not spatially equal in all areas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 – this high growth is driven by select high growth areas and isolated units.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8FBFFD-575E-79B8-F8E6-CBE29BFA64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73327"/>
            <a:ext cx="5827286" cy="46560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703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105F5-844D-4F41-B962-78A1B97D6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Neighbourhood Clustering Methodology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07EA2A-17A1-B248-8CF1-A44156A24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B749D-4F58-514A-9E6F-8D0B9CE438B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26720" y="1657676"/>
            <a:ext cx="11338560" cy="4463205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latin typeface="Avenir Next" panose="020B0503020202020204" pitchFamily="34" charset="0"/>
              </a:rPr>
              <a:t>Applying an unsupervised (global) K-means machine learning cluster algorithm can characterize blocks of neighbourhood units with relatively homogeneous </a:t>
            </a:r>
            <a:r>
              <a:rPr lang="en-US" sz="2400" u="sng" dirty="0">
                <a:latin typeface="Avenir Next" panose="020B0503020202020204" pitchFamily="34" charset="0"/>
              </a:rPr>
              <a:t>prices</a:t>
            </a:r>
            <a:r>
              <a:rPr lang="en-US" sz="2400" dirty="0">
                <a:latin typeface="Avenir Next" panose="020B0503020202020204" pitchFamily="34" charset="0"/>
              </a:rPr>
              <a:t>, </a:t>
            </a:r>
            <a:r>
              <a:rPr lang="en-US" sz="2400" u="sng" dirty="0">
                <a:latin typeface="Avenir Next" panose="020B0503020202020204" pitchFamily="34" charset="0"/>
              </a:rPr>
              <a:t>evolution</a:t>
            </a:r>
            <a:r>
              <a:rPr lang="en-US" sz="2400" dirty="0">
                <a:latin typeface="Avenir Next" panose="020B0503020202020204" pitchFamily="34" charset="0"/>
              </a:rPr>
              <a:t>, and </a:t>
            </a:r>
            <a:r>
              <a:rPr lang="en-US" sz="2400" u="sng" dirty="0">
                <a:latin typeface="Avenir Next" panose="020B0503020202020204" pitchFamily="34" charset="0"/>
              </a:rPr>
              <a:t>spatial spill-overs</a:t>
            </a:r>
            <a:r>
              <a:rPr lang="en-US" sz="2400" dirty="0">
                <a:latin typeface="Avenir Next" panose="020B0503020202020204" pitchFamily="34" charset="0"/>
              </a:rPr>
              <a:t>.</a:t>
            </a:r>
          </a:p>
          <a:p>
            <a:pPr marL="0" indent="0" algn="just">
              <a:buNone/>
            </a:pPr>
            <a:endParaRPr lang="en-US" sz="1800" dirty="0">
              <a:latin typeface="Avenir Next" panose="020B0503020202020204" pitchFamily="34" charset="0"/>
            </a:endParaRPr>
          </a:p>
          <a:p>
            <a:pPr marL="0" indent="0" algn="just">
              <a:buNone/>
            </a:pPr>
            <a:endParaRPr lang="en-US" sz="1800" dirty="0">
              <a:latin typeface="Avenir Next" panose="020B0503020202020204" pitchFamily="34" charset="0"/>
            </a:endParaRPr>
          </a:p>
          <a:p>
            <a:pPr algn="just"/>
            <a:r>
              <a:rPr lang="en-US" sz="2400" dirty="0">
                <a:latin typeface="Avenir Next" panose="020B0503020202020204" pitchFamily="34" charset="0"/>
              </a:rPr>
              <a:t>Clustering of neighbourhoods is conditional on a set of input parameters which characterize the </a:t>
            </a:r>
            <a:r>
              <a:rPr lang="en-US" sz="2400" i="1" dirty="0">
                <a:latin typeface="Avenir Next" panose="020B0503020202020204" pitchFamily="34" charset="0"/>
              </a:rPr>
              <a:t>space</a:t>
            </a:r>
            <a:r>
              <a:rPr lang="en-US" sz="2400" dirty="0">
                <a:latin typeface="Avenir Next" panose="020B0503020202020204" pitchFamily="34" charset="0"/>
              </a:rPr>
              <a:t> and </a:t>
            </a:r>
            <a:r>
              <a:rPr lang="en-US" sz="2400" i="1" dirty="0">
                <a:latin typeface="Avenir Next" panose="020B0503020202020204" pitchFamily="34" charset="0"/>
              </a:rPr>
              <a:t>time</a:t>
            </a:r>
            <a:r>
              <a:rPr lang="en-US" sz="2400" dirty="0">
                <a:latin typeface="Avenir Next" panose="020B0503020202020204" pitchFamily="34" charset="0"/>
              </a:rPr>
              <a:t> price dynamics of each area. </a:t>
            </a:r>
          </a:p>
          <a:p>
            <a:pPr algn="just"/>
            <a:endParaRPr lang="en-US" sz="1800" dirty="0">
              <a:latin typeface="Avenir Next" panose="020B0503020202020204" pitchFamily="34" charset="0"/>
            </a:endParaRPr>
          </a:p>
          <a:p>
            <a:pPr algn="just"/>
            <a:endParaRPr lang="en-US" sz="1800" dirty="0">
              <a:latin typeface="Avenir Next" panose="020B0503020202020204" pitchFamily="34" charset="0"/>
            </a:endParaRPr>
          </a:p>
          <a:p>
            <a:pPr algn="just"/>
            <a:r>
              <a:rPr lang="en-US" sz="2400" dirty="0">
                <a:latin typeface="Avenir Next" panose="020B0503020202020204" pitchFamily="34" charset="0"/>
              </a:rPr>
              <a:t>Iterative sub-clustering breaks any potential large groupings down into sub-groups with marginally different characteristics (gradient effects).</a:t>
            </a:r>
          </a:p>
        </p:txBody>
      </p:sp>
    </p:spTree>
    <p:extLst>
      <p:ext uri="{BB962C8B-B14F-4D97-AF65-F5344CB8AC3E}">
        <p14:creationId xmlns:p14="http://schemas.microsoft.com/office/powerpoint/2010/main" val="19802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105F5-844D-4F41-B962-78A1B97D6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 Clustering Methodology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07EA2A-17A1-B248-8CF1-A44156A24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B749D-4F58-514A-9E6F-8D0B9CE438B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802372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latin typeface="Avenir Next" panose="020B0503020202020204" pitchFamily="34" charset="0"/>
              </a:rPr>
              <a:t>The K-means cluster algorithm is applied to a </a:t>
            </a:r>
            <a:r>
              <a:rPr lang="en-US" sz="2400" dirty="0" err="1">
                <a:latin typeface="Avenir Next" panose="020B0503020202020204" pitchFamily="34" charset="0"/>
              </a:rPr>
              <a:t>spatio</a:t>
            </a:r>
            <a:r>
              <a:rPr lang="en-US" sz="2400" dirty="0">
                <a:latin typeface="Avenir Next" panose="020B0503020202020204" pitchFamily="34" charset="0"/>
              </a:rPr>
              <a:t>-temporal longitudinal database of neighborhood (LSOA) units at monthly intervals. </a:t>
            </a:r>
          </a:p>
          <a:p>
            <a:pPr algn="just"/>
            <a:endParaRPr lang="en-US" sz="2400" dirty="0">
              <a:latin typeface="Avenir Next" panose="020B0503020202020204" pitchFamily="34" charset="0"/>
            </a:endParaRPr>
          </a:p>
          <a:p>
            <a:pPr algn="just"/>
            <a:r>
              <a:rPr lang="en-US" sz="2400" dirty="0">
                <a:latin typeface="Avenir Next" panose="020B0503020202020204" pitchFamily="34" charset="0"/>
              </a:rPr>
              <a:t>The clustering input variables (spatial spill-overs and temporal parameter estimates) are generated on a rolling basis for each LSOA at every month. </a:t>
            </a:r>
          </a:p>
          <a:p>
            <a:pPr algn="just"/>
            <a:endParaRPr lang="en-US" sz="2400" dirty="0">
              <a:latin typeface="Avenir Next" panose="020B0503020202020204" pitchFamily="34" charset="0"/>
            </a:endParaRPr>
          </a:p>
          <a:p>
            <a:pPr algn="just"/>
            <a:r>
              <a:rPr lang="en-US" sz="2400" dirty="0">
                <a:latin typeface="Avenir Next" panose="020B0503020202020204" pitchFamily="34" charset="0"/>
              </a:rPr>
              <a:t>Clustering on global (all years) and on inflation adjusted prices removes the significant temporal effect which would almost exclusively define the clusters groups if not.</a:t>
            </a:r>
          </a:p>
        </p:txBody>
      </p:sp>
    </p:spTree>
    <p:extLst>
      <p:ext uri="{BB962C8B-B14F-4D97-AF65-F5344CB8AC3E}">
        <p14:creationId xmlns:p14="http://schemas.microsoft.com/office/powerpoint/2010/main" val="333275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105F5-844D-4F41-B962-78A1B97D6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Neighbourhood Clustering Methodology - </a:t>
            </a:r>
            <a:r>
              <a:rPr lang="en-US" i="1" dirty="0"/>
              <a:t>INPUTS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B749D-4F58-514A-9E6F-8D0B9CE438B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758952"/>
          </a:xfrm>
        </p:spPr>
        <p:txBody>
          <a:bodyPr/>
          <a:lstStyle/>
          <a:p>
            <a:pPr algn="just"/>
            <a:r>
              <a:rPr lang="en-US" sz="2000" dirty="0">
                <a:latin typeface="Avenir Next" panose="020B0503020202020204" pitchFamily="34" charset="0"/>
              </a:rPr>
              <a:t>Different sets of </a:t>
            </a:r>
            <a:r>
              <a:rPr lang="en-US" sz="2000" i="1" dirty="0">
                <a:latin typeface="Avenir Next" panose="020B0503020202020204" pitchFamily="34" charset="0"/>
              </a:rPr>
              <a:t>(price-based only) </a:t>
            </a:r>
            <a:r>
              <a:rPr lang="en-US" sz="2000" b="1" dirty="0">
                <a:latin typeface="Avenir Next" panose="020B0503020202020204" pitchFamily="34" charset="0"/>
              </a:rPr>
              <a:t>input parameters </a:t>
            </a:r>
            <a:r>
              <a:rPr lang="en-US" sz="2000" dirty="0">
                <a:latin typeface="Avenir Next" panose="020B0503020202020204" pitchFamily="34" charset="0"/>
              </a:rPr>
              <a:t>are used, each capturing the general idea on which we wish to cluster – broadly classified into three streams or domains.</a:t>
            </a:r>
          </a:p>
          <a:p>
            <a:pPr algn="just"/>
            <a:endParaRPr lang="en-US" dirty="0">
              <a:latin typeface="Avenir Next" panose="020B0503020202020204" pitchFamily="34" charset="0"/>
            </a:endParaRPr>
          </a:p>
          <a:p>
            <a:pPr algn="just"/>
            <a:endParaRPr lang="en-US" dirty="0">
              <a:latin typeface="Avenir Next" panose="020B0503020202020204" pitchFamily="34" charset="0"/>
            </a:endParaRPr>
          </a:p>
          <a:p>
            <a:pPr algn="just"/>
            <a:endParaRPr lang="en-US" dirty="0">
              <a:latin typeface="Avenir Next" panose="020B0503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6FDC8F1-59FA-FF48-BF18-B2846AD72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412978"/>
              </p:ext>
            </p:extLst>
          </p:nvPr>
        </p:nvGraphicFramePr>
        <p:xfrm>
          <a:off x="426720" y="2286000"/>
          <a:ext cx="11289792" cy="4028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19012">
                  <a:extLst>
                    <a:ext uri="{9D8B030D-6E8A-4147-A177-3AD203B41FA5}">
                      <a16:colId xmlns:a16="http://schemas.microsoft.com/office/drawing/2014/main" val="2436267251"/>
                    </a:ext>
                  </a:extLst>
                </a:gridCol>
                <a:gridCol w="3541854">
                  <a:extLst>
                    <a:ext uri="{9D8B030D-6E8A-4147-A177-3AD203B41FA5}">
                      <a16:colId xmlns:a16="http://schemas.microsoft.com/office/drawing/2014/main" val="4194733851"/>
                    </a:ext>
                  </a:extLst>
                </a:gridCol>
                <a:gridCol w="4228926">
                  <a:extLst>
                    <a:ext uri="{9D8B030D-6E8A-4147-A177-3AD203B41FA5}">
                      <a16:colId xmlns:a16="http://schemas.microsoft.com/office/drawing/2014/main" val="34573052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Next" panose="020B0503020202020204" pitchFamily="34" charset="0"/>
                        </a:rPr>
                        <a:t>Direct Price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Next" panose="020B0503020202020204" pitchFamily="34" charset="0"/>
                        </a:rPr>
                        <a:t>Spatial Spill-Over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Next" panose="020B0503020202020204" pitchFamily="34" charset="0"/>
                        </a:rPr>
                        <a:t>Temporal Evolution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974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Next" panose="020B0503020202020204" pitchFamily="34" charset="0"/>
                        </a:rPr>
                        <a:t>Captures the direct “level” of a </a:t>
                      </a:r>
                      <a:r>
                        <a:rPr lang="en-US" dirty="0" err="1">
                          <a:latin typeface="Avenir Next" panose="020B0503020202020204" pitchFamily="34" charset="0"/>
                        </a:rPr>
                        <a:t>neighbourhood's</a:t>
                      </a:r>
                      <a:r>
                        <a:rPr lang="en-US" dirty="0">
                          <a:latin typeface="Avenir Next" panose="020B0503020202020204" pitchFamily="34" charset="0"/>
                        </a:rPr>
                        <a:t> price and transactions.</a:t>
                      </a:r>
                    </a:p>
                    <a:p>
                      <a:endParaRPr lang="en-US" dirty="0">
                        <a:latin typeface="Avenir Next" panose="020B0503020202020204" pitchFamily="34" charset="0"/>
                      </a:endParaRPr>
                    </a:p>
                    <a:p>
                      <a:r>
                        <a:rPr lang="en-US" dirty="0">
                          <a:latin typeface="Avenir Next" panose="020B0503020202020204" pitchFamily="34" charset="0"/>
                        </a:rPr>
                        <a:t>Measured using direct (inflation adjusted) prices and transaction density.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Next" panose="020B0503020202020204" pitchFamily="34" charset="0"/>
                        </a:rPr>
                        <a:t>Captures the strength and similarity between a neighbourhood’s price and those of the contiguous neighbourhoods nearby.</a:t>
                      </a:r>
                    </a:p>
                    <a:p>
                      <a:endParaRPr lang="en-US" dirty="0">
                        <a:latin typeface="Avenir Next" panose="020B0503020202020204" pitchFamily="34" charset="0"/>
                      </a:endParaRPr>
                    </a:p>
                    <a:p>
                      <a:r>
                        <a:rPr lang="en-US" dirty="0">
                          <a:latin typeface="Avenir Next" panose="020B0503020202020204" pitchFamily="34" charset="0"/>
                        </a:rPr>
                        <a:t>Measured as the (inflation adjusted) 2</a:t>
                      </a:r>
                      <a:r>
                        <a:rPr lang="en-US" baseline="30000" dirty="0">
                          <a:latin typeface="Avenir Next" panose="020B0503020202020204" pitchFamily="34" charset="0"/>
                        </a:rPr>
                        <a:t>nd</a:t>
                      </a:r>
                      <a:r>
                        <a:rPr lang="en-US" dirty="0">
                          <a:latin typeface="Avenir Next" panose="020B0503020202020204" pitchFamily="34" charset="0"/>
                        </a:rPr>
                        <a:t> order queen contiguous neighbour price average.</a:t>
                      </a:r>
                    </a:p>
                    <a:p>
                      <a:endParaRPr lang="en-US" dirty="0">
                        <a:latin typeface="Avenir Next" panose="020B0503020202020204" pitchFamily="34" charset="0"/>
                      </a:endParaRPr>
                    </a:p>
                    <a:p>
                      <a:pPr algn="r"/>
                      <a:r>
                        <a:rPr lang="en-US" sz="1400" i="1" dirty="0">
                          <a:latin typeface="Avenir Next" panose="020B0503020202020204" pitchFamily="34" charset="0"/>
                        </a:rPr>
                        <a:t>2</a:t>
                      </a:r>
                      <a:r>
                        <a:rPr lang="en-US" sz="1400" i="1" baseline="30000" dirty="0">
                          <a:latin typeface="Avenir Next" panose="020B0503020202020204" pitchFamily="34" charset="0"/>
                        </a:rPr>
                        <a:t>nd</a:t>
                      </a:r>
                      <a:r>
                        <a:rPr lang="en-US" sz="1400" i="1" dirty="0">
                          <a:latin typeface="Avenir Next" panose="020B0503020202020204" pitchFamily="34" charset="0"/>
                        </a:rPr>
                        <a:t> Order Queen:</a:t>
                      </a:r>
                    </a:p>
                    <a:p>
                      <a:pPr algn="r"/>
                      <a:r>
                        <a:rPr lang="en-US" sz="1400" i="1" dirty="0">
                          <a:latin typeface="Avenir Next" panose="020B0503020202020204" pitchFamily="34" charset="0"/>
                        </a:rPr>
                        <a:t>Avg. 13.65 Links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Next" panose="020B0503020202020204" pitchFamily="34" charset="0"/>
                        </a:rPr>
                        <a:t>Captures both the short and long-run dynamics of a </a:t>
                      </a:r>
                      <a:r>
                        <a:rPr lang="en-US" dirty="0" err="1">
                          <a:latin typeface="Avenir Next" panose="020B0503020202020204" pitchFamily="34" charset="0"/>
                        </a:rPr>
                        <a:t>neighbourhood's</a:t>
                      </a:r>
                      <a:r>
                        <a:rPr lang="en-US" dirty="0">
                          <a:latin typeface="Avenir Next" panose="020B0503020202020204" pitchFamily="34" charset="0"/>
                        </a:rPr>
                        <a:t> price evolution.</a:t>
                      </a:r>
                    </a:p>
                    <a:p>
                      <a:endParaRPr lang="en-US" dirty="0">
                        <a:latin typeface="Avenir Next" panose="020B0503020202020204" pitchFamily="34" charset="0"/>
                      </a:endParaRPr>
                    </a:p>
                    <a:p>
                      <a:r>
                        <a:rPr lang="en-US" dirty="0">
                          <a:latin typeface="Avenir Next" panose="020B0503020202020204" pitchFamily="34" charset="0"/>
                        </a:rPr>
                        <a:t>Short-run effect measured by the average growth in the previous 6 months.</a:t>
                      </a:r>
                    </a:p>
                    <a:p>
                      <a:endParaRPr lang="en-US" dirty="0">
                        <a:latin typeface="Avenir Next" panose="020B0503020202020204" pitchFamily="34" charset="0"/>
                      </a:endParaRPr>
                    </a:p>
                    <a:p>
                      <a:r>
                        <a:rPr lang="en-US" dirty="0">
                          <a:latin typeface="Avenir Next" panose="020B0503020202020204" pitchFamily="34" charset="0"/>
                        </a:rPr>
                        <a:t>Long-run effect measured by the parameter estimate of month impact on price growth over previous 6 years.</a:t>
                      </a:r>
                    </a:p>
                    <a:p>
                      <a:endParaRPr lang="en-US" dirty="0">
                        <a:latin typeface="Avenir Next" panose="020B0503020202020204" pitchFamily="34" charset="0"/>
                      </a:endParaRPr>
                    </a:p>
                    <a:p>
                      <a:endParaRPr lang="en-US" dirty="0">
                        <a:latin typeface="Avenir Next" panose="020B05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3484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F14EFD9-CD61-BD45-B69E-020D1513EBFB}"/>
                  </a:ext>
                </a:extLst>
              </p:cNvPr>
              <p:cNvSpPr/>
              <p:nvPr/>
            </p:nvSpPr>
            <p:spPr>
              <a:xfrm>
                <a:off x="7509662" y="5838924"/>
                <a:ext cx="4271874" cy="3863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    ∀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;  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∈[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−72</m:t>
                              </m:r>
                            </m:sub>
                          </m:sSub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F14EFD9-CD61-BD45-B69E-020D1513EB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9662" y="5838924"/>
                <a:ext cx="4271874" cy="386324"/>
              </a:xfrm>
              <a:prstGeom prst="rect">
                <a:avLst/>
              </a:prstGeom>
              <a:blipFill>
                <a:blip r:embed="rId2"/>
                <a:stretch>
                  <a:fillRect t="-125806" r="-6213" b="-20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879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46C76-74C7-004B-87FC-476337D7D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&amp; Cluster Selection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F9027E-8389-E342-A14C-9FDD2DCE0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8A218CB-31BF-A74F-9373-09E83ABA4499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1936" y="1573112"/>
            <a:ext cx="5808936" cy="3765301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AA9DD53C-D361-9449-9D24-D05EFD0E6C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5683947"/>
                  </p:ext>
                </p:extLst>
              </p:nvPr>
            </p:nvGraphicFramePr>
            <p:xfrm>
              <a:off x="291128" y="1519586"/>
              <a:ext cx="5599999" cy="3832951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723900">
                      <a:extLst>
                        <a:ext uri="{9D8B030D-6E8A-4147-A177-3AD203B41FA5}">
                          <a16:colId xmlns:a16="http://schemas.microsoft.com/office/drawing/2014/main" val="1395360983"/>
                        </a:ext>
                      </a:extLst>
                    </a:gridCol>
                    <a:gridCol w="1289685">
                      <a:extLst>
                        <a:ext uri="{9D8B030D-6E8A-4147-A177-3AD203B41FA5}">
                          <a16:colId xmlns:a16="http://schemas.microsoft.com/office/drawing/2014/main" val="1101053486"/>
                        </a:ext>
                      </a:extLst>
                    </a:gridCol>
                    <a:gridCol w="1740535">
                      <a:extLst>
                        <a:ext uri="{9D8B030D-6E8A-4147-A177-3AD203B41FA5}">
                          <a16:colId xmlns:a16="http://schemas.microsoft.com/office/drawing/2014/main" val="3815250414"/>
                        </a:ext>
                      </a:extLst>
                    </a:gridCol>
                    <a:gridCol w="1845879">
                      <a:extLst>
                        <a:ext uri="{9D8B030D-6E8A-4147-A177-3AD203B41FA5}">
                          <a16:colId xmlns:a16="http://schemas.microsoft.com/office/drawing/2014/main" val="2228017878"/>
                        </a:ext>
                      </a:extLst>
                    </a:gridCol>
                  </a:tblGrid>
                  <a:tr h="32787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 dirty="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 </a:t>
                          </a:r>
                          <a:endParaRPr lang="en-CA" sz="1200" kern="100" dirty="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 dirty="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Direct</a:t>
                          </a:r>
                          <a:endParaRPr lang="en-CA" sz="1200" kern="100" dirty="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 dirty="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Spatial</a:t>
                          </a:r>
                          <a:endParaRPr lang="en-CA" sz="1200" kern="100" dirty="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Temporal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42557395"/>
                      </a:ext>
                    </a:extLst>
                  </a:tr>
                  <a:tr h="35369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 dirty="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Model 1</a:t>
                          </a:r>
                          <a:endParaRPr lang="en-CA" sz="1200" kern="100" dirty="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 dirty="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Prices (2019 Adj.)</a:t>
                          </a:r>
                          <a:endParaRPr lang="en-CA" sz="1200" kern="100" dirty="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 dirty="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2</a:t>
                          </a:r>
                          <a:r>
                            <a:rPr lang="en-GB" sz="1000" kern="100" baseline="30000" dirty="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nd</a:t>
                          </a:r>
                          <a:r>
                            <a:rPr lang="en-GB" sz="1000" kern="100" dirty="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 Order Queen Contiguity Spatial Lag (2019 Adj.)</a:t>
                          </a:r>
                          <a:endParaRPr lang="en-CA" sz="1200" kern="100" dirty="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CA" sz="10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GB" sz="1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  <m:r>
                                  <a:rPr lang="en-GB" sz="1000" kern="100">
                                    <a:effectLst/>
                                    <a:latin typeface="Cambria Math" panose="02040503050406030204" pitchFamily="18" charset="0"/>
                                  </a:rPr>
                                  <m:t>; </m:t>
                                </m:r>
                                <m:sSub>
                                  <m:sSubPr>
                                    <m:ctrlPr>
                                      <a:rPr lang="en-CA" sz="10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CA" sz="1000" i="1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sz="1000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p>
                                        <m:r>
                                          <a:rPr lang="en-GB" sz="1000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sub>
                                </m:sSub>
                              </m:oMath>
                            </m:oMathPara>
                          </a14:m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912936466"/>
                      </a:ext>
                    </a:extLst>
                  </a:tr>
                  <a:tr h="3498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Model 2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Prices (2019 Adj.)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2</a:t>
                          </a:r>
                          <a:r>
                            <a:rPr lang="en-GB" sz="1000" kern="100" baseline="300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nd</a:t>
                          </a: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 Order Queen Contiguity Spatial Lag (2019 Adj.)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Average Growth T-6 Months; 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CA" sz="10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GB" sz="1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  <m:r>
                                  <a:rPr lang="en-GB" sz="1000" kern="100">
                                    <a:effectLst/>
                                    <a:latin typeface="Cambria Math" panose="02040503050406030204" pitchFamily="18" charset="0"/>
                                  </a:rPr>
                                  <m:t>; </m:t>
                                </m:r>
                                <m:sSub>
                                  <m:sSubPr>
                                    <m:ctrlPr>
                                      <a:rPr lang="en-CA" sz="10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CA" sz="1000" i="1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sz="1000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p>
                                        <m:r>
                                          <a:rPr lang="en-GB" sz="1000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sub>
                                </m:sSub>
                              </m:oMath>
                            </m:oMathPara>
                          </a14:m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80921267"/>
                      </a:ext>
                    </a:extLst>
                  </a:tr>
                  <a:tr h="3638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Model 3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Prices (2019 Adj.)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2</a:t>
                          </a:r>
                          <a:r>
                            <a:rPr lang="en-GB" sz="1000" kern="100" baseline="300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nd</a:t>
                          </a: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 Order Queen Contiguity Spatial Lag (2019 Adj.)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Average Growth T-6 Months; 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CA" sz="10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0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GB" sz="10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GB" sz="1000" kern="100">
                                  <a:effectLst/>
                                  <a:latin typeface="Cambria Math" panose="02040503050406030204" pitchFamily="18" charset="0"/>
                                </a:rPr>
                                <m:t>; </m:t>
                              </m:r>
                              <m:sSub>
                                <m:sSubPr>
                                  <m:ctrlPr>
                                    <a:rPr lang="en-CA" sz="10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0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CA" sz="1000" i="1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10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en-GB" sz="10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b>
                              </m:sSub>
                            </m:oMath>
                          </a14:m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; Mean Square Error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47319221"/>
                      </a:ext>
                    </a:extLst>
                  </a:tr>
                  <a:tr h="3511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Model 4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Prices (2019 Adj.)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2</a:t>
                          </a:r>
                          <a:r>
                            <a:rPr lang="en-GB" sz="1000" kern="100" baseline="300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nd</a:t>
                          </a: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 Order Queen Contiguity Spatial Lag (2019 Adj.)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CA" sz="10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0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GB" sz="10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GB" sz="1000" kern="100">
                                  <a:effectLst/>
                                  <a:latin typeface="Cambria Math" panose="02040503050406030204" pitchFamily="18" charset="0"/>
                                </a:rPr>
                                <m:t>; </m:t>
                              </m:r>
                              <m:sSub>
                                <m:sSubPr>
                                  <m:ctrlPr>
                                    <a:rPr lang="en-CA" sz="10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0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CA" sz="1000" i="1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10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en-GB" sz="10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b>
                              </m:sSub>
                            </m:oMath>
                          </a14:m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; 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Mean Square Error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16461529"/>
                      </a:ext>
                    </a:extLst>
                  </a:tr>
                  <a:tr h="34734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Model 5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Prices (2019 Adj.);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Transactions/ km</a:t>
                          </a:r>
                          <a:r>
                            <a:rPr lang="en-GB" sz="1000" kern="100" baseline="300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2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2</a:t>
                          </a:r>
                          <a:r>
                            <a:rPr lang="en-GB" sz="1000" kern="100" baseline="300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nd</a:t>
                          </a: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 Order Queen Contiguity Spatial Lag (2019 Adj.)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CA" sz="10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GB" sz="1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  <m:r>
                                  <a:rPr lang="en-GB" sz="1000" kern="100">
                                    <a:effectLst/>
                                    <a:latin typeface="Cambria Math" panose="02040503050406030204" pitchFamily="18" charset="0"/>
                                  </a:rPr>
                                  <m:t>; </m:t>
                                </m:r>
                                <m:sSub>
                                  <m:sSubPr>
                                    <m:ctrlPr>
                                      <a:rPr lang="en-CA" sz="10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CA" sz="1000" i="1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sz="1000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p>
                                        <m:r>
                                          <a:rPr lang="en-GB" sz="1000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sub>
                                </m:sSub>
                              </m:oMath>
                            </m:oMathPara>
                          </a14:m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92394406"/>
                      </a:ext>
                    </a:extLst>
                  </a:tr>
                  <a:tr h="35242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Model 6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Prices (2019 Adj.);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Transactions/ km</a:t>
                          </a:r>
                          <a:r>
                            <a:rPr lang="en-GB" sz="1000" kern="100" baseline="300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2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2</a:t>
                          </a:r>
                          <a:r>
                            <a:rPr lang="en-GB" sz="1000" kern="100" baseline="300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nd</a:t>
                          </a: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 Order Queen Contiguity Spatial Lag (2019 Adj.)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Average Growth T-6 Months; 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CA" sz="10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GB" sz="1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  <m:r>
                                  <a:rPr lang="en-GB" sz="1000" kern="100">
                                    <a:effectLst/>
                                    <a:latin typeface="Cambria Math" panose="02040503050406030204" pitchFamily="18" charset="0"/>
                                  </a:rPr>
                                  <m:t>; </m:t>
                                </m:r>
                                <m:sSub>
                                  <m:sSubPr>
                                    <m:ctrlPr>
                                      <a:rPr lang="en-CA" sz="10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CA" sz="1000" i="1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sz="1000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p>
                                        <m:r>
                                          <a:rPr lang="en-GB" sz="1000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sub>
                                </m:sSub>
                              </m:oMath>
                            </m:oMathPara>
                          </a14:m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78519557"/>
                      </a:ext>
                    </a:extLst>
                  </a:tr>
                  <a:tr h="3575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Model 7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Prices (2019 Adj.);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Transactions/ km</a:t>
                          </a:r>
                          <a:r>
                            <a:rPr lang="en-GB" sz="1000" kern="100" baseline="300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2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2</a:t>
                          </a:r>
                          <a:r>
                            <a:rPr lang="en-GB" sz="1000" kern="100" baseline="300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nd</a:t>
                          </a: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 Order Queen Contiguity Spatial Lag (2019 Adj.)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Average Growth T-6 Months; 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CA" sz="10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0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GB" sz="10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GB" sz="1000" kern="100">
                                  <a:effectLst/>
                                  <a:latin typeface="Cambria Math" panose="02040503050406030204" pitchFamily="18" charset="0"/>
                                </a:rPr>
                                <m:t>; </m:t>
                              </m:r>
                              <m:sSub>
                                <m:sSubPr>
                                  <m:ctrlPr>
                                    <a:rPr lang="en-CA" sz="10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0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CA" sz="1000" i="1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10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en-GB" sz="10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b>
                              </m:sSub>
                            </m:oMath>
                          </a14:m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; Mean Square Error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17118669"/>
                      </a:ext>
                    </a:extLst>
                  </a:tr>
                  <a:tr h="35369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Model 8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Prices (2019 Adj.);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Transactions/ km</a:t>
                          </a:r>
                          <a:r>
                            <a:rPr lang="en-GB" sz="1000" kern="100" baseline="300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2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2</a:t>
                          </a:r>
                          <a:r>
                            <a:rPr lang="en-GB" sz="1000" kern="100" baseline="300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nd</a:t>
                          </a: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 Order Queen Contiguity Spatial Lag (2019 Adj.)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CA" sz="10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0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GB" sz="10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GB" sz="1000" kern="100">
                                  <a:effectLst/>
                                  <a:latin typeface="Cambria Math" panose="02040503050406030204" pitchFamily="18" charset="0"/>
                                </a:rPr>
                                <m:t>; </m:t>
                              </m:r>
                              <m:sSub>
                                <m:sSubPr>
                                  <m:ctrlPr>
                                    <a:rPr lang="en-CA" sz="10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0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CA" sz="1000" i="1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10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en-GB" sz="10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b>
                              </m:sSub>
                            </m:oMath>
                          </a14:m>
                          <a:r>
                            <a:rPr lang="en-GB" sz="1000" kern="100" dirty="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; </a:t>
                          </a:r>
                          <a:endParaRPr lang="en-CA" sz="1200" kern="100" dirty="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 dirty="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Mean Square Error</a:t>
                          </a:r>
                          <a:endParaRPr lang="en-CA" sz="1200" kern="100" dirty="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106597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AA9DD53C-D361-9449-9D24-D05EFD0E6C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5683947"/>
                  </p:ext>
                </p:extLst>
              </p:nvPr>
            </p:nvGraphicFramePr>
            <p:xfrm>
              <a:off x="291128" y="1519586"/>
              <a:ext cx="5599999" cy="3828379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723900">
                      <a:extLst>
                        <a:ext uri="{9D8B030D-6E8A-4147-A177-3AD203B41FA5}">
                          <a16:colId xmlns:a16="http://schemas.microsoft.com/office/drawing/2014/main" val="1395360983"/>
                        </a:ext>
                      </a:extLst>
                    </a:gridCol>
                    <a:gridCol w="1289685">
                      <a:extLst>
                        <a:ext uri="{9D8B030D-6E8A-4147-A177-3AD203B41FA5}">
                          <a16:colId xmlns:a16="http://schemas.microsoft.com/office/drawing/2014/main" val="1101053486"/>
                        </a:ext>
                      </a:extLst>
                    </a:gridCol>
                    <a:gridCol w="1740535">
                      <a:extLst>
                        <a:ext uri="{9D8B030D-6E8A-4147-A177-3AD203B41FA5}">
                          <a16:colId xmlns:a16="http://schemas.microsoft.com/office/drawing/2014/main" val="3815250414"/>
                        </a:ext>
                      </a:extLst>
                    </a:gridCol>
                    <a:gridCol w="1845879">
                      <a:extLst>
                        <a:ext uri="{9D8B030D-6E8A-4147-A177-3AD203B41FA5}">
                          <a16:colId xmlns:a16="http://schemas.microsoft.com/office/drawing/2014/main" val="2228017878"/>
                        </a:ext>
                      </a:extLst>
                    </a:gridCol>
                  </a:tblGrid>
                  <a:tr h="32787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 dirty="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 </a:t>
                          </a:r>
                          <a:endParaRPr lang="en-CA" sz="1200" kern="100" dirty="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 dirty="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Direct</a:t>
                          </a:r>
                          <a:endParaRPr lang="en-CA" sz="1200" kern="100" dirty="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 dirty="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Spatial</a:t>
                          </a:r>
                          <a:endParaRPr lang="en-CA" sz="1200" kern="100" dirty="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Temporal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42557395"/>
                      </a:ext>
                    </a:extLst>
                  </a:tr>
                  <a:tr h="42792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 dirty="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Model 1</a:t>
                          </a:r>
                          <a:endParaRPr lang="en-CA" sz="1200" kern="100" dirty="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 dirty="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Prices (2019 Adj.)</a:t>
                          </a:r>
                          <a:endParaRPr lang="en-CA" sz="1200" kern="100" dirty="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 dirty="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2</a:t>
                          </a:r>
                          <a:r>
                            <a:rPr lang="en-GB" sz="1000" kern="100" baseline="30000" dirty="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nd</a:t>
                          </a:r>
                          <a:r>
                            <a:rPr lang="en-GB" sz="1000" kern="100" dirty="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 Order Queen Contiguity Spatial Lag (2019 Adj.)</a:t>
                          </a:r>
                          <a:endParaRPr lang="en-CA" sz="1200" kern="100" dirty="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02740" t="-76471" r="-2055" b="-732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12936466"/>
                      </a:ext>
                    </a:extLst>
                  </a:tr>
                  <a:tr h="45904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Model 2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Prices (2019 Adj.)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2</a:t>
                          </a:r>
                          <a:r>
                            <a:rPr lang="en-GB" sz="1000" kern="100" baseline="300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nd</a:t>
                          </a: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 Order Queen Contiguity Spatial Lag (2019 Adj.)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02740" t="-166667" r="-2055" b="-59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0921267"/>
                      </a:ext>
                    </a:extLst>
                  </a:tr>
                  <a:tr h="43351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Model 3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Prices (2019 Adj.)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2</a:t>
                          </a:r>
                          <a:r>
                            <a:rPr lang="en-GB" sz="1000" kern="100" baseline="300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nd</a:t>
                          </a: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 Order Queen Contiguity Spatial Lag (2019 Adj.)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02740" t="-282353" r="-2055" b="-5264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319221"/>
                      </a:ext>
                    </a:extLst>
                  </a:tr>
                  <a:tr h="42976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Model 4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Prices (2019 Adj.)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2</a:t>
                          </a:r>
                          <a:r>
                            <a:rPr lang="en-GB" sz="1000" kern="100" baseline="300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nd</a:t>
                          </a: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 Order Queen Contiguity Spatial Lag (2019 Adj.)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02740" t="-382353" r="-2055" b="-4264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16461529"/>
                      </a:ext>
                    </a:extLst>
                  </a:tr>
                  <a:tr h="42792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Model 5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Prices (2019 Adj.);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Transactions/ km</a:t>
                          </a:r>
                          <a:r>
                            <a:rPr lang="en-GB" sz="1000" kern="100" baseline="300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2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2</a:t>
                          </a:r>
                          <a:r>
                            <a:rPr lang="en-GB" sz="1000" kern="100" baseline="300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nd</a:t>
                          </a: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 Order Queen Contiguity Spatial Lag (2019 Adj.)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02740" t="-482353" r="-2055" b="-3264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394406"/>
                      </a:ext>
                    </a:extLst>
                  </a:tr>
                  <a:tr h="45904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Model 6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Prices (2019 Adj.);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Transactions/ km</a:t>
                          </a:r>
                          <a:r>
                            <a:rPr lang="en-GB" sz="1000" kern="100" baseline="300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2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2</a:t>
                          </a:r>
                          <a:r>
                            <a:rPr lang="en-GB" sz="1000" kern="100" baseline="300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nd</a:t>
                          </a: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 Order Queen Contiguity Spatial Lag (2019 Adj.)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02740" t="-535135" r="-2055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8519557"/>
                      </a:ext>
                    </a:extLst>
                  </a:tr>
                  <a:tr h="43351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Model 7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Prices (2019 Adj.);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Transactions/ km</a:t>
                          </a:r>
                          <a:r>
                            <a:rPr lang="en-GB" sz="1000" kern="100" baseline="300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2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2</a:t>
                          </a:r>
                          <a:r>
                            <a:rPr lang="en-GB" sz="1000" kern="100" baseline="300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nd</a:t>
                          </a: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 Order Queen Contiguity Spatial Lag (2019 Adj.)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02740" t="-691176" r="-2055" b="-1176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7118669"/>
                      </a:ext>
                    </a:extLst>
                  </a:tr>
                  <a:tr h="42976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Model 8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Prices (2019 Adj.);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Transactions/ km</a:t>
                          </a:r>
                          <a:r>
                            <a:rPr lang="en-GB" sz="1000" kern="100" baseline="300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2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2</a:t>
                          </a:r>
                          <a:r>
                            <a:rPr lang="en-GB" sz="1000" kern="100" baseline="300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nd</a:t>
                          </a:r>
                          <a:r>
                            <a:rPr lang="en-GB" sz="1000" kern="100">
                              <a:effectLst/>
                              <a:latin typeface="Helvetica Neue" panose="02000503000000020004" pitchFamily="2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 Order Queen Contiguity Spatial Lag (2019 Adj.)</a:t>
                          </a:r>
                          <a:endParaRPr lang="en-CA" sz="1200" kern="100">
                            <a:effectLst/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02740" t="-791176" r="-2055" b="-176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1065970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9C75EAB-3EA0-BA4B-A3A0-AE4D2A8B2BF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22656" y="5544497"/>
            <a:ext cx="11338560" cy="758952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dirty="0">
                <a:latin typeface="Avenir Next" panose="020B0503020202020204" pitchFamily="34" charset="0"/>
              </a:rPr>
              <a:t>Preferred model is the most parsimonious, </a:t>
            </a:r>
            <a:r>
              <a:rPr lang="en-US" sz="2000" b="1" dirty="0">
                <a:latin typeface="Avenir Next" panose="020B0503020202020204" pitchFamily="34" charset="0"/>
              </a:rPr>
              <a:t>Model 1</a:t>
            </a:r>
            <a:r>
              <a:rPr lang="en-US" sz="2000" dirty="0">
                <a:latin typeface="Avenir Next" panose="020B0503020202020204" pitchFamily="34" charset="0"/>
              </a:rPr>
              <a:t>, with 7 cluster groups.</a:t>
            </a:r>
          </a:p>
          <a:p>
            <a:pPr lvl="1" algn="just"/>
            <a:r>
              <a:rPr lang="en-US" sz="2000" dirty="0">
                <a:latin typeface="Avenir Next" panose="020B0503020202020204" pitchFamily="34" charset="0"/>
              </a:rPr>
              <a:t>Lowest within-group SS and highest between-group explanatory power</a:t>
            </a:r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99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2BBDA-BED7-8842-B66E-3EF81C368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 Groups and Characteristics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D01FA9-4822-2140-B66B-E3C3CC2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56013-B943-42BA-886F-6F9D4EB85E9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6B121034-C1D9-AAF4-0244-44F7DEBFC4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769" y="1519245"/>
            <a:ext cx="9100333" cy="48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93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2CC10E-8DAA-2346-9CCF-5CE5F4D35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5327" y="6313026"/>
            <a:ext cx="812800" cy="441324"/>
          </a:xfrm>
        </p:spPr>
        <p:txBody>
          <a:bodyPr/>
          <a:lstStyle/>
          <a:p>
            <a:fld id="{0FB56013-B943-42BA-886F-6F9D4EB85E9D}" type="slidenum">
              <a:rPr lang="en-US" smtClean="0"/>
              <a:t>16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E0DE55-4098-C7AE-2EA1-30DB4626EC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134" y="198854"/>
            <a:ext cx="8105731" cy="62019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8115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74DFE4-2A24-464E-BA1B-B2415A14E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5327" y="6324600"/>
            <a:ext cx="812800" cy="441324"/>
          </a:xfrm>
        </p:spPr>
        <p:txBody>
          <a:bodyPr/>
          <a:lstStyle/>
          <a:p>
            <a:fld id="{0FB56013-B943-42BA-886F-6F9D4EB85E9D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" name="Picture 1" descr="Chart, scatter chart&#10;&#10;Description automatically generated">
            <a:extLst>
              <a:ext uri="{FF2B5EF4-FFF2-40B4-BE49-F238E27FC236}">
                <a16:creationId xmlns:a16="http://schemas.microsoft.com/office/drawing/2014/main" id="{3A46F620-6B9A-C500-3023-FD14EE87D6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53489" y="-1284978"/>
            <a:ext cx="6085022" cy="91341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3210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A4E64-05A1-704F-AAE5-5F1A1514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ckwell" panose="02060603020205020403" pitchFamily="18" charset="77"/>
              </a:rPr>
              <a:t>Persistent-Priced </a:t>
            </a:r>
            <a:r>
              <a:rPr lang="en-US" dirty="0" err="1">
                <a:latin typeface="Rockwell" panose="02060603020205020403" pitchFamily="18" charset="77"/>
              </a:rPr>
              <a:t>Neighbourhood</a:t>
            </a:r>
            <a:r>
              <a:rPr lang="en-US" dirty="0">
                <a:latin typeface="Rockwell" panose="02060603020205020403" pitchFamily="18" charset="77"/>
              </a:rPr>
              <a:t> Clusters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BEE169-B116-CA4E-8C5A-696D6F8D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56013-B943-42BA-886F-6F9D4EB85E9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17460B-29CB-E040-8E80-5FBC79682AA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5815584" cy="480237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sz="2400" dirty="0">
                <a:latin typeface="Avenir Next" panose="020B0503020202020204" pitchFamily="34" charset="0"/>
              </a:rPr>
              <a:t>Using estimated space and time parameters – can we cluster and identify similarly priced areas which undergo common price transitions and dynamics.</a:t>
            </a:r>
          </a:p>
          <a:p>
            <a:pPr algn="just"/>
            <a:endParaRPr lang="en-US" sz="2400" dirty="0">
              <a:latin typeface="Avenir Next" panose="020B0503020202020204" pitchFamily="34" charset="0"/>
            </a:endParaRPr>
          </a:p>
          <a:p>
            <a:pPr algn="just"/>
            <a:r>
              <a:rPr lang="en-US" sz="2400" dirty="0">
                <a:latin typeface="Avenir Next" panose="020B0503020202020204" pitchFamily="34" charset="0"/>
              </a:rPr>
              <a:t>High clustering over space and gradient effect of prices declining from City of London.</a:t>
            </a:r>
          </a:p>
          <a:p>
            <a:pPr lvl="1" algn="just"/>
            <a:r>
              <a:rPr lang="en-US" sz="2000" dirty="0">
                <a:latin typeface="Avenir Next" panose="020B0503020202020204" pitchFamily="34" charset="0"/>
              </a:rPr>
              <a:t>However similar areas seen towards the limits.</a:t>
            </a:r>
          </a:p>
          <a:p>
            <a:pPr lvl="1" algn="just"/>
            <a:endParaRPr lang="en-US" sz="2000" dirty="0">
              <a:latin typeface="Avenir Next" panose="020B0503020202020204" pitchFamily="34" charset="0"/>
            </a:endParaRPr>
          </a:p>
          <a:p>
            <a:pPr algn="just"/>
            <a:r>
              <a:rPr lang="en-US" sz="2400" dirty="0">
                <a:latin typeface="Avenir Next" panose="020B0503020202020204" pitchFamily="34" charset="0"/>
              </a:rPr>
              <a:t>Three main groupings – ambient priced (</a:t>
            </a:r>
            <a:r>
              <a:rPr lang="en-US" sz="2400" dirty="0">
                <a:solidFill>
                  <a:srgbClr val="FDB4B4"/>
                </a:solidFill>
                <a:latin typeface="Avenir Next" panose="020B0503020202020204" pitchFamily="34" charset="0"/>
              </a:rPr>
              <a:t>pink</a:t>
            </a:r>
            <a:r>
              <a:rPr lang="en-US" sz="2400" dirty="0">
                <a:latin typeface="Avenir Next" panose="020B0503020202020204" pitchFamily="34" charset="0"/>
              </a:rPr>
              <a:t>); million-pound dwellings (</a:t>
            </a:r>
            <a:r>
              <a:rPr lang="en-US" sz="2400" dirty="0">
                <a:solidFill>
                  <a:srgbClr val="54722A"/>
                </a:solidFill>
                <a:latin typeface="Avenir Next" panose="020B0503020202020204" pitchFamily="34" charset="0"/>
              </a:rPr>
              <a:t>green</a:t>
            </a:r>
            <a:r>
              <a:rPr lang="en-US" sz="2400" dirty="0">
                <a:latin typeface="Avenir Next" panose="020B0503020202020204" pitchFamily="34" charset="0"/>
              </a:rPr>
              <a:t>); ultra-rich (</a:t>
            </a:r>
            <a:r>
              <a:rPr lang="en-US" sz="2400" dirty="0">
                <a:solidFill>
                  <a:srgbClr val="6A81C8"/>
                </a:solidFill>
                <a:latin typeface="Avenir Next" panose="020B0503020202020204" pitchFamily="34" charset="0"/>
              </a:rPr>
              <a:t>blue</a:t>
            </a:r>
            <a:r>
              <a:rPr lang="en-US" sz="2400" dirty="0">
                <a:latin typeface="Avenir Next" panose="020B0503020202020204" pitchFamily="34" charset="0"/>
              </a:rPr>
              <a:t>).</a:t>
            </a:r>
          </a:p>
          <a:p>
            <a:pPr algn="just"/>
            <a:endParaRPr lang="en-US" sz="2400" dirty="0">
              <a:latin typeface="Avenir Next" panose="020B0503020202020204" pitchFamily="34" charset="0"/>
            </a:endParaRPr>
          </a:p>
          <a:p>
            <a:pPr marL="358775" lvl="1" indent="-222250" algn="just"/>
            <a:r>
              <a:rPr lang="en-US" sz="2100" dirty="0">
                <a:latin typeface="Avenir Next" panose="020B0503020202020204" pitchFamily="34" charset="0"/>
              </a:rPr>
              <a:t>Can we identify declining or isolated </a:t>
            </a:r>
            <a:r>
              <a:rPr lang="en-US" sz="2100" dirty="0" err="1">
                <a:latin typeface="Avenir Next" panose="020B0503020202020204" pitchFamily="34" charset="0"/>
              </a:rPr>
              <a:t>neighbourhoods</a:t>
            </a:r>
            <a:r>
              <a:rPr lang="en-US" sz="2100" dirty="0">
                <a:latin typeface="Avenir Next" panose="020B0503020202020204" pitchFamily="34" charset="0"/>
              </a:rPr>
              <a:t>? </a:t>
            </a:r>
          </a:p>
          <a:p>
            <a:pPr marL="358775" lvl="1" indent="-222250" algn="just"/>
            <a:r>
              <a:rPr lang="en-US" sz="2100" dirty="0">
                <a:latin typeface="Avenir Next" panose="020B0503020202020204" pitchFamily="34" charset="0"/>
              </a:rPr>
              <a:t>Can we see areas of high and fast transitions from low to ultra-high priced?</a:t>
            </a:r>
          </a:p>
          <a:p>
            <a:pPr marL="358775" lvl="1" indent="-222250" algn="just"/>
            <a:r>
              <a:rPr lang="en-US" sz="2100" dirty="0">
                <a:latin typeface="Avenir Next" panose="020B0503020202020204" pitchFamily="34" charset="0"/>
              </a:rPr>
              <a:t>Where should we target local policy initiatives, and can we compare within-urban and between regions?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8FE6F-EC2C-7140-ABAD-3C64F479CE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19" r="18470" b="32505"/>
          <a:stretch/>
        </p:blipFill>
        <p:spPr>
          <a:xfrm>
            <a:off x="6518657" y="1847785"/>
            <a:ext cx="5212990" cy="41608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072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2F45-621E-1D4A-B4B8-64C9035C2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 Neighbourhood Prices 1995 - 2019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65C98E-D0A3-BB48-9045-2FB88C8A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56013-B943-42BA-886F-6F9D4EB85E9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0E408E-7A4F-5F4D-BFD8-8596229DCFC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524988" y="1547669"/>
            <a:ext cx="5126512" cy="4298142"/>
          </a:xfr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E06A09-42D7-CA4D-9038-54EB3B621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502" y="1547670"/>
            <a:ext cx="5126510" cy="4298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713E58-E762-B746-BB62-A97B817F7A43}"/>
              </a:ext>
            </a:extLst>
          </p:cNvPr>
          <p:cNvSpPr txBox="1"/>
          <p:nvPr/>
        </p:nvSpPr>
        <p:spPr>
          <a:xfrm>
            <a:off x="474406" y="5944263"/>
            <a:ext cx="10888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i="1" dirty="0">
                <a:latin typeface="Avenir Next" panose="020B0503020202020204" pitchFamily="34" charset="0"/>
              </a:rPr>
              <a:t>HM Land Registry data © Crown copyright and database right 2019. This data is licensed under the Open Government Licence v3.0.</a:t>
            </a:r>
            <a:endParaRPr lang="en-US" sz="1200" i="1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02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A4E64-05A1-704F-AAE5-5F1A1514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 Group Classification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BEE169-B116-CA4E-8C5A-696D6F8D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17460B-29CB-E040-8E80-5FBC79682AA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n-US" b="1" dirty="0">
                <a:latin typeface="Avenir Next" panose="020B0503020202020204" pitchFamily="34" charset="0"/>
              </a:rPr>
              <a:t>Cluster 1</a:t>
            </a:r>
            <a:r>
              <a:rPr lang="en-US" dirty="0">
                <a:latin typeface="Avenir Next" panose="020B0503020202020204" pitchFamily="34" charset="0"/>
              </a:rPr>
              <a:t>: Ultra-high-priced neighborhoods concentrated together in the city center. High prices, high growth and high-priced neighbors.</a:t>
            </a:r>
          </a:p>
          <a:p>
            <a:pPr algn="just"/>
            <a:endParaRPr lang="en-US" dirty="0">
              <a:latin typeface="Avenir Next" panose="020B0503020202020204" pitchFamily="34" charset="0"/>
            </a:endParaRPr>
          </a:p>
          <a:p>
            <a:pPr algn="just"/>
            <a:r>
              <a:rPr lang="en-US" b="1" dirty="0">
                <a:latin typeface="Avenir Next" panose="020B0503020202020204" pitchFamily="34" charset="0"/>
              </a:rPr>
              <a:t>Cluster 2</a:t>
            </a:r>
            <a:r>
              <a:rPr lang="en-US" dirty="0">
                <a:latin typeface="Avenir Next" panose="020B0503020202020204" pitchFamily="34" charset="0"/>
              </a:rPr>
              <a:t>: Moderately priced neighborhoods peripheral to the core city center. The million-pound dwellings located along the Thames.</a:t>
            </a:r>
          </a:p>
          <a:p>
            <a:pPr algn="just"/>
            <a:endParaRPr lang="en-US" dirty="0">
              <a:latin typeface="Avenir Next" panose="020B0503020202020204" pitchFamily="34" charset="0"/>
            </a:endParaRPr>
          </a:p>
          <a:p>
            <a:pPr algn="just"/>
            <a:r>
              <a:rPr lang="en-US" b="1" dirty="0">
                <a:latin typeface="Avenir Next" panose="020B0503020202020204" pitchFamily="34" charset="0"/>
              </a:rPr>
              <a:t>Cluster 3</a:t>
            </a:r>
            <a:r>
              <a:rPr lang="en-US" dirty="0">
                <a:latin typeface="Avenir Next" panose="020B0503020202020204" pitchFamily="34" charset="0"/>
              </a:rPr>
              <a:t>: Ambient level price neighborhoods with moderate growth. Sub-grouped by the intensity of prices and growth.</a:t>
            </a:r>
          </a:p>
          <a:p>
            <a:pPr algn="just"/>
            <a:endParaRPr lang="en-US" dirty="0">
              <a:latin typeface="Avenir Next" panose="020B0503020202020204" pitchFamily="34" charset="0"/>
            </a:endParaRPr>
          </a:p>
          <a:p>
            <a:pPr algn="just"/>
            <a:r>
              <a:rPr lang="en-US" b="1" dirty="0">
                <a:latin typeface="Avenir Next" panose="020B0503020202020204" pitchFamily="34" charset="0"/>
              </a:rPr>
              <a:t>Cluster 4, 6, 7</a:t>
            </a:r>
            <a:r>
              <a:rPr lang="en-US" dirty="0">
                <a:latin typeface="Avenir Next" panose="020B0503020202020204" pitchFamily="34" charset="0"/>
              </a:rPr>
              <a:t>: Price outliers and declining neighborhoods.</a:t>
            </a:r>
          </a:p>
          <a:p>
            <a:pPr algn="just"/>
            <a:endParaRPr lang="en-US" dirty="0">
              <a:latin typeface="Avenir Next" panose="020B0503020202020204" pitchFamily="34" charset="0"/>
            </a:endParaRPr>
          </a:p>
          <a:p>
            <a:pPr algn="just"/>
            <a:r>
              <a:rPr lang="en-US" b="1" dirty="0">
                <a:latin typeface="Avenir Next" panose="020B0503020202020204" pitchFamily="34" charset="0"/>
              </a:rPr>
              <a:t>Cluster 5</a:t>
            </a:r>
            <a:r>
              <a:rPr lang="en-US" dirty="0">
                <a:latin typeface="Avenir Next" panose="020B0503020202020204" pitchFamily="34" charset="0"/>
              </a:rPr>
              <a:t>: Isolated neighborhood surrounding by ultra-high-priced areas.</a:t>
            </a:r>
          </a:p>
        </p:txBody>
      </p:sp>
    </p:spTree>
    <p:extLst>
      <p:ext uri="{BB962C8B-B14F-4D97-AF65-F5344CB8AC3E}">
        <p14:creationId xmlns:p14="http://schemas.microsoft.com/office/powerpoint/2010/main" val="338987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2BBDA-BED7-8842-B66E-3EF81C368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 Groups and Characteristics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D01FA9-4822-2140-B66B-E3C3CC2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56013-B943-42BA-886F-6F9D4EB85E9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6B121034-C1D9-AAF4-0244-44F7DEBFC4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769" y="1519245"/>
            <a:ext cx="9100333" cy="48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40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D17924-9E2A-9F5D-2979-49025865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 descr="A picture containing text, window, window blind&#10;&#10;Description automatically generated">
            <a:extLst>
              <a:ext uri="{FF2B5EF4-FFF2-40B4-BE49-F238E27FC236}">
                <a16:creationId xmlns:a16="http://schemas.microsoft.com/office/drawing/2014/main" id="{171B1AFD-7F4F-A7C2-60BD-0245DDEBEA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965" y="224806"/>
            <a:ext cx="4257871" cy="6099794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551EE4-688A-42D2-DCB0-66DEC4866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058" y="769267"/>
            <a:ext cx="6514412" cy="462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97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74DFE4-2A24-464E-BA1B-B2415A14E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5327" y="6324600"/>
            <a:ext cx="812800" cy="44132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56013-B943-42BA-886F-6F9D4EB85E9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6A7818-4878-E6CF-DBE0-F3758F1B75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09534" y="169925"/>
            <a:ext cx="8572932" cy="615467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6210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06F28-B0A7-EE4C-AEF0-2390D3D7A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2CEE2-EE11-804C-85F3-E5B218FF7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98D55-D9DF-BE4C-8EAE-62585F1817F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dirty="0">
                <a:latin typeface="Avenir Next" panose="020B0503020202020204" pitchFamily="34" charset="0"/>
              </a:rPr>
              <a:t>The rolling nature of clustering – at every month – captures the ebbs and flows of neighborhood dynamics as they evolve and change over time.</a:t>
            </a:r>
          </a:p>
          <a:p>
            <a:pPr algn="just"/>
            <a:endParaRPr lang="en-US" dirty="0">
              <a:latin typeface="Avenir Next" panose="020B0503020202020204" pitchFamily="34" charset="0"/>
            </a:endParaRPr>
          </a:p>
          <a:p>
            <a:pPr algn="just"/>
            <a:r>
              <a:rPr lang="en-US" dirty="0">
                <a:latin typeface="Avenir Next" panose="020B0503020202020204" pitchFamily="34" charset="0"/>
              </a:rPr>
              <a:t>This high-frequency neighborhood classification captures the dynamic nature of sub-urban housing markets.</a:t>
            </a:r>
          </a:p>
          <a:p>
            <a:pPr algn="just"/>
            <a:endParaRPr lang="en-US" dirty="0">
              <a:latin typeface="Avenir Next" panose="020B0503020202020204" pitchFamily="34" charset="0"/>
            </a:endParaRPr>
          </a:p>
          <a:p>
            <a:pPr algn="just"/>
            <a:r>
              <a:rPr lang="en-US" dirty="0">
                <a:latin typeface="Avenir Next" panose="020B0503020202020204" pitchFamily="34" charset="0"/>
              </a:rPr>
              <a:t>The emergence of the relatively ultra-high-priced and high growth neighborhoods in the capital have only begun over the past decade.</a:t>
            </a:r>
          </a:p>
          <a:p>
            <a:pPr algn="just"/>
            <a:endParaRPr lang="en-US" dirty="0">
              <a:latin typeface="Avenir Next" panose="020B0503020202020204" pitchFamily="34" charset="0"/>
            </a:endParaRPr>
          </a:p>
          <a:p>
            <a:pPr algn="just"/>
            <a:r>
              <a:rPr lang="en-US" dirty="0">
                <a:latin typeface="Avenir Next" panose="020B0503020202020204" pitchFamily="34" charset="0"/>
              </a:rPr>
              <a:t>Through these changes we can track which neighborhoods have consistent categorization, or which neighborhoods persistently remain the same.</a:t>
            </a:r>
          </a:p>
        </p:txBody>
      </p:sp>
    </p:spTree>
    <p:extLst>
      <p:ext uri="{BB962C8B-B14F-4D97-AF65-F5344CB8AC3E}">
        <p14:creationId xmlns:p14="http://schemas.microsoft.com/office/powerpoint/2010/main" val="376253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06F28-B0A7-EE4C-AEF0-2390D3D7A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Next..?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2CEE2-EE11-804C-85F3-E5B218FF7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98D55-D9DF-BE4C-8EAE-62585F1817F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3000" dirty="0">
                <a:latin typeface="Avenir Next" panose="020B0503020202020204" pitchFamily="34" charset="0"/>
              </a:rPr>
              <a:t>How much can only price and location data over time tell us?</a:t>
            </a:r>
          </a:p>
          <a:p>
            <a:pPr marL="0" indent="0" algn="just">
              <a:buNone/>
            </a:pPr>
            <a:endParaRPr lang="en-US" sz="3000" dirty="0">
              <a:latin typeface="Avenir Next" panose="020B0503020202020204" pitchFamily="34" charset="0"/>
            </a:endParaRPr>
          </a:p>
          <a:p>
            <a:pPr algn="just"/>
            <a:r>
              <a:rPr lang="en-US" sz="3000" dirty="0">
                <a:latin typeface="Avenir Next" panose="020B0503020202020204" pitchFamily="34" charset="0"/>
              </a:rPr>
              <a:t>How well does this extend to broader markets, regions, areas?</a:t>
            </a:r>
          </a:p>
          <a:p>
            <a:pPr marL="0" indent="0" algn="just">
              <a:buNone/>
            </a:pPr>
            <a:endParaRPr lang="en-US" sz="3000" dirty="0">
              <a:latin typeface="Avenir Next" panose="020B0503020202020204" pitchFamily="34" charset="0"/>
            </a:endParaRPr>
          </a:p>
          <a:p>
            <a:pPr algn="just"/>
            <a:r>
              <a:rPr lang="en-US" sz="3000" dirty="0">
                <a:latin typeface="Avenir Next" panose="020B0503020202020204" pitchFamily="34" charset="0"/>
              </a:rPr>
              <a:t>How could this overlap/ correspond with other markets – </a:t>
            </a:r>
            <a:r>
              <a:rPr lang="en-US" sz="3000" dirty="0" err="1">
                <a:latin typeface="Avenir Next" panose="020B0503020202020204" pitchFamily="34" charset="0"/>
              </a:rPr>
              <a:t>labour</a:t>
            </a:r>
            <a:r>
              <a:rPr lang="en-US" sz="3000" dirty="0">
                <a:latin typeface="Avenir Next" panose="020B0503020202020204" pitchFamily="34" charset="0"/>
              </a:rPr>
              <a:t>; travel to work; strategic housing areas. </a:t>
            </a:r>
          </a:p>
          <a:p>
            <a:pPr algn="just"/>
            <a:endParaRPr lang="en-US" sz="30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3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951533B-2292-4A4C-A118-759463EE2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99" y="6329420"/>
            <a:ext cx="897579" cy="441325"/>
          </a:xfrm>
        </p:spPr>
        <p:txBody>
          <a:bodyPr/>
          <a:lstStyle/>
          <a:p>
            <a:r>
              <a:rPr lang="en-US" dirty="0"/>
              <a:t>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2DD5DC-F385-0D41-A6D8-6A5F2192D757}"/>
              </a:ext>
            </a:extLst>
          </p:cNvPr>
          <p:cNvSpPr txBox="1"/>
          <p:nvPr/>
        </p:nvSpPr>
        <p:spPr>
          <a:xfrm>
            <a:off x="232396" y="5626347"/>
            <a:ext cx="3533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>
                <a:solidFill>
                  <a:schemeClr val="tx1">
                    <a:lumMod val="50000"/>
                    <a:lumOff val="50000"/>
                  </a:schemeClr>
                </a:solidFill>
                <a:hlinkClick r:id="rId2"/>
              </a:rPr>
              <a:t>j.macdonald@sheffield.ac.uk</a:t>
            </a:r>
            <a:endParaRPr lang="en-GB" sz="2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2000" i="1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https://jacobmacdonald.org</a:t>
            </a:r>
            <a:r>
              <a:rPr lang="en-GB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7951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299C9-B77D-AB45-8324-25A64D879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&amp; Research Question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14F9E0-E286-D24E-A52C-AB1BBEA68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97241-5191-BB42-A123-8F9CA9F6F36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607534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dirty="0">
                <a:latin typeface="Avenir Next" panose="020B0503020202020204" pitchFamily="34" charset="0"/>
              </a:rPr>
              <a:t>Many economic and social urban processes occur in real time and over a continuum of space. Housing transactions can serve as a strong barometer for tracking such processes.</a:t>
            </a:r>
          </a:p>
          <a:p>
            <a:pPr algn="just"/>
            <a:endParaRPr lang="en-US" dirty="0">
              <a:latin typeface="Avenir Next" panose="020B0503020202020204" pitchFamily="34" charset="0"/>
            </a:endParaRPr>
          </a:p>
          <a:p>
            <a:pPr algn="just"/>
            <a:r>
              <a:rPr lang="en-US" dirty="0">
                <a:latin typeface="Avenir Next" panose="020B0503020202020204" pitchFamily="34" charset="0"/>
              </a:rPr>
              <a:t>Sparse data at the most granular of scales is limited in its representability and power in modeling direct neighborhood price levels and changes.</a:t>
            </a:r>
          </a:p>
          <a:p>
            <a:pPr algn="just"/>
            <a:endParaRPr lang="en-US" dirty="0">
              <a:latin typeface="Avenir Next" panose="020B0503020202020204" pitchFamily="34" charset="0"/>
            </a:endParaRPr>
          </a:p>
          <a:p>
            <a:pPr algn="just"/>
            <a:r>
              <a:rPr lang="en-US" dirty="0">
                <a:latin typeface="Avenir Next" panose="020B0503020202020204" pitchFamily="34" charset="0"/>
              </a:rPr>
              <a:t>High frequency and high-resolution data can, however, be used to classify neighborhood dynamics and identify (cluster) like-areas in terms of their transaction dynamics.</a:t>
            </a:r>
          </a:p>
          <a:p>
            <a:pPr algn="just"/>
            <a:endParaRPr lang="en-US" dirty="0">
              <a:latin typeface="Avenir Next" panose="020B0503020202020204" pitchFamily="34" charset="0"/>
            </a:endParaRPr>
          </a:p>
          <a:p>
            <a:pPr algn="just"/>
            <a:r>
              <a:rPr lang="en-US" dirty="0">
                <a:latin typeface="Avenir Next" panose="020B0503020202020204" pitchFamily="34" charset="0"/>
              </a:rPr>
              <a:t>Using housing transactions aggregated to neighborhood units, this work defines similar clusters of (urban sub-market) areas in London based on their spatial and temporal price evolutions and spill-overs.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C0FA214-2068-AC40-8B6F-8D2180D11466}"/>
              </a:ext>
            </a:extLst>
          </p:cNvPr>
          <p:cNvSpPr/>
          <p:nvPr/>
        </p:nvSpPr>
        <p:spPr>
          <a:xfrm>
            <a:off x="1188699" y="1716832"/>
            <a:ext cx="9806474" cy="4077478"/>
          </a:xfrm>
          <a:prstGeom prst="roundRect">
            <a:avLst/>
          </a:prstGeom>
          <a:solidFill>
            <a:srgbClr val="98A3F1">
              <a:alpha val="92941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venir Next" panose="020B0503020202020204" pitchFamily="34" charset="0"/>
              </a:rPr>
              <a:t>CAN WE EXTRACT ENOUGH INFORMATION FROM </a:t>
            </a:r>
            <a:r>
              <a:rPr lang="en-GB" sz="3200" u="sng" dirty="0">
                <a:latin typeface="Avenir Next" panose="020B0503020202020204" pitchFamily="34" charset="0"/>
              </a:rPr>
              <a:t>ONLY</a:t>
            </a:r>
            <a:r>
              <a:rPr lang="en-GB" sz="3200" dirty="0">
                <a:latin typeface="Avenir Next" panose="020B0503020202020204" pitchFamily="34" charset="0"/>
              </a:rPr>
              <a:t> THE </a:t>
            </a:r>
            <a:r>
              <a:rPr lang="en-GB" sz="3200" b="1" dirty="0">
                <a:latin typeface="Avenir Next" panose="020B0503020202020204" pitchFamily="34" charset="0"/>
              </a:rPr>
              <a:t>PRICES</a:t>
            </a:r>
            <a:r>
              <a:rPr lang="en-GB" sz="3200" dirty="0">
                <a:latin typeface="Avenir Next" panose="020B0503020202020204" pitchFamily="34" charset="0"/>
              </a:rPr>
              <a:t>, </a:t>
            </a:r>
            <a:r>
              <a:rPr lang="en-GB" sz="3200" b="1" dirty="0">
                <a:latin typeface="Avenir Next" panose="020B0503020202020204" pitchFamily="34" charset="0"/>
              </a:rPr>
              <a:t>LOCATION</a:t>
            </a:r>
            <a:r>
              <a:rPr lang="en-GB" sz="3200" dirty="0">
                <a:latin typeface="Avenir Next" panose="020B0503020202020204" pitchFamily="34" charset="0"/>
              </a:rPr>
              <a:t> AND </a:t>
            </a:r>
            <a:r>
              <a:rPr lang="en-GB" sz="3200" b="1" dirty="0">
                <a:latin typeface="Avenir Next" panose="020B0503020202020204" pitchFamily="34" charset="0"/>
              </a:rPr>
              <a:t>TIMING</a:t>
            </a:r>
            <a:r>
              <a:rPr lang="en-GB" sz="3200" dirty="0">
                <a:latin typeface="Avenir Next" panose="020B0503020202020204" pitchFamily="34" charset="0"/>
              </a:rPr>
              <a:t> OF TRANSACTIONS TO BUILD OUT IDENTIFIABLE HOUSING SUB-MARKETS?</a:t>
            </a:r>
          </a:p>
        </p:txBody>
      </p:sp>
    </p:spTree>
    <p:extLst>
      <p:ext uri="{BB962C8B-B14F-4D97-AF65-F5344CB8AC3E}">
        <p14:creationId xmlns:p14="http://schemas.microsoft.com/office/powerpoint/2010/main" val="154568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DAF66-3089-0747-B7A0-A1AF5F0F1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and Study Region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7828BB-2B33-4346-97ED-5EF83655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FA2E99-B5C2-1B47-A947-18130922F2F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02336" y="1660063"/>
            <a:ext cx="11338560" cy="4669357"/>
          </a:xfrm>
        </p:spPr>
        <p:txBody>
          <a:bodyPr>
            <a:normAutofit/>
          </a:bodyPr>
          <a:lstStyle/>
          <a:p>
            <a:pPr algn="just"/>
            <a:r>
              <a:rPr lang="en-US" sz="2000" dirty="0">
                <a:latin typeface="Avenir Next" panose="020B0503020202020204" pitchFamily="34" charset="0"/>
              </a:rPr>
              <a:t>Capital city of London (UK). The density of transactions allow for granularly detailed analysis of neighbourhood dynamics.</a:t>
            </a:r>
          </a:p>
          <a:p>
            <a:pPr algn="just"/>
            <a:endParaRPr lang="en-US" sz="1400" dirty="0">
              <a:latin typeface="Avenir Next" panose="020B0503020202020204" pitchFamily="34" charset="0"/>
            </a:endParaRPr>
          </a:p>
          <a:p>
            <a:pPr algn="just"/>
            <a:endParaRPr lang="en-US" sz="1400" dirty="0">
              <a:latin typeface="Avenir Next" panose="020B0503020202020204" pitchFamily="34" charset="0"/>
            </a:endParaRPr>
          </a:p>
          <a:p>
            <a:pPr algn="just"/>
            <a:r>
              <a:rPr lang="en-US" sz="2000" dirty="0">
                <a:latin typeface="Avenir Next" panose="020B0503020202020204" pitchFamily="34" charset="0"/>
              </a:rPr>
              <a:t>Data from the </a:t>
            </a:r>
            <a:r>
              <a:rPr lang="en-US" sz="2000" u="sng" dirty="0">
                <a:latin typeface="Avenir Next" panose="020B0503020202020204" pitchFamily="34" charset="0"/>
              </a:rPr>
              <a:t>HM Land Registry</a:t>
            </a:r>
            <a:r>
              <a:rPr lang="en-US" sz="2000" dirty="0">
                <a:latin typeface="Avenir Next" panose="020B0503020202020204" pitchFamily="34" charset="0"/>
              </a:rPr>
              <a:t> – tracking housing transactions from 1995 onwards.</a:t>
            </a:r>
          </a:p>
          <a:p>
            <a:pPr lvl="1" algn="just"/>
            <a:r>
              <a:rPr lang="en-GB" sz="1600" dirty="0">
                <a:latin typeface="Avenir Next" panose="020B0503020202020204" pitchFamily="34" charset="0"/>
              </a:rPr>
              <a:t>3,175,800 transactions in Greater London from 1995 - 2019.</a:t>
            </a:r>
            <a:endParaRPr lang="en-US" sz="1600" dirty="0">
              <a:latin typeface="Avenir Next" panose="020B0503020202020204" pitchFamily="34" charset="0"/>
            </a:endParaRPr>
          </a:p>
          <a:p>
            <a:pPr lvl="1" algn="just"/>
            <a:r>
              <a:rPr lang="en-US" sz="1600" dirty="0">
                <a:latin typeface="Avenir Next" panose="020B0503020202020204" pitchFamily="34" charset="0"/>
              </a:rPr>
              <a:t>Referenced by </a:t>
            </a:r>
            <a:r>
              <a:rPr lang="en-US" sz="1600" u="sng" dirty="0">
                <a:latin typeface="Avenir Next" panose="020B0503020202020204" pitchFamily="34" charset="0"/>
              </a:rPr>
              <a:t>date of sale</a:t>
            </a:r>
            <a:r>
              <a:rPr lang="en-US" sz="1600" dirty="0">
                <a:latin typeface="Avenir Next" panose="020B0503020202020204" pitchFamily="34" charset="0"/>
              </a:rPr>
              <a:t> and </a:t>
            </a:r>
            <a:r>
              <a:rPr lang="en-US" sz="1600" u="sng" dirty="0">
                <a:latin typeface="Avenir Next" panose="020B0503020202020204" pitchFamily="34" charset="0"/>
              </a:rPr>
              <a:t>postcode</a:t>
            </a:r>
            <a:r>
              <a:rPr lang="en-US" sz="1600" dirty="0">
                <a:latin typeface="Avenir Next" panose="020B0503020202020204" pitchFamily="34" charset="0"/>
              </a:rPr>
              <a:t>.</a:t>
            </a:r>
          </a:p>
          <a:p>
            <a:pPr lvl="1" algn="just"/>
            <a:r>
              <a:rPr lang="en-US" sz="1600" dirty="0">
                <a:latin typeface="Avenir Next" panose="020B0503020202020204" pitchFamily="34" charset="0"/>
              </a:rPr>
              <a:t>Includes typology classification; indicator for new sale; indicator for freeholds.</a:t>
            </a:r>
          </a:p>
          <a:p>
            <a:pPr lvl="1" algn="just"/>
            <a:r>
              <a:rPr lang="en-US" sz="1600" dirty="0">
                <a:latin typeface="Avenir Next" panose="020B0503020202020204" pitchFamily="34" charset="0"/>
              </a:rPr>
              <a:t>Only includes for value transactions – </a:t>
            </a:r>
            <a:r>
              <a:rPr lang="en-US" sz="1600" i="1" dirty="0">
                <a:latin typeface="Avenir Next" panose="020B0503020202020204" pitchFamily="34" charset="0"/>
              </a:rPr>
              <a:t>i.e., </a:t>
            </a:r>
            <a:r>
              <a:rPr lang="en-US" sz="1600" dirty="0">
                <a:latin typeface="Avenir Next" panose="020B0503020202020204" pitchFamily="34" charset="0"/>
              </a:rPr>
              <a:t>excludes rentals; non-market housing; discount schemes; etc.</a:t>
            </a:r>
          </a:p>
          <a:p>
            <a:pPr lvl="1" algn="just"/>
            <a:endParaRPr lang="en-US" sz="1400" dirty="0">
              <a:latin typeface="Avenir Next" panose="020B0503020202020204" pitchFamily="34" charset="0"/>
            </a:endParaRPr>
          </a:p>
          <a:p>
            <a:pPr lvl="1" algn="just"/>
            <a:endParaRPr lang="en-US" sz="1400" dirty="0">
              <a:latin typeface="Avenir Next" panose="020B0503020202020204" pitchFamily="34" charset="0"/>
            </a:endParaRPr>
          </a:p>
          <a:p>
            <a:pPr algn="just"/>
            <a:r>
              <a:rPr lang="en-US" sz="2000" dirty="0">
                <a:latin typeface="Avenir Next" panose="020B0503020202020204" pitchFamily="34" charset="0"/>
              </a:rPr>
              <a:t>Transactions geo-referenced to a hierarchy of spatial administrative units (LSOA and above) using the </a:t>
            </a:r>
            <a:r>
              <a:rPr lang="en-GB" sz="2000" dirty="0">
                <a:latin typeface="Avenir Next" panose="020B0503020202020204" pitchFamily="34" charset="0"/>
              </a:rPr>
              <a:t>National Statistics Postcode Lookup (NSPL).</a:t>
            </a:r>
          </a:p>
          <a:p>
            <a:pPr lvl="1" algn="just"/>
            <a:r>
              <a:rPr lang="en-GB" sz="1500" dirty="0">
                <a:latin typeface="Avenir Next" panose="020B0503020202020204" pitchFamily="34" charset="0"/>
              </a:rPr>
              <a:t>In aggregating we move from a transactional database to a neighbourhood level database.</a:t>
            </a:r>
            <a:endParaRPr lang="en-US" sz="15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73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DAF66-3089-0747-B7A0-A1AF5F0F1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and Study Region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7828BB-2B33-4346-97ED-5EF83655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FA2E99-B5C2-1B47-A947-18130922F2F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02336" y="1987420"/>
            <a:ext cx="11338560" cy="4342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000" dirty="0">
                <a:latin typeface="Avenir Next" panose="020B0503020202020204" pitchFamily="34" charset="0"/>
              </a:rPr>
              <a:t>Right from the start, it is important to acknowledge the limitations that come with using this data.</a:t>
            </a:r>
          </a:p>
          <a:p>
            <a:pPr marL="0" indent="0" algn="just">
              <a:buNone/>
            </a:pPr>
            <a:endParaRPr lang="en-GB" sz="2000" dirty="0">
              <a:latin typeface="Avenir Next" panose="020B0503020202020204" pitchFamily="34" charset="0"/>
            </a:endParaRPr>
          </a:p>
          <a:p>
            <a:pPr marL="274320" lvl="1" indent="0" algn="just">
              <a:buNone/>
            </a:pPr>
            <a:r>
              <a:rPr lang="en-GB" sz="2000" dirty="0">
                <a:latin typeface="Avenir Next" panose="020B0503020202020204" pitchFamily="34" charset="0"/>
              </a:rPr>
              <a:t>- Transactions only (nothing about rental market)</a:t>
            </a:r>
          </a:p>
          <a:p>
            <a:pPr marL="274320" lvl="1" indent="0" algn="just">
              <a:buNone/>
            </a:pPr>
            <a:r>
              <a:rPr lang="en-GB" sz="2000" dirty="0">
                <a:latin typeface="Avenir Next" panose="020B0503020202020204" pitchFamily="34" charset="0"/>
              </a:rPr>
              <a:t>- Not all transactions (gov. purchase orders; other non-market transactions)</a:t>
            </a:r>
          </a:p>
          <a:p>
            <a:pPr marL="274320" lvl="1" indent="0" algn="just">
              <a:buNone/>
            </a:pPr>
            <a:r>
              <a:rPr lang="en-GB" sz="2000" dirty="0">
                <a:latin typeface="Avenir Next" panose="020B0503020202020204" pitchFamily="34" charset="0"/>
              </a:rPr>
              <a:t>- Not the exact location used for geo-coding but rather the broad postcode</a:t>
            </a:r>
          </a:p>
          <a:p>
            <a:pPr marL="274320" lvl="1" indent="0" algn="just">
              <a:buNone/>
            </a:pPr>
            <a:r>
              <a:rPr lang="en-GB" sz="2000" dirty="0">
                <a:latin typeface="Avenir Next" panose="020B0503020202020204" pitchFamily="34" charset="0"/>
              </a:rPr>
              <a:t>- Limited (no) information about house size; structural characteristics</a:t>
            </a:r>
          </a:p>
          <a:p>
            <a:pPr marL="0" indent="0" algn="just">
              <a:buNone/>
            </a:pPr>
            <a:endParaRPr lang="en-GB" sz="2500" dirty="0">
              <a:latin typeface="Avenir Next" panose="020B0503020202020204" pitchFamily="34" charset="0"/>
            </a:endParaRPr>
          </a:p>
          <a:p>
            <a:pPr marL="0" indent="0" algn="just">
              <a:buNone/>
            </a:pPr>
            <a:r>
              <a:rPr lang="en-GB" sz="2000" dirty="0">
                <a:latin typeface="Avenir Next" panose="020B0503020202020204" pitchFamily="34" charset="0"/>
              </a:rPr>
              <a:t>Still an extremely rich source of information related to property market dynamics across the country and their evolution in modern times. </a:t>
            </a:r>
          </a:p>
        </p:txBody>
      </p:sp>
    </p:spTree>
    <p:extLst>
      <p:ext uri="{BB962C8B-B14F-4D97-AF65-F5344CB8AC3E}">
        <p14:creationId xmlns:p14="http://schemas.microsoft.com/office/powerpoint/2010/main" val="3894594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C01B4B5-B2CA-4049-B352-24EC4E5EFE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557904"/>
              </p:ext>
            </p:extLst>
          </p:nvPr>
        </p:nvGraphicFramePr>
        <p:xfrm>
          <a:off x="297485" y="1559705"/>
          <a:ext cx="11588901" cy="2689565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235915">
                  <a:extLst>
                    <a:ext uri="{9D8B030D-6E8A-4147-A177-3AD203B41FA5}">
                      <a16:colId xmlns:a16="http://schemas.microsoft.com/office/drawing/2014/main" val="3034048100"/>
                    </a:ext>
                  </a:extLst>
                </a:gridCol>
                <a:gridCol w="1064686">
                  <a:extLst>
                    <a:ext uri="{9D8B030D-6E8A-4147-A177-3AD203B41FA5}">
                      <a16:colId xmlns:a16="http://schemas.microsoft.com/office/drawing/2014/main" val="882504714"/>
                    </a:ext>
                  </a:extLst>
                </a:gridCol>
                <a:gridCol w="1108590">
                  <a:extLst>
                    <a:ext uri="{9D8B030D-6E8A-4147-A177-3AD203B41FA5}">
                      <a16:colId xmlns:a16="http://schemas.microsoft.com/office/drawing/2014/main" val="2733630116"/>
                    </a:ext>
                  </a:extLst>
                </a:gridCol>
                <a:gridCol w="1363285">
                  <a:extLst>
                    <a:ext uri="{9D8B030D-6E8A-4147-A177-3AD203B41FA5}">
                      <a16:colId xmlns:a16="http://schemas.microsoft.com/office/drawing/2014/main" val="1216811520"/>
                    </a:ext>
                  </a:extLst>
                </a:gridCol>
                <a:gridCol w="1363285">
                  <a:extLst>
                    <a:ext uri="{9D8B030D-6E8A-4147-A177-3AD203B41FA5}">
                      <a16:colId xmlns:a16="http://schemas.microsoft.com/office/drawing/2014/main" val="1772302379"/>
                    </a:ext>
                  </a:extLst>
                </a:gridCol>
                <a:gridCol w="1363285">
                  <a:extLst>
                    <a:ext uri="{9D8B030D-6E8A-4147-A177-3AD203B41FA5}">
                      <a16:colId xmlns:a16="http://schemas.microsoft.com/office/drawing/2014/main" val="1393885630"/>
                    </a:ext>
                  </a:extLst>
                </a:gridCol>
                <a:gridCol w="1363285">
                  <a:extLst>
                    <a:ext uri="{9D8B030D-6E8A-4147-A177-3AD203B41FA5}">
                      <a16:colId xmlns:a16="http://schemas.microsoft.com/office/drawing/2014/main" val="3792497860"/>
                    </a:ext>
                  </a:extLst>
                </a:gridCol>
                <a:gridCol w="1363285">
                  <a:extLst>
                    <a:ext uri="{9D8B030D-6E8A-4147-A177-3AD203B41FA5}">
                      <a16:colId xmlns:a16="http://schemas.microsoft.com/office/drawing/2014/main" val="2639161741"/>
                    </a:ext>
                  </a:extLst>
                </a:gridCol>
                <a:gridCol w="1363285">
                  <a:extLst>
                    <a:ext uri="{9D8B030D-6E8A-4147-A177-3AD203B41FA5}">
                      <a16:colId xmlns:a16="http://schemas.microsoft.com/office/drawing/2014/main" val="1004587734"/>
                    </a:ext>
                  </a:extLst>
                </a:gridCol>
              </a:tblGrid>
              <a:tr h="42215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Five-Year Bin</a:t>
                      </a:r>
                      <a:endParaRPr lang="en-CA" sz="2800" kern="1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Count</a:t>
                      </a:r>
                      <a:endParaRPr lang="en-CA" sz="2800" kern="1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St. Dev.</a:t>
                      </a:r>
                      <a:endParaRPr lang="en-CA" sz="2800" kern="1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u="sng" kern="10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Unadjusted Prices (£)</a:t>
                      </a:r>
                      <a:endParaRPr lang="en-CA" sz="2800" kern="1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u="sng" kern="10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Inflation Adjusted Prices (2019 £)*</a:t>
                      </a:r>
                      <a:endParaRPr lang="en-CA" sz="2800" kern="1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162254"/>
                  </a:ext>
                </a:extLst>
              </a:tr>
              <a:tr h="3281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Avg.</a:t>
                      </a:r>
                      <a:endParaRPr lang="en-CA" sz="2800" kern="1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Med.</a:t>
                      </a:r>
                      <a:endParaRPr lang="en-CA" sz="2800" kern="1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Max.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Avg.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Med.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Max.</a:t>
                      </a:r>
                      <a:endParaRPr lang="en-CA" sz="2800" kern="1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4679385"/>
                  </a:ext>
                </a:extLst>
              </a:tr>
              <a:tr h="387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1995 - 2000</a:t>
                      </a:r>
                      <a:endParaRPr lang="en-CA" sz="2800" kern="1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873,974</a:t>
                      </a:r>
                      <a:endParaRPr lang="en-CA" sz="2800" kern="1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168,572</a:t>
                      </a:r>
                      <a:endParaRPr lang="en-CA" sz="2800" kern="1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137,013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96,500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32,477,000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626,285</a:t>
                      </a:r>
                      <a:endParaRPr lang="en-CA" sz="2800" kern="1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457,823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145,231,253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1639636"/>
                  </a:ext>
                </a:extLst>
              </a:tr>
              <a:tr h="387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2000 - 2005</a:t>
                      </a:r>
                      <a:endParaRPr lang="en-CA" sz="2800" kern="1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944,539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234,142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239,559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188,000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24,750,000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585,997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453,720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73,307,741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023140"/>
                  </a:ext>
                </a:extLst>
              </a:tr>
              <a:tr h="387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2005 - 2010</a:t>
                      </a:r>
                      <a:endParaRPr lang="en-CA" sz="2800" kern="1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730,401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362,947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341,316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250,000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23,500,000</a:t>
                      </a:r>
                      <a:endParaRPr lang="en-CA" sz="2800" kern="1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602,781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450,773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38,089,583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12664980"/>
                  </a:ext>
                </a:extLst>
              </a:tr>
              <a:tr h="387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2010 - 2015</a:t>
                      </a:r>
                      <a:endParaRPr lang="en-CA" sz="2800" kern="1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650,720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1,377,321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514,409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332,000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225,000,000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698,375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455,377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235,071,620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2370077"/>
                  </a:ext>
                </a:extLst>
              </a:tr>
              <a:tr h="387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2015 - 2019</a:t>
                      </a:r>
                      <a:endParaRPr lang="en-CA" sz="2800" kern="1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489,091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3,361,655</a:t>
                      </a:r>
                      <a:endParaRPr lang="en-CA" sz="2800" kern="1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730,451</a:t>
                      </a:r>
                      <a:endParaRPr lang="en-CA" sz="2800" kern="1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435,000</a:t>
                      </a:r>
                      <a:endParaRPr lang="en-CA" sz="2800" kern="1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594,300,000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741,756</a:t>
                      </a:r>
                      <a:endParaRPr lang="en-CA" sz="2800" kern="10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441,893</a:t>
                      </a:r>
                      <a:endParaRPr lang="en-CA" sz="2800" kern="1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571,762,655</a:t>
                      </a:r>
                      <a:endParaRPr lang="en-CA" sz="2800" kern="10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345274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38DAF66-3089-0747-B7A0-A1AF5F0F1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Data: Transactional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7828BB-2B33-4346-97ED-5EF83655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3C487F-5EC5-784D-A5D6-98683CFE4DFE}"/>
              </a:ext>
            </a:extLst>
          </p:cNvPr>
          <p:cNvSpPr txBox="1"/>
          <p:nvPr/>
        </p:nvSpPr>
        <p:spPr>
          <a:xfrm>
            <a:off x="2817799" y="4327348"/>
            <a:ext cx="9076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* Adjusted for inflation using monthly 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London Consumer Price Index (CPI) for durable housing goods (ONS; base year = 2015)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7147E2-8617-C248-916B-FC5CADBE25D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22655" y="4970713"/>
            <a:ext cx="11338560" cy="1290921"/>
          </a:xfrm>
        </p:spPr>
        <p:txBody>
          <a:bodyPr>
            <a:noAutofit/>
          </a:bodyPr>
          <a:lstStyle/>
          <a:p>
            <a:pPr algn="just"/>
            <a:r>
              <a:rPr lang="en-US" sz="1600" dirty="0">
                <a:latin typeface="Avenir Next" panose="020B0503020202020204" pitchFamily="34" charset="0"/>
              </a:rPr>
              <a:t>To look for consistency of neighbourhood groupings over time, it’s important to consider inflation adjusted prices.</a:t>
            </a:r>
          </a:p>
          <a:p>
            <a:pPr algn="just"/>
            <a:endParaRPr lang="en-US" sz="1600" dirty="0">
              <a:latin typeface="Avenir Next" panose="020B0503020202020204" pitchFamily="34" charset="0"/>
            </a:endParaRPr>
          </a:p>
          <a:p>
            <a:pPr algn="just"/>
            <a:r>
              <a:rPr lang="en-US" sz="1600" dirty="0">
                <a:latin typeface="Avenir Next" panose="020B0503020202020204" pitchFamily="34" charset="0"/>
              </a:rPr>
              <a:t>London highly influenced by outlier property transactions – particularly over the last decade.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BC871E-F713-4FE9-D251-9C76BB8525F0}"/>
              </a:ext>
            </a:extLst>
          </p:cNvPr>
          <p:cNvSpPr/>
          <p:nvPr/>
        </p:nvSpPr>
        <p:spPr>
          <a:xfrm>
            <a:off x="2600931" y="1594089"/>
            <a:ext cx="1080849" cy="2655181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5300DE-DF87-2C2D-9B33-C785896AD14C}"/>
              </a:ext>
            </a:extLst>
          </p:cNvPr>
          <p:cNvSpPr/>
          <p:nvPr/>
        </p:nvSpPr>
        <p:spPr>
          <a:xfrm>
            <a:off x="7842887" y="1989641"/>
            <a:ext cx="1319220" cy="2259629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F94F3C-2248-872A-E326-D4553EE2AB66}"/>
              </a:ext>
            </a:extLst>
          </p:cNvPr>
          <p:cNvSpPr/>
          <p:nvPr/>
        </p:nvSpPr>
        <p:spPr>
          <a:xfrm>
            <a:off x="10567166" y="2018487"/>
            <a:ext cx="1319220" cy="2259629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4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uiExpand="1" build="p"/>
      <p:bldP spid="4" grpId="0" animBg="1"/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A8EE45-97BD-F540-ABEA-85EC19D4A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24600"/>
            <a:ext cx="812800" cy="441324"/>
          </a:xfrm>
        </p:spPr>
        <p:txBody>
          <a:bodyPr/>
          <a:lstStyle/>
          <a:p>
            <a:fld id="{0FB56013-B943-42BA-886F-6F9D4EB85E9D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EE95B9-9FC9-8745-9CE3-E61EB35FBC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5950" y="440547"/>
            <a:ext cx="8420100" cy="56959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165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DAF66-3089-0747-B7A0-A1AF5F0F1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Neighbourhood Aggregation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7828BB-2B33-4346-97ED-5EF83655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FA2E99-B5C2-1B47-A947-18130922F2F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02336" y="1447730"/>
            <a:ext cx="11338560" cy="5102352"/>
          </a:xfrm>
        </p:spPr>
        <p:txBody>
          <a:bodyPr>
            <a:normAutofit/>
          </a:bodyPr>
          <a:lstStyle/>
          <a:p>
            <a:pPr algn="just"/>
            <a:r>
              <a:rPr lang="en-US" sz="2000" dirty="0">
                <a:latin typeface="Avenir Next" panose="020B0503020202020204" pitchFamily="34" charset="0"/>
              </a:rPr>
              <a:t>The base unit of analysis is LSOA neighbourhoods (</a:t>
            </a:r>
            <a:r>
              <a:rPr lang="en-US" sz="2000" u="sng" dirty="0">
                <a:latin typeface="Avenir Next" panose="020B0503020202020204" pitchFamily="34" charset="0"/>
              </a:rPr>
              <a:t>space</a:t>
            </a:r>
            <a:r>
              <a:rPr lang="en-US" sz="2000" dirty="0">
                <a:latin typeface="Avenir Next" panose="020B0503020202020204" pitchFamily="34" charset="0"/>
              </a:rPr>
              <a:t>) at monthly intervals (</a:t>
            </a:r>
            <a:r>
              <a:rPr lang="en-US" sz="2000" u="sng" dirty="0">
                <a:latin typeface="Avenir Next" panose="020B0503020202020204" pitchFamily="34" charset="0"/>
              </a:rPr>
              <a:t>time</a:t>
            </a:r>
            <a:r>
              <a:rPr lang="en-US" sz="2000" dirty="0">
                <a:latin typeface="Avenir Next" panose="020B0503020202020204" pitchFamily="34" charset="0"/>
              </a:rPr>
              <a:t>) from 1995 to 2019. Individual transactions are aggregated using the </a:t>
            </a:r>
            <a:r>
              <a:rPr lang="en-US" sz="2000" u="sng" dirty="0">
                <a:latin typeface="Avenir Next" panose="020B0503020202020204" pitchFamily="34" charset="0"/>
              </a:rPr>
              <a:t>median</a:t>
            </a:r>
            <a:r>
              <a:rPr lang="en-US" sz="2000" dirty="0">
                <a:latin typeface="Avenir Next" panose="020B0503020202020204" pitchFamily="34" charset="0"/>
              </a:rPr>
              <a:t> value.</a:t>
            </a:r>
          </a:p>
          <a:p>
            <a:pPr lvl="1" algn="just"/>
            <a:r>
              <a:rPr lang="en-US" sz="1500" dirty="0">
                <a:latin typeface="Avenir Next" panose="020B0503020202020204" pitchFamily="34" charset="0"/>
              </a:rPr>
              <a:t>Balanced panel (longitudinal) database of 1,406,985 month-LSOA units: 291 months and 4,835 neighbourhoods</a:t>
            </a:r>
          </a:p>
          <a:p>
            <a:pPr lvl="1" algn="just"/>
            <a:endParaRPr lang="en-US" sz="1500" dirty="0">
              <a:latin typeface="Avenir Next" panose="020B0503020202020204" pitchFamily="34" charset="0"/>
            </a:endParaRPr>
          </a:p>
          <a:p>
            <a:pPr lvl="1" algn="just"/>
            <a:endParaRPr lang="en-US" sz="1500" dirty="0">
              <a:latin typeface="Avenir Next" panose="020B0503020202020204" pitchFamily="34" charset="0"/>
            </a:endParaRPr>
          </a:p>
          <a:p>
            <a:pPr lvl="1" algn="just"/>
            <a:endParaRPr lang="en-US" sz="1500" dirty="0">
              <a:latin typeface="Avenir Next" panose="020B0503020202020204" pitchFamily="34" charset="0"/>
            </a:endParaRPr>
          </a:p>
          <a:p>
            <a:pPr algn="just"/>
            <a:endParaRPr lang="en-US" sz="2000" dirty="0">
              <a:latin typeface="Avenir Next" panose="020B0503020202020204" pitchFamily="34" charset="0"/>
            </a:endParaRPr>
          </a:p>
          <a:p>
            <a:pPr algn="just"/>
            <a:endParaRPr lang="en-US" sz="2000" dirty="0">
              <a:latin typeface="Avenir Next" panose="020B0503020202020204" pitchFamily="34" charset="0"/>
            </a:endParaRPr>
          </a:p>
          <a:p>
            <a:pPr algn="just"/>
            <a:endParaRPr lang="en-US" sz="2000" dirty="0">
              <a:latin typeface="Avenir Next" panose="020B0503020202020204" pitchFamily="34" charset="0"/>
            </a:endParaRPr>
          </a:p>
          <a:p>
            <a:pPr algn="just"/>
            <a:endParaRPr lang="en-US" sz="2000" dirty="0">
              <a:latin typeface="Avenir Next" panose="020B0503020202020204" pitchFamily="34" charset="0"/>
            </a:endParaRPr>
          </a:p>
          <a:p>
            <a:pPr algn="just"/>
            <a:r>
              <a:rPr lang="en-US" sz="2000" dirty="0">
                <a:latin typeface="Avenir Next" panose="020B0503020202020204" pitchFamily="34" charset="0"/>
              </a:rPr>
              <a:t>Trade-off must occur between the number of transactions used to obtain the neighbourhood price level, the size of the temporal bin, and the size of the spatial bin. </a:t>
            </a:r>
          </a:p>
          <a:p>
            <a:pPr algn="just"/>
            <a:endParaRPr lang="en-US" sz="2000" dirty="0">
              <a:latin typeface="Avenir Next" panose="020B0503020202020204" pitchFamily="34" charset="0"/>
            </a:endParaRPr>
          </a:p>
          <a:p>
            <a:pPr algn="just"/>
            <a:r>
              <a:rPr lang="en-US" sz="2000" dirty="0">
                <a:latin typeface="Avenir Next" panose="020B0503020202020204" pitchFamily="34" charset="0"/>
              </a:rPr>
              <a:t>While LSOA-months are appropriate for London, where transaction densities are the largest, the current sparsity of data cannot support this level of granularity outside the capital.</a:t>
            </a:r>
          </a:p>
        </p:txBody>
      </p:sp>
      <p:pic>
        <p:nvPicPr>
          <p:cNvPr id="6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A900EC3-6D73-3E4A-BE27-4EBE1CC013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0358" y="2530215"/>
            <a:ext cx="6351283" cy="21052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338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7828BB-2B33-4346-97ED-5EF83655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5206" y="6324600"/>
            <a:ext cx="812800" cy="441324"/>
          </a:xfrm>
        </p:spPr>
        <p:txBody>
          <a:bodyPr/>
          <a:lstStyle/>
          <a:p>
            <a:fld id="{0FB56013-B943-42BA-886F-6F9D4EB85E9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2031A7-F090-6C4A-AA5A-3F6F17423E71}"/>
              </a:ext>
            </a:extLst>
          </p:cNvPr>
          <p:cNvSpPr txBox="1"/>
          <p:nvPr/>
        </p:nvSpPr>
        <p:spPr>
          <a:xfrm>
            <a:off x="8949576" y="1582340"/>
            <a:ext cx="28726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N = 4,835 LSOA (Neighborhood)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</a:rPr>
              <a:t>Avg. size 0.33 km</a:t>
            </a:r>
            <a:r>
              <a:rPr lang="en-GB" baseline="30000" dirty="0">
                <a:latin typeface="Avenir Next" panose="020B0503020202020204" pitchFamily="34" charset="0"/>
              </a:rPr>
              <a:t>2</a:t>
            </a:r>
            <a:r>
              <a:rPr lang="en-GB" dirty="0">
                <a:latin typeface="Avenir Next" panose="020B0503020202020204" pitchFamily="34" charset="0"/>
              </a:rPr>
              <a:t> with min. number of dwellings = 220 units (4.60·10</a:t>
            </a:r>
            <a:r>
              <a:rPr lang="en-GB" baseline="30000" dirty="0">
                <a:latin typeface="Avenir Next" panose="020B0503020202020204" pitchFamily="34" charset="0"/>
              </a:rPr>
              <a:t>1</a:t>
            </a:r>
            <a:r>
              <a:rPr lang="en-GB" dirty="0">
                <a:latin typeface="Avenir Next" panose="020B0503020202020204" pitchFamily="34" charset="0"/>
              </a:rPr>
              <a:t> per km</a:t>
            </a:r>
            <a:r>
              <a:rPr lang="en-GB" baseline="30000" dirty="0">
                <a:latin typeface="Avenir Next" panose="020B0503020202020204" pitchFamily="34" charset="0"/>
              </a:rPr>
              <a:t>2</a:t>
            </a:r>
            <a:r>
              <a:rPr lang="en-GB" dirty="0">
                <a:latin typeface="Avenir Next" panose="020B0503020202020204" pitchFamily="34" charset="0"/>
              </a:rPr>
              <a:t>)</a:t>
            </a:r>
            <a:endParaRPr lang="en-US" dirty="0"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33 Boroughs (Local Authorities)</a:t>
            </a:r>
          </a:p>
          <a:p>
            <a:endParaRPr lang="en-US" dirty="0"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</a:rPr>
              <a:t>3,175,800 transactions from 1995-2019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venir Next" panose="020B05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F7AD5C-2F11-2B77-0AA1-68BE28E88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06" y="92076"/>
            <a:ext cx="8784094" cy="623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916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D900F972C1DE449F8DD3B1839D731D" ma:contentTypeVersion="12" ma:contentTypeDescription="Create a new document." ma:contentTypeScope="" ma:versionID="fbb7e0c9d151a050b59b258cf94c3670">
  <xsd:schema xmlns:xsd="http://www.w3.org/2001/XMLSchema" xmlns:xs="http://www.w3.org/2001/XMLSchema" xmlns:p="http://schemas.microsoft.com/office/2006/metadata/properties" xmlns:ns2="51316e2a-1b3d-4204-9331-c88ecfc719af" xmlns:ns3="3da09800-132a-4920-80bd-755620230932" targetNamespace="http://schemas.microsoft.com/office/2006/metadata/properties" ma:root="true" ma:fieldsID="e12aac2e407bd58ba5ed01be18b63c84" ns2:_="" ns3:_="">
    <xsd:import namespace="51316e2a-1b3d-4204-9331-c88ecfc719af"/>
    <xsd:import namespace="3da09800-132a-4920-80bd-7556202309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316e2a-1b3d-4204-9331-c88ecfc719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8c43db7-d5b9-4501-acd0-29785274dc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a09800-132a-4920-80bd-75562023093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cf377e28-410b-43fe-be02-93707b4b9c25}" ma:internalName="TaxCatchAll" ma:showField="CatchAllData" ma:web="3da09800-132a-4920-80bd-7556202309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EF86F0-3065-4306-8C46-D643A5DCEC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7B99D3-7DD1-4CFE-8698-75E99FBA95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316e2a-1b3d-4204-9331-c88ecfc719af"/>
    <ds:schemaRef ds:uri="3da09800-132a-4920-80bd-7556202309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36163</TotalTime>
  <Words>1791</Words>
  <Application>Microsoft Office PowerPoint</Application>
  <PresentationFormat>Widescreen</PresentationFormat>
  <Paragraphs>291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Avenir Next</vt:lpstr>
      <vt:lpstr>Calibri</vt:lpstr>
      <vt:lpstr>Cambria Math</vt:lpstr>
      <vt:lpstr>Helvetica Neue</vt:lpstr>
      <vt:lpstr>Rockwell</vt:lpstr>
      <vt:lpstr>Wingdings</vt:lpstr>
      <vt:lpstr>Wingdings 2</vt:lpstr>
      <vt:lpstr>Civic</vt:lpstr>
      <vt:lpstr>High Dimension Spatio-Temporal Clustering of Housing Price Sub-Markets:    The Case of London’s Concentrated Growth</vt:lpstr>
      <vt:lpstr>Median Neighbourhood Prices 1995 - 2019</vt:lpstr>
      <vt:lpstr>Motivation &amp; Research Question</vt:lpstr>
      <vt:lpstr>Data and Study Region</vt:lpstr>
      <vt:lpstr>Data and Study Region</vt:lpstr>
      <vt:lpstr>Data: Transactional Level</vt:lpstr>
      <vt:lpstr>PowerPoint Presentation</vt:lpstr>
      <vt:lpstr>Neighbourhood Aggregation</vt:lpstr>
      <vt:lpstr>PowerPoint Presentation</vt:lpstr>
      <vt:lpstr>London: Temporal Dynamics</vt:lpstr>
      <vt:lpstr>London: Spatial Dynamics</vt:lpstr>
      <vt:lpstr>Neighbourhood Clustering Methodology</vt:lpstr>
      <vt:lpstr>Neighborhood Clustering Methodology</vt:lpstr>
      <vt:lpstr>Neighbourhood Clustering Methodology - INPUTS</vt:lpstr>
      <vt:lpstr>Model &amp; Cluster Selection</vt:lpstr>
      <vt:lpstr>Cluster Groups and Characteristics</vt:lpstr>
      <vt:lpstr>PowerPoint Presentation</vt:lpstr>
      <vt:lpstr>PowerPoint Presentation</vt:lpstr>
      <vt:lpstr>Persistent-Priced Neighbourhood Clusters</vt:lpstr>
      <vt:lpstr>Cluster Group Classification</vt:lpstr>
      <vt:lpstr>Cluster Groups and Characteristics</vt:lpstr>
      <vt:lpstr>PowerPoint Presentation</vt:lpstr>
      <vt:lpstr>PowerPoint Presentation</vt:lpstr>
      <vt:lpstr>Discussions</vt:lpstr>
      <vt:lpstr>What’s Next..?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Jake Macdonald</dc:creator>
  <cp:lastModifiedBy>Ward, Sarah</cp:lastModifiedBy>
  <cp:revision>870</cp:revision>
  <cp:lastPrinted>2019-10-16T06:08:22Z</cp:lastPrinted>
  <dcterms:created xsi:type="dcterms:W3CDTF">2016-02-03T14:01:23Z</dcterms:created>
  <dcterms:modified xsi:type="dcterms:W3CDTF">2023-11-10T10:07:33Z</dcterms:modified>
</cp:coreProperties>
</file>