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2"/>
  </p:notesMasterIdLst>
  <p:handoutMasterIdLst>
    <p:handoutMasterId r:id="rId13"/>
  </p:handoutMasterIdLst>
  <p:sldIdLst>
    <p:sldId id="256" r:id="rId3"/>
    <p:sldId id="257" r:id="rId4"/>
    <p:sldId id="271" r:id="rId5"/>
    <p:sldId id="266" r:id="rId6"/>
    <p:sldId id="267" r:id="rId7"/>
    <p:sldId id="268" r:id="rId8"/>
    <p:sldId id="269" r:id="rId9"/>
    <p:sldId id="270" r:id="rId10"/>
    <p:sldId id="27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8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7F5622D-9F91-4C1F-B01A-E3EA4FDB8D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64269C-E179-491D-B823-18C15AC0A8F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3719EC-BA8A-4C3E-9457-6647BB3CD46C}" type="datetimeFigureOut">
              <a:rPr lang="en-GB" smtClean="0"/>
              <a:t>07/10/2021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590952-9762-4F7D-9D8C-5B5AD4AE9EA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14D518-9C1E-4BBB-A507-49BE3C033A9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E0E03D-D856-42F6-9A17-79589A538F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225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9E654A-17AF-46FB-AFF9-002306BFB1FA}" type="datetimeFigureOut">
              <a:rPr lang="en-GB" smtClean="0"/>
              <a:t>07/10/2021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25AC7B-B786-4CBE-8227-6F036D2FC7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252509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25AC7B-B786-4CBE-8227-6F036D2FC7B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92210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25AC7B-B786-4CBE-8227-6F036D2FC7B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4698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25AC7B-B786-4CBE-8227-6F036D2FC7B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67587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25AC7B-B786-4CBE-8227-6F036D2FC7B6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1313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25AC7B-B786-4CBE-8227-6F036D2FC7B6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53163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25AC7B-B786-4CBE-8227-6F036D2FC7B6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21846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25AC7B-B786-4CBE-8227-6F036D2FC7B6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40513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25AC7B-B786-4CBE-8227-6F036D2FC7B6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93040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25AC7B-B786-4CBE-8227-6F036D2FC7B6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5979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1150B-FEDF-48E7-9740-A1E5F2A634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9ADBC7-377F-4523-B764-0DE55F0743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D8B93-200A-4938-9EA4-AE8C6E612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19910-ECA4-41BB-B602-193759116E4E}" type="datetimeFigureOut">
              <a:rPr lang="en-GB" smtClean="0"/>
              <a:t>07/10/2021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F662F-04E6-44AA-8DEE-59C4226FC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FEC02C-70DB-4762-97B3-7CDAE2F87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3B337-0516-4E26-A0E7-4E7D95185C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744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DD5AD-3975-435B-89E0-7962BAAA3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12F1A2-F890-48D1-8BE3-E15570E8F2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AABB37-E367-4600-9364-30A1A2066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19910-ECA4-41BB-B602-193759116E4E}" type="datetimeFigureOut">
              <a:rPr lang="en-GB" smtClean="0"/>
              <a:t>07/10/2021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2E004E-9313-446B-9322-E6E69262E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8F904-522C-4DD9-9D3B-A5115DE1F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3B337-0516-4E26-A0E7-4E7D95185C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7845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F4CDF6-A682-4DAD-8D03-A677AD729A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60D55E-FFC3-4416-8475-18F2B8BE1A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0D06E-55E9-40F0-85E5-5EC8D15D3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19910-ECA4-41BB-B602-193759116E4E}" type="datetimeFigureOut">
              <a:rPr lang="en-GB" smtClean="0"/>
              <a:t>07/10/2021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305937-4248-4113-96FE-D9E945DF1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859C9F-A2A5-4606-AC28-D319D0B4C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3B337-0516-4E26-A0E7-4E7D95185C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197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BC535-8642-4B79-B16C-A921511CC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A9F3DB-8634-4467-8A56-9693FEC01A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EA5214-0558-4F63-9FCB-59CB97BD5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19910-ECA4-41BB-B602-193759116E4E}" type="datetimeFigureOut">
              <a:rPr lang="en-GB" smtClean="0"/>
              <a:t>07/10/2021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311273-738D-42BA-9B1B-45700FDA6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9D005-A5A1-4AC9-8B53-65AD6A72D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3B337-0516-4E26-A0E7-4E7D95185C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669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2D2BB-AFD5-41D7-AF8B-60DF4F032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87067E-D8E2-4A24-96E7-C210389FD5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0EBDAC-DCC2-4E00-98C1-38DA81A66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19910-ECA4-41BB-B602-193759116E4E}" type="datetimeFigureOut">
              <a:rPr lang="en-GB" smtClean="0"/>
              <a:t>07/10/2021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052DDD-6677-4C33-A75A-D40EFD595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EAD8A5-B035-4538-95BB-B8611575C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3B337-0516-4E26-A0E7-4E7D95185C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0468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10F01-AE62-4342-AD6B-BD3C303DF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A3E438-DF7F-46FA-A4DD-F8E99D7D96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36C9C1-1B51-46DB-896F-1B91AA1A4B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9205F8-2B41-4155-BBF2-B12CD4641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19910-ECA4-41BB-B602-193759116E4E}" type="datetimeFigureOut">
              <a:rPr lang="en-GB" smtClean="0"/>
              <a:t>07/10/2021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5058A3-4F90-4E2D-9541-645A29EC6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04B1EA-3B4A-47B5-A49C-A41D835F2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3B337-0516-4E26-A0E7-4E7D95185C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3452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ADBF8-A7BC-4672-9FE2-3E0FAB694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27DD4F-2B86-4C18-8F20-C346A2D5D0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F7185A-2CA9-430D-A1F3-74F8F59D52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3D5AED-8A9E-42B7-BE03-5928B07D03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5EF45B-E590-4E51-9983-7D3045507A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4DA19C-B004-4B3A-8A8C-91316E055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19910-ECA4-41BB-B602-193759116E4E}" type="datetimeFigureOut">
              <a:rPr lang="en-GB" smtClean="0"/>
              <a:t>07/10/2021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DF932D-E72E-4A52-B611-FCC9FF2D4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5FE2DE-D865-4560-A313-9DDE33EE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3B337-0516-4E26-A0E7-4E7D95185C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553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6B836-3A32-4DF0-A13C-A86F044CE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3B915F-EDFF-4B04-AEDC-69E9A4CF5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19910-ECA4-41BB-B602-193759116E4E}" type="datetimeFigureOut">
              <a:rPr lang="en-GB" smtClean="0"/>
              <a:t>07/10/2021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026CD4-71D9-467C-B736-08C929955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A862F9-53E8-4573-9390-2872C2A5E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3B337-0516-4E26-A0E7-4E7D95185C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2644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98AA45-F04C-4775-8715-7EE16B9C8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19910-ECA4-41BB-B602-193759116E4E}" type="datetimeFigureOut">
              <a:rPr lang="en-GB" smtClean="0"/>
              <a:t>07/10/2021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7E31BA-2E4E-45A8-BAAA-A694DDEAC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E2F29C-07F6-49C0-B7DB-E6C6F5262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3B337-0516-4E26-A0E7-4E7D95185C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077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DEE5A-0766-4BC1-8F09-98537F9AF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99D601-0822-45F1-B653-E26427D7C9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2D9F9C-A0C4-4501-8709-76D1E394FE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A28750-1D8F-495F-A588-481A04F1C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19910-ECA4-41BB-B602-193759116E4E}" type="datetimeFigureOut">
              <a:rPr lang="en-GB" smtClean="0"/>
              <a:t>07/10/2021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62F3A7-6740-49CE-95B3-582ECD55D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8578E7-2867-4336-A1A0-3EB1164A0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3B337-0516-4E26-A0E7-4E7D95185C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0621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44F8E-91B9-42E4-AB4F-5931566FE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57DDB8-FBC0-4F53-AA7A-9FD5B3935E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239462-DA25-4F06-A589-9DEC1BBBC6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E52B03-5B4C-4153-AF8C-FB97438D8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19910-ECA4-41BB-B602-193759116E4E}" type="datetimeFigureOut">
              <a:rPr lang="en-GB" smtClean="0"/>
              <a:t>07/10/2021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425639-B268-40DA-BD95-4F99AAC92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3EA7FF-8F79-4185-A94B-924CF4E91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3B337-0516-4E26-A0E7-4E7D95185C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400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A2BA19-A13D-4EC7-A629-91F48D567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76F4F2-6614-4FED-A3D8-52B7590E91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19C057-F726-4F05-90C3-90498200F1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19910-ECA4-41BB-B602-193759116E4E}" type="datetimeFigureOut">
              <a:rPr lang="en-GB" smtClean="0"/>
              <a:t>07/10/2021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1B5758-D35C-4769-8250-B1BF909E90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428E61-DC72-4714-AD08-18C1D0580F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3B337-0516-4E26-A0E7-4E7D95185C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94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9AAF8-4F22-4F2A-B05A-C0CA38D9B8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/>
                </a:solidFill>
              </a:rPr>
              <a:t>The UK Government’s Levelling Up Agenda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1548CA-8C0D-472D-9319-9DEE03A619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endParaRPr lang="en-GB" sz="3600" dirty="0"/>
          </a:p>
          <a:p>
            <a:r>
              <a:rPr lang="en-GB" sz="3600" dirty="0"/>
              <a:t>CRESR seminar - 13th October 2021</a:t>
            </a:r>
          </a:p>
          <a:p>
            <a:endParaRPr lang="en-GB" sz="3600" dirty="0"/>
          </a:p>
          <a:p>
            <a:r>
              <a:rPr lang="en-GB" sz="3600" dirty="0"/>
              <a:t>Malcolm Leitch, Economic Development Manager, Glasgow City Council</a:t>
            </a:r>
          </a:p>
        </p:txBody>
      </p:sp>
    </p:spTree>
    <p:extLst>
      <p:ext uri="{BB962C8B-B14F-4D97-AF65-F5344CB8AC3E}">
        <p14:creationId xmlns:p14="http://schemas.microsoft.com/office/powerpoint/2010/main" val="2689878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F3B28-E179-43A9-910B-3F979202D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/>
                </a:solidFill>
              </a:rPr>
              <a:t>The UK Levelling Up Agenda – the 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559558-8281-461F-8900-924A9031EC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New term – but not a new concept in the UK</a:t>
            </a:r>
          </a:p>
          <a:p>
            <a:pPr lvl="1"/>
            <a:r>
              <a:rPr lang="en-GB" sz="3600" dirty="0"/>
              <a:t>Regional economic development – since the 1930s (Assisted Areas etc)</a:t>
            </a:r>
          </a:p>
          <a:p>
            <a:pPr lvl="1"/>
            <a:r>
              <a:rPr lang="en-GB" sz="3600" dirty="0"/>
              <a:t>Urban Regeneration – Urban Aid Programme (1969)</a:t>
            </a:r>
          </a:p>
          <a:p>
            <a:pPr marL="457200" lvl="1" indent="0">
              <a:buNone/>
            </a:pPr>
            <a:endParaRPr lang="en-GB" dirty="0"/>
          </a:p>
          <a:p>
            <a:r>
              <a:rPr lang="en-GB" sz="3600" dirty="0"/>
              <a:t>Since 1999 – straddles devolved/reserved competences (UK Internal Market Act 2020)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6041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EA400-63E3-45E6-8BD4-5C51C93EE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/>
                </a:solidFill>
              </a:rPr>
              <a:t>The UK Levelling Up Agenda – the Need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3448B-BADB-4117-8237-83AAB97E9F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Increasing economic centralisation :</a:t>
            </a:r>
          </a:p>
          <a:p>
            <a:pPr lvl="1"/>
            <a:r>
              <a:rPr lang="en-GB" dirty="0"/>
              <a:t>London alone accounts for nearly one quarter UK GDP (up from 17.5% in mid 1990s)</a:t>
            </a:r>
          </a:p>
          <a:p>
            <a:pPr lvl="1"/>
            <a:r>
              <a:rPr lang="en-GB" dirty="0"/>
              <a:t>“Greater South East” up from 40% to 47% UK GDP over past 25 years.</a:t>
            </a:r>
          </a:p>
          <a:p>
            <a:pPr lvl="1"/>
            <a:endParaRPr lang="en-GB" dirty="0"/>
          </a:p>
          <a:p>
            <a:r>
              <a:rPr lang="en-GB" dirty="0"/>
              <a:t>Differing Regional/Local Growth Trajectories :</a:t>
            </a:r>
          </a:p>
          <a:p>
            <a:pPr lvl="1"/>
            <a:r>
              <a:rPr lang="en-GB" dirty="0"/>
              <a:t>Example –	 cash GDP growth in Edinburgh 1998-2019: 159%</a:t>
            </a:r>
          </a:p>
          <a:p>
            <a:pPr marL="2743200" lvl="6" indent="0">
              <a:buNone/>
            </a:pPr>
            <a:r>
              <a:rPr lang="en-GB" dirty="0"/>
              <a:t> </a:t>
            </a:r>
            <a:r>
              <a:rPr lang="en-GB" sz="2400" dirty="0"/>
              <a:t>cash GDP growth in Ayrshire 1998-2019: 77%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0176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33952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70C0"/>
                </a:solidFill>
              </a:rPr>
              <a:t>Levelling Up in the UK – The EU Dimension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Creation of European Social Fund (ESF) envisaged in Treaty of Rome</a:t>
            </a:r>
          </a:p>
          <a:p>
            <a:r>
              <a:rPr lang="en-GB" dirty="0"/>
              <a:t>European Regional Development Fund (ERDF) – an element of the UK Accession negotiations in the early 1970s</a:t>
            </a:r>
          </a:p>
          <a:p>
            <a:r>
              <a:rPr lang="en-GB" dirty="0"/>
              <a:t>ERDF Formally set up in 1975 – UK 2</a:t>
            </a:r>
            <a:r>
              <a:rPr lang="en-GB" baseline="30000" dirty="0"/>
              <a:t>nd</a:t>
            </a:r>
            <a:r>
              <a:rPr lang="en-GB" dirty="0"/>
              <a:t> biggest Beneficiary</a:t>
            </a:r>
          </a:p>
          <a:p>
            <a:r>
              <a:rPr lang="en-GB" dirty="0"/>
              <a:t>Up to 1988 both funds essentially subsidised national labour  market/infrastructure investment programmes albeit with significant (and growing) local authority involvement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7221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Major reform of EU Cohesion Policy 1988</a:t>
            </a:r>
          </a:p>
          <a:p>
            <a:pPr lvl="1"/>
            <a:r>
              <a:rPr lang="en-GB" dirty="0"/>
              <a:t>Key features:</a:t>
            </a:r>
          </a:p>
          <a:p>
            <a:pPr lvl="5"/>
            <a:r>
              <a:rPr lang="en-GB" sz="2400" dirty="0"/>
              <a:t>Doubling of the size of the Funds;</a:t>
            </a:r>
          </a:p>
          <a:p>
            <a:pPr lvl="5"/>
            <a:r>
              <a:rPr lang="en-GB" sz="2400" dirty="0"/>
              <a:t>Criteria for designation of regions set at EU level;</a:t>
            </a:r>
          </a:p>
          <a:p>
            <a:pPr lvl="5"/>
            <a:r>
              <a:rPr lang="en-GB" sz="2400" dirty="0"/>
              <a:t>Programme Approach</a:t>
            </a:r>
          </a:p>
          <a:p>
            <a:pPr lvl="5"/>
            <a:r>
              <a:rPr lang="en-GB" sz="2400" dirty="0"/>
              <a:t>Multi Annual Perspective;</a:t>
            </a:r>
          </a:p>
          <a:p>
            <a:pPr lvl="5"/>
            <a:r>
              <a:rPr lang="en-GB" sz="2400" dirty="0"/>
              <a:t>Additionality;</a:t>
            </a:r>
          </a:p>
          <a:p>
            <a:pPr lvl="5"/>
            <a:r>
              <a:rPr lang="en-GB" sz="2400" dirty="0"/>
              <a:t>Coordination of the Funds</a:t>
            </a:r>
          </a:p>
          <a:p>
            <a:pPr lvl="5"/>
            <a:endParaRPr lang="en-GB" sz="2400" dirty="0"/>
          </a:p>
          <a:p>
            <a:pPr lvl="5"/>
            <a:endParaRPr lang="en-GB" sz="240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E5B04D2-938C-4447-A2B9-19A806CC2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70C0"/>
                </a:solidFill>
              </a:rPr>
              <a:t>Levelling Up in the UK – The EU Dimension (2)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104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838200" y="1825625"/>
          <a:ext cx="8128000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3200" dirty="0"/>
                        <a:t>Period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200" dirty="0" err="1"/>
                        <a:t>Approx</a:t>
                      </a:r>
                      <a:r>
                        <a:rPr lang="en-GB" sz="3200" dirty="0"/>
                        <a:t> UK Allocation (ECU/€s </a:t>
                      </a:r>
                      <a:r>
                        <a:rPr lang="en-GB" sz="3200" dirty="0" err="1"/>
                        <a:t>bn</a:t>
                      </a:r>
                      <a:r>
                        <a:rPr lang="en-GB" sz="320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200" dirty="0"/>
                        <a:t>1989-1993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200" dirty="0"/>
                        <a:t>4.8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200" dirty="0"/>
                        <a:t>1994-1999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200" dirty="0"/>
                        <a:t>10.7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200" dirty="0"/>
                        <a:t>2000-2006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200" dirty="0"/>
                        <a:t>15.1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200" dirty="0"/>
                        <a:t>2007-2013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200" dirty="0"/>
                        <a:t>9.9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3200" dirty="0"/>
                        <a:t>2014-2020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3200" dirty="0"/>
                        <a:t>10.8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911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rgbClr val="0070C0"/>
                </a:solidFill>
              </a:rPr>
              <a:t>Levelling Up in the UK – The EU Dimension: Good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Medium/long term planning horizon</a:t>
            </a:r>
          </a:p>
          <a:p>
            <a:r>
              <a:rPr lang="en-GB" dirty="0"/>
              <a:t>Significant (in early period) project innovation</a:t>
            </a:r>
          </a:p>
          <a:p>
            <a:r>
              <a:rPr lang="en-GB" dirty="0"/>
              <a:t>Responsive (in early period) to regional priorities</a:t>
            </a:r>
          </a:p>
          <a:p>
            <a:r>
              <a:rPr lang="en-GB" dirty="0"/>
              <a:t>Promotion of partnership</a:t>
            </a:r>
          </a:p>
          <a:p>
            <a:r>
              <a:rPr lang="en-GB" dirty="0"/>
              <a:t>Additional resource for economic development</a:t>
            </a:r>
          </a:p>
        </p:txBody>
      </p:sp>
    </p:spTree>
    <p:extLst>
      <p:ext uri="{BB962C8B-B14F-4D97-AF65-F5344CB8AC3E}">
        <p14:creationId xmlns:p14="http://schemas.microsoft.com/office/powerpoint/2010/main" val="2183713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solidFill>
                  <a:srgbClr val="0070C0"/>
                </a:solidFill>
              </a:rPr>
              <a:t>Levelling Up in the UK – The EU Dimension: Not so Good Points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Since 2007 increasing EU prescription on priorities</a:t>
            </a:r>
          </a:p>
          <a:p>
            <a:r>
              <a:rPr lang="en-GB" dirty="0"/>
              <a:t>More risk averse culture</a:t>
            </a:r>
          </a:p>
          <a:p>
            <a:r>
              <a:rPr lang="en-GB" dirty="0"/>
              <a:t>Elongated decision making processes</a:t>
            </a:r>
          </a:p>
          <a:p>
            <a:r>
              <a:rPr lang="en-GB" dirty="0"/>
              <a:t>Delays in flow of funds – complex claiming and compliance burdens</a:t>
            </a:r>
          </a:p>
          <a:p>
            <a:r>
              <a:rPr lang="en-GB" dirty="0"/>
              <a:t>Evaluations process rather than result focussed.</a:t>
            </a:r>
          </a:p>
        </p:txBody>
      </p:sp>
    </p:spTree>
    <p:extLst>
      <p:ext uri="{BB962C8B-B14F-4D97-AF65-F5344CB8AC3E}">
        <p14:creationId xmlns:p14="http://schemas.microsoft.com/office/powerpoint/2010/main" val="2855378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CD2F7-D28B-4202-9BC3-412149039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/>
                </a:solidFill>
              </a:rPr>
              <a:t>The UK Levelling Up Agenda – Success Factors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8AD42-97A0-4AE0-A3DA-60279969C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Intervention at the right spatial scale</a:t>
            </a:r>
          </a:p>
          <a:p>
            <a:r>
              <a:rPr lang="en-GB" dirty="0"/>
              <a:t>Long term, multi annual approach</a:t>
            </a:r>
          </a:p>
          <a:p>
            <a:r>
              <a:rPr lang="en-GB" dirty="0"/>
              <a:t>Genuinely additional resource – allocated on need.</a:t>
            </a:r>
          </a:p>
          <a:p>
            <a:r>
              <a:rPr lang="en-GB" dirty="0"/>
              <a:t>“Decluttered” Funding streams – “single pot” if possible</a:t>
            </a:r>
          </a:p>
          <a:p>
            <a:r>
              <a:rPr lang="en-GB" dirty="0"/>
              <a:t>Shared commitment by all levels of Government</a:t>
            </a:r>
          </a:p>
          <a:p>
            <a:r>
              <a:rPr lang="en-GB" dirty="0"/>
              <a:t>Regional/local decision making – with capacity </a:t>
            </a:r>
            <a:r>
              <a:rPr lang="en-GB"/>
              <a:t>building support</a:t>
            </a:r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4246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sisl xmlns:xsi="http://www.w3.org/2001/XMLSchema-instance" xmlns:xsd="http://www.w3.org/2001/XMLSchema" xmlns="http://www.boldonjames.com/2008/01/sie/internal/label" sislVersion="0" policy="08955827-aeb1-42de-b749-f604362c41c2" origin="userSelected">
  <element uid="971a7eb4-36b4-4e7d-b804-a07772b8e228" value=""/>
  <element uid="e3747532-42d1-43b9-8ba8-1bf45779edd5" value=""/>
</sisl>
</file>

<file path=customXml/itemProps1.xml><?xml version="1.0" encoding="utf-8"?>
<ds:datastoreItem xmlns:ds="http://schemas.openxmlformats.org/officeDocument/2006/customXml" ds:itemID="{D76617D1-7467-4E3F-8499-21BE4F2A5734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464</Words>
  <Application>Microsoft Office PowerPoint</Application>
  <PresentationFormat>Widescreen</PresentationFormat>
  <Paragraphs>73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The UK Government’s Levelling Up Agenda</vt:lpstr>
      <vt:lpstr>The UK Levelling Up Agenda – the History</vt:lpstr>
      <vt:lpstr>The UK Levelling Up Agenda – the Need</vt:lpstr>
      <vt:lpstr>Levelling Up in the UK – The EU Dimension (1)</vt:lpstr>
      <vt:lpstr>Levelling Up in the UK – The EU Dimension (2)</vt:lpstr>
      <vt:lpstr>PowerPoint Presentation</vt:lpstr>
      <vt:lpstr>Levelling Up in the UK – The EU Dimension: Good Points</vt:lpstr>
      <vt:lpstr>Levelling Up in the UK – The EU Dimension: Not so Good Points</vt:lpstr>
      <vt:lpstr>The UK Levelling Up Agenda – Success Factors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UK Government’s Levelling Up Agenda</dc:title>
  <dc:creator>Leitch, Malcolm (CED)</dc:creator>
  <cp:keywords>[OFFICIAL]</cp:keywords>
  <cp:lastModifiedBy>Leitch, Malcolm (CED)</cp:lastModifiedBy>
  <cp:revision>2</cp:revision>
  <dcterms:created xsi:type="dcterms:W3CDTF">2021-10-07T09:53:21Z</dcterms:created>
  <dcterms:modified xsi:type="dcterms:W3CDTF">2021-10-07T11:09:18Z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a70a6c7b-9ab9-471c-acd6-8cab8c608dcb</vt:lpwstr>
  </property>
  <property fmtid="{D5CDD505-2E9C-101B-9397-08002B2CF9AE}" pid="3" name="bjSaver">
    <vt:lpwstr>vRWdg99mlmm4EcIR4q69aPAXqYLUdmHk</vt:lpwstr>
  </property>
  <property fmtid="{D5CDD505-2E9C-101B-9397-08002B2CF9AE}" pid="4" name="bjDocumentLabelXML">
    <vt:lpwstr>&lt;?xml version="1.0" encoding="us-ascii"?&gt;&lt;sisl xmlns:xsi="http://www.w3.org/2001/XMLSchema-instance" xmlns:xsd="http://www.w3.org/2001/XMLSchema" sislVersion="0" policy="08955827-aeb1-42de-b749-f604362c41c2" origin="userSelected" xmlns="http://www.boldonj</vt:lpwstr>
  </property>
  <property fmtid="{D5CDD505-2E9C-101B-9397-08002B2CF9AE}" pid="5" name="bjDocumentLabelXML-0">
    <vt:lpwstr>ames.com/2008/01/sie/internal/label"&gt;&lt;element uid="971a7eb4-36b4-4e7d-b804-a07772b8e228" value="" /&gt;&lt;element uid="e3747532-42d1-43b9-8ba8-1bf45779edd5" value="" /&gt;&lt;/sisl&gt;</vt:lpwstr>
  </property>
  <property fmtid="{D5CDD505-2E9C-101B-9397-08002B2CF9AE}" pid="6" name="bjDocumentSecurityLabel">
    <vt:lpwstr>OFFICIAL</vt:lpwstr>
  </property>
  <property fmtid="{D5CDD505-2E9C-101B-9397-08002B2CF9AE}" pid="7" name="gcc-meta-protectivemarking">
    <vt:lpwstr>[OFFICIAL]</vt:lpwstr>
  </property>
</Properties>
</file>