
<file path=[Content_Types].xml><?xml version="1.0" encoding="utf-8"?>
<Types xmlns="http://schemas.openxmlformats.org/package/2006/content-types">
  <Default Extension="fntdata" ContentType="application/x-fontdata"/>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1" r:id="rId4"/>
  </p:sldMasterIdLst>
  <p:notesMasterIdLst>
    <p:notesMasterId r:id="rId17"/>
  </p:notesMasterIdLst>
  <p:handoutMasterIdLst>
    <p:handoutMasterId r:id="rId18"/>
  </p:handoutMasterIdLst>
  <p:sldIdLst>
    <p:sldId id="279" r:id="rId5"/>
    <p:sldId id="318" r:id="rId6"/>
    <p:sldId id="317" r:id="rId7"/>
    <p:sldId id="315" r:id="rId8"/>
    <p:sldId id="316" r:id="rId9"/>
    <p:sldId id="313" r:id="rId10"/>
    <p:sldId id="310" r:id="rId11"/>
    <p:sldId id="311" r:id="rId12"/>
    <p:sldId id="309" r:id="rId13"/>
    <p:sldId id="302" r:id="rId14"/>
    <p:sldId id="314" r:id="rId15"/>
    <p:sldId id="307" r:id="rId16"/>
  </p:sldIdLst>
  <p:sldSz cx="12192000" cy="6858000"/>
  <p:notesSz cx="6797675" cy="9926638"/>
  <p:embeddedFontLst>
    <p:embeddedFont>
      <p:font typeface="Calibri" panose="020F0502020204030204" pitchFamily="34" charset="0"/>
      <p:regular r:id="rId19"/>
      <p:bold r:id="rId20"/>
      <p:italic r:id="rId21"/>
      <p:boldItalic r:id="rId22"/>
    </p:embeddedFont>
    <p:embeddedFont>
      <p:font typeface="FS Clerkenwell" panose="02000503020000020004" pitchFamily="50" charset="0"/>
      <p:regular r:id="rId23"/>
      <p:bold r:id="rId24"/>
      <p:italic r:id="rId25"/>
    </p:embeddedFont>
  </p:embeddedFont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6C7C"/>
    <a:srgbClr val="E71B7C"/>
    <a:srgbClr val="4F81BD"/>
    <a:srgbClr val="6F0545"/>
    <a:srgbClr val="EB5D0B"/>
    <a:srgbClr val="BF0060"/>
    <a:srgbClr val="B70D50"/>
    <a:srgbClr val="621B40"/>
    <a:srgbClr val="9C2A33"/>
    <a:srgbClr val="4A73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0" autoAdjust="0"/>
    <p:restoredTop sz="76986" autoAdjust="0"/>
  </p:normalViewPr>
  <p:slideViewPr>
    <p:cSldViewPr>
      <p:cViewPr varScale="1">
        <p:scale>
          <a:sx n="86" d="100"/>
          <a:sy n="86" d="100"/>
        </p:scale>
        <p:origin x="1554" y="84"/>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notesViewPr>
    <p:cSldViewPr>
      <p:cViewPr varScale="1">
        <p:scale>
          <a:sx n="82" d="100"/>
          <a:sy n="82" d="100"/>
        </p:scale>
        <p:origin x="-3114" y="-7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font" Target="fonts/font3.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openxmlformats.org/officeDocument/2006/relationships/font" Target="fonts/font7.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2.fntdata"/><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6.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5.fntdata"/><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font" Target="fonts/font1.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4.fntdata"/><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45971" cy="49667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149" y="2"/>
            <a:ext cx="2945971" cy="496674"/>
          </a:xfrm>
          <a:prstGeom prst="rect">
            <a:avLst/>
          </a:prstGeom>
        </p:spPr>
        <p:txBody>
          <a:bodyPr vert="horz" lIns="91440" tIns="45720" rIns="91440" bIns="45720" rtlCol="0"/>
          <a:lstStyle>
            <a:lvl1pPr algn="r">
              <a:defRPr sz="1200"/>
            </a:lvl1pPr>
          </a:lstStyle>
          <a:p>
            <a:fld id="{E8288C43-DE56-4365-9484-5157E20DD5AE}" type="datetimeFigureOut">
              <a:rPr lang="en-GB" smtClean="0"/>
              <a:pPr/>
              <a:t>21/12/2023</a:t>
            </a:fld>
            <a:endParaRPr lang="en-GB"/>
          </a:p>
        </p:txBody>
      </p:sp>
      <p:sp>
        <p:nvSpPr>
          <p:cNvPr id="4" name="Footer Placeholder 3"/>
          <p:cNvSpPr>
            <a:spLocks noGrp="1"/>
          </p:cNvSpPr>
          <p:nvPr>
            <p:ph type="ftr" sz="quarter" idx="2"/>
          </p:nvPr>
        </p:nvSpPr>
        <p:spPr>
          <a:xfrm>
            <a:off x="1" y="9428261"/>
            <a:ext cx="2945971" cy="49667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149" y="9428261"/>
            <a:ext cx="2945971" cy="496674"/>
          </a:xfrm>
          <a:prstGeom prst="rect">
            <a:avLst/>
          </a:prstGeom>
        </p:spPr>
        <p:txBody>
          <a:bodyPr vert="horz" lIns="91440" tIns="45720" rIns="91440" bIns="45720" rtlCol="0" anchor="b"/>
          <a:lstStyle>
            <a:lvl1pPr algn="r">
              <a:defRPr sz="1200"/>
            </a:lvl1pPr>
          </a:lstStyle>
          <a:p>
            <a:fld id="{4F6FE79D-97AE-47DD-8471-AB74C974BE37}" type="slidenum">
              <a:rPr lang="en-GB" smtClean="0"/>
              <a:pPr/>
              <a:t>‹#›</a:t>
            </a:fld>
            <a:endParaRPr lang="en-GB"/>
          </a:p>
        </p:txBody>
      </p:sp>
    </p:spTree>
    <p:extLst>
      <p:ext uri="{BB962C8B-B14F-4D97-AF65-F5344CB8AC3E}">
        <p14:creationId xmlns:p14="http://schemas.microsoft.com/office/powerpoint/2010/main" val="21292426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45971" cy="496674"/>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GB"/>
          </a:p>
        </p:txBody>
      </p:sp>
      <p:sp>
        <p:nvSpPr>
          <p:cNvPr id="3" name="Date Placeholder 2"/>
          <p:cNvSpPr>
            <a:spLocks noGrp="1"/>
          </p:cNvSpPr>
          <p:nvPr>
            <p:ph type="dt" idx="1"/>
          </p:nvPr>
        </p:nvSpPr>
        <p:spPr>
          <a:xfrm>
            <a:off x="3850149" y="2"/>
            <a:ext cx="2945971" cy="496674"/>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84042492-C229-4CFD-800F-1F6D046B22EE}" type="datetimeFigureOut">
              <a:rPr lang="en-GB"/>
              <a:pPr>
                <a:defRPr/>
              </a:pPr>
              <a:t>21/12/2023</a:t>
            </a:fld>
            <a:endParaRPr lang="en-GB"/>
          </a:p>
        </p:txBody>
      </p:sp>
      <p:sp>
        <p:nvSpPr>
          <p:cNvPr id="4" name="Slide Image Placeholder 3"/>
          <p:cNvSpPr>
            <a:spLocks noGrp="1" noRot="1" noChangeAspect="1"/>
          </p:cNvSpPr>
          <p:nvPr>
            <p:ph type="sldImg" idx="2"/>
          </p:nvPr>
        </p:nvSpPr>
        <p:spPr>
          <a:xfrm>
            <a:off x="88900" y="741363"/>
            <a:ext cx="6619875" cy="3724275"/>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0079" y="4715839"/>
            <a:ext cx="5437518" cy="4466645"/>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1" y="9428261"/>
            <a:ext cx="2945971" cy="496674"/>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GB"/>
          </a:p>
        </p:txBody>
      </p:sp>
      <p:sp>
        <p:nvSpPr>
          <p:cNvPr id="7" name="Slide Number Placeholder 6"/>
          <p:cNvSpPr>
            <a:spLocks noGrp="1"/>
          </p:cNvSpPr>
          <p:nvPr>
            <p:ph type="sldNum" sz="quarter" idx="5"/>
          </p:nvPr>
        </p:nvSpPr>
        <p:spPr>
          <a:xfrm>
            <a:off x="3850149" y="9428261"/>
            <a:ext cx="2945971" cy="496674"/>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EA01EA78-9250-44B6-9A82-6BEB7DBA5EE8}" type="slidenum">
              <a:rPr lang="en-GB"/>
              <a:pPr>
                <a:defRPr/>
              </a:pPr>
              <a:t>‹#›</a:t>
            </a:fld>
            <a:endParaRPr lang="en-GB"/>
          </a:p>
        </p:txBody>
      </p:sp>
    </p:spTree>
    <p:extLst>
      <p:ext uri="{BB962C8B-B14F-4D97-AF65-F5344CB8AC3E}">
        <p14:creationId xmlns:p14="http://schemas.microsoft.com/office/powerpoint/2010/main" val="102155097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EA01EA78-9250-44B6-9A82-6BEB7DBA5EE8}" type="slidenum">
              <a:rPr lang="en-GB" smtClean="0"/>
              <a:pPr>
                <a:defRPr/>
              </a:pPr>
              <a:t>1</a:t>
            </a:fld>
            <a:endParaRPr lang="en-GB"/>
          </a:p>
        </p:txBody>
      </p:sp>
    </p:spTree>
    <p:extLst>
      <p:ext uri="{BB962C8B-B14F-4D97-AF65-F5344CB8AC3E}">
        <p14:creationId xmlns:p14="http://schemas.microsoft.com/office/powerpoint/2010/main" val="25229293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EA01EA78-9250-44B6-9A82-6BEB7DBA5EE8}" type="slidenum">
              <a:rPr lang="en-GB" smtClean="0"/>
              <a:pPr>
                <a:defRPr/>
              </a:pPr>
              <a:t>11</a:t>
            </a:fld>
            <a:endParaRPr lang="en-GB"/>
          </a:p>
        </p:txBody>
      </p:sp>
    </p:spTree>
    <p:extLst>
      <p:ext uri="{BB962C8B-B14F-4D97-AF65-F5344CB8AC3E}">
        <p14:creationId xmlns:p14="http://schemas.microsoft.com/office/powerpoint/2010/main" val="42563582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EA01EA78-9250-44B6-9A82-6BEB7DBA5EE8}" type="slidenum">
              <a:rPr lang="en-GB" smtClean="0"/>
              <a:pPr>
                <a:defRPr/>
              </a:pPr>
              <a:t>12</a:t>
            </a:fld>
            <a:endParaRPr lang="en-GB"/>
          </a:p>
        </p:txBody>
      </p:sp>
    </p:spTree>
    <p:extLst>
      <p:ext uri="{BB962C8B-B14F-4D97-AF65-F5344CB8AC3E}">
        <p14:creationId xmlns:p14="http://schemas.microsoft.com/office/powerpoint/2010/main" val="3291016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EA01EA78-9250-44B6-9A82-6BEB7DBA5EE8}" type="slidenum">
              <a:rPr lang="en-GB" smtClean="0"/>
              <a:pPr>
                <a:defRPr/>
              </a:pPr>
              <a:t>2</a:t>
            </a:fld>
            <a:endParaRPr lang="en-GB"/>
          </a:p>
        </p:txBody>
      </p:sp>
    </p:spTree>
    <p:extLst>
      <p:ext uri="{BB962C8B-B14F-4D97-AF65-F5344CB8AC3E}">
        <p14:creationId xmlns:p14="http://schemas.microsoft.com/office/powerpoint/2010/main" val="36151931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EA01EA78-9250-44B6-9A82-6BEB7DBA5EE8}" type="slidenum">
              <a:rPr lang="en-GB" smtClean="0"/>
              <a:pPr>
                <a:defRPr/>
              </a:pPr>
              <a:t>3</a:t>
            </a:fld>
            <a:endParaRPr lang="en-GB"/>
          </a:p>
        </p:txBody>
      </p:sp>
    </p:spTree>
    <p:extLst>
      <p:ext uri="{BB962C8B-B14F-4D97-AF65-F5344CB8AC3E}">
        <p14:creationId xmlns:p14="http://schemas.microsoft.com/office/powerpoint/2010/main" val="11137941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EA01EA78-9250-44B6-9A82-6BEB7DBA5EE8}" type="slidenum">
              <a:rPr lang="en-GB" smtClean="0"/>
              <a:pPr>
                <a:defRPr/>
              </a:pPr>
              <a:t>4</a:t>
            </a:fld>
            <a:endParaRPr lang="en-GB"/>
          </a:p>
        </p:txBody>
      </p:sp>
    </p:spTree>
    <p:extLst>
      <p:ext uri="{BB962C8B-B14F-4D97-AF65-F5344CB8AC3E}">
        <p14:creationId xmlns:p14="http://schemas.microsoft.com/office/powerpoint/2010/main" val="13040221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EA01EA78-9250-44B6-9A82-6BEB7DBA5EE8}" type="slidenum">
              <a:rPr lang="en-GB" smtClean="0"/>
              <a:pPr>
                <a:defRPr/>
              </a:pPr>
              <a:t>5</a:t>
            </a:fld>
            <a:endParaRPr lang="en-GB"/>
          </a:p>
        </p:txBody>
      </p:sp>
    </p:spTree>
    <p:extLst>
      <p:ext uri="{BB962C8B-B14F-4D97-AF65-F5344CB8AC3E}">
        <p14:creationId xmlns:p14="http://schemas.microsoft.com/office/powerpoint/2010/main" val="33444329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EA01EA78-9250-44B6-9A82-6BEB7DBA5EE8}" type="slidenum">
              <a:rPr lang="en-GB" smtClean="0"/>
              <a:pPr>
                <a:defRPr/>
              </a:pPr>
              <a:t>7</a:t>
            </a:fld>
            <a:endParaRPr lang="en-GB"/>
          </a:p>
        </p:txBody>
      </p:sp>
    </p:spTree>
    <p:extLst>
      <p:ext uri="{BB962C8B-B14F-4D97-AF65-F5344CB8AC3E}">
        <p14:creationId xmlns:p14="http://schemas.microsoft.com/office/powerpoint/2010/main" val="8014437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EA01EA78-9250-44B6-9A82-6BEB7DBA5EE8}" type="slidenum">
              <a:rPr lang="en-GB" smtClean="0"/>
              <a:pPr>
                <a:defRPr/>
              </a:pPr>
              <a:t>8</a:t>
            </a:fld>
            <a:endParaRPr lang="en-GB"/>
          </a:p>
        </p:txBody>
      </p:sp>
    </p:spTree>
    <p:extLst>
      <p:ext uri="{BB962C8B-B14F-4D97-AF65-F5344CB8AC3E}">
        <p14:creationId xmlns:p14="http://schemas.microsoft.com/office/powerpoint/2010/main" val="27661184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EA01EA78-9250-44B6-9A82-6BEB7DBA5EE8}" type="slidenum">
              <a:rPr lang="en-GB" smtClean="0"/>
              <a:pPr>
                <a:defRPr/>
              </a:pPr>
              <a:t>9</a:t>
            </a:fld>
            <a:endParaRPr lang="en-GB"/>
          </a:p>
        </p:txBody>
      </p:sp>
    </p:spTree>
    <p:extLst>
      <p:ext uri="{BB962C8B-B14F-4D97-AF65-F5344CB8AC3E}">
        <p14:creationId xmlns:p14="http://schemas.microsoft.com/office/powerpoint/2010/main" val="16334338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EA01EA78-9250-44B6-9A82-6BEB7DBA5EE8}" type="slidenum">
              <a:rPr lang="en-GB" smtClean="0"/>
              <a:pPr>
                <a:defRPr/>
              </a:pPr>
              <a:t>10</a:t>
            </a:fld>
            <a:endParaRPr lang="en-GB"/>
          </a:p>
        </p:txBody>
      </p:sp>
    </p:spTree>
    <p:extLst>
      <p:ext uri="{BB962C8B-B14F-4D97-AF65-F5344CB8AC3E}">
        <p14:creationId xmlns:p14="http://schemas.microsoft.com/office/powerpoint/2010/main" val="19745291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Text Slide">
    <p:spTree>
      <p:nvGrpSpPr>
        <p:cNvPr id="1" name=""/>
        <p:cNvGrpSpPr/>
        <p:nvPr/>
      </p:nvGrpSpPr>
      <p:grpSpPr>
        <a:xfrm>
          <a:off x="0" y="0"/>
          <a:ext cx="0" cy="0"/>
          <a:chOff x="0" y="0"/>
          <a:chExt cx="0" cy="0"/>
        </a:xfrm>
      </p:grpSpPr>
      <p:sp>
        <p:nvSpPr>
          <p:cNvPr id="2" name="Title 1"/>
          <p:cNvSpPr>
            <a:spLocks noGrp="1"/>
          </p:cNvSpPr>
          <p:nvPr>
            <p:ph type="title"/>
          </p:nvPr>
        </p:nvSpPr>
        <p:spPr>
          <a:xfrm>
            <a:off x="1387771" y="1301219"/>
            <a:ext cx="9889496" cy="720080"/>
          </a:xfrm>
          <a:blipFill>
            <a:blip r:embed="rId2" cstate="print"/>
            <a:stretch>
              <a:fillRect/>
            </a:stretch>
          </a:blipFill>
          <a:ln w="28575">
            <a:noFill/>
          </a:ln>
        </p:spPr>
        <p:txBody>
          <a:bodyPr>
            <a:noAutofit/>
          </a:bodyPr>
          <a:lstStyle>
            <a:lvl1pPr>
              <a:lnSpc>
                <a:spcPts val="2700"/>
              </a:lnSpc>
              <a:defRPr lang="en-GB" spc="-100"/>
            </a:lvl1pPr>
          </a:lstStyle>
          <a:p>
            <a:pPr lvl="0"/>
            <a:r>
              <a:rPr lang="en-US"/>
              <a:t>Click to edit Master title style</a:t>
            </a:r>
            <a:endParaRPr lang="en-GB" dirty="0"/>
          </a:p>
        </p:txBody>
      </p:sp>
      <p:sp>
        <p:nvSpPr>
          <p:cNvPr id="3" name="Content Placeholder 2"/>
          <p:cNvSpPr>
            <a:spLocks noGrp="1"/>
          </p:cNvSpPr>
          <p:nvPr>
            <p:ph idx="1" hasCustomPrompt="1"/>
          </p:nvPr>
        </p:nvSpPr>
        <p:spPr>
          <a:xfrm>
            <a:off x="1391078" y="2532446"/>
            <a:ext cx="9889497" cy="3632858"/>
          </a:xfrm>
        </p:spPr>
        <p:txBody>
          <a:bodyPr lIns="108000"/>
          <a:lstStyle>
            <a:lvl1pPr marL="0" indent="0">
              <a:buNone/>
              <a:defRPr/>
            </a:lvl1pPr>
            <a:lvl2pPr marL="180975" indent="0">
              <a:buNone/>
              <a:defRPr/>
            </a:lvl2pPr>
            <a:lvl3pPr marL="449263" indent="0">
              <a:buNone/>
              <a:defRPr/>
            </a:lvl3pPr>
            <a:lvl4pPr marL="630238" indent="0">
              <a:buNone/>
              <a:defRPr/>
            </a:lvl4pPr>
            <a:lvl5pPr marL="896938" indent="0">
              <a:buNone/>
              <a:defRPr/>
            </a:lvl5pPr>
          </a:lstStyle>
          <a:p>
            <a:pPr marL="180975" marR="0" lvl="0" indent="-180975" algn="l" defTabSz="914400" rtl="0" eaLnBrk="1" fontAlgn="base" latinLnBrk="0" hangingPunct="1">
              <a:lnSpc>
                <a:spcPts val="2100"/>
              </a:lnSpc>
              <a:spcBef>
                <a:spcPct val="0"/>
              </a:spcBef>
              <a:spcAft>
                <a:spcPct val="0"/>
              </a:spcAft>
              <a:buClrTx/>
              <a:buSzPct val="80000"/>
              <a:buFont typeface="Arial" charset="0"/>
              <a:buChar char="•"/>
              <a:tabLst/>
              <a:defRPr/>
            </a:pPr>
            <a:r>
              <a:rPr kumimoji="0" 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Edit Master text styles</a:t>
            </a:r>
          </a:p>
          <a:p>
            <a:pPr marL="449263" marR="0" lvl="1" indent="-268288" algn="l" defTabSz="914400" rtl="0" eaLnBrk="1" fontAlgn="base" latinLnBrk="0" hangingPunct="1">
              <a:lnSpc>
                <a:spcPts val="2100"/>
              </a:lnSpc>
              <a:spcBef>
                <a:spcPct val="0"/>
              </a:spcBef>
              <a:spcAft>
                <a:spcPct val="0"/>
              </a:spcAft>
              <a:buClrTx/>
              <a:buSzTx/>
              <a:buFont typeface="Arial" charset="0"/>
              <a:buChar char="–"/>
              <a:tabLst/>
              <a:defRPr/>
            </a:pPr>
            <a:r>
              <a:rPr kumimoji="0" 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Second level</a:t>
            </a:r>
          </a:p>
          <a:p>
            <a:pPr marL="630238" marR="0" lvl="2" indent="-180975" algn="l" defTabSz="914400" rtl="0" eaLnBrk="1" fontAlgn="base" latinLnBrk="0" hangingPunct="1">
              <a:lnSpc>
                <a:spcPts val="2100"/>
              </a:lnSpc>
              <a:spcBef>
                <a:spcPct val="0"/>
              </a:spcBef>
              <a:spcAft>
                <a:spcPct val="0"/>
              </a:spcAft>
              <a:buClrTx/>
              <a:buSzTx/>
              <a:buFont typeface="Arial" charset="0"/>
              <a:buChar char="•"/>
              <a:tabLst/>
              <a:defRPr/>
            </a:pPr>
            <a:r>
              <a:rPr kumimoji="0" 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Third level</a:t>
            </a:r>
          </a:p>
          <a:p>
            <a:pPr marL="896938" marR="0" lvl="3" indent="-266700" algn="l" defTabSz="914400" rtl="0" eaLnBrk="1" fontAlgn="base" latinLnBrk="0" hangingPunct="1">
              <a:lnSpc>
                <a:spcPts val="2100"/>
              </a:lnSpc>
              <a:spcBef>
                <a:spcPct val="0"/>
              </a:spcBef>
              <a:spcAft>
                <a:spcPct val="0"/>
              </a:spcAft>
              <a:buClrTx/>
              <a:buSzTx/>
              <a:buFont typeface="Arial" charset="0"/>
              <a:buChar char="–"/>
              <a:tabLst/>
              <a:defRPr/>
            </a:pPr>
            <a:r>
              <a:rPr kumimoji="0" 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Fourth level</a:t>
            </a:r>
          </a:p>
          <a:p>
            <a:pPr marL="1077913" marR="0" lvl="4" indent="-180975" algn="l" defTabSz="914400" rtl="0" eaLnBrk="1" fontAlgn="base" latinLnBrk="0" hangingPunct="1">
              <a:lnSpc>
                <a:spcPts val="2100"/>
              </a:lnSpc>
              <a:spcBef>
                <a:spcPct val="0"/>
              </a:spcBef>
              <a:spcAft>
                <a:spcPct val="0"/>
              </a:spcAft>
              <a:buClrTx/>
              <a:buSzTx/>
              <a:buFont typeface="Arial" charset="0"/>
              <a:buChar char="»"/>
              <a:tabLst/>
              <a:defRPr/>
            </a:pPr>
            <a:r>
              <a:rPr kumimoji="0" 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Fifth level</a:t>
            </a:r>
            <a:endPar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387771" y="1301219"/>
            <a:ext cx="9889496" cy="720080"/>
          </a:xfrm>
          <a:blipFill>
            <a:blip r:embed="rId2" cstate="print"/>
            <a:stretch>
              <a:fillRect/>
            </a:stretch>
          </a:blipFill>
          <a:ln w="28575">
            <a:noFill/>
          </a:ln>
        </p:spPr>
        <p:txBody>
          <a:bodyPr>
            <a:noAutofit/>
          </a:bodyPr>
          <a:lstStyle>
            <a:lvl1pPr>
              <a:lnSpc>
                <a:spcPts val="2700"/>
              </a:lnSpc>
              <a:defRPr lang="en-GB" spc="-100"/>
            </a:lvl1pPr>
          </a:lstStyle>
          <a:p>
            <a:pPr lvl="0"/>
            <a:r>
              <a:rPr lang="en-US"/>
              <a:t>Click to edit Master title style</a:t>
            </a:r>
            <a:endParaRPr lang="en-GB" dirty="0"/>
          </a:p>
        </p:txBody>
      </p:sp>
    </p:spTree>
    <p:extLst>
      <p:ext uri="{BB962C8B-B14F-4D97-AF65-F5344CB8AC3E}">
        <p14:creationId xmlns:p14="http://schemas.microsoft.com/office/powerpoint/2010/main" val="2147601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7b Full bleed image and text">
    <p:spTree>
      <p:nvGrpSpPr>
        <p:cNvPr id="1" name=""/>
        <p:cNvGrpSpPr/>
        <p:nvPr/>
      </p:nvGrpSpPr>
      <p:grpSpPr>
        <a:xfrm>
          <a:off x="0" y="0"/>
          <a:ext cx="0" cy="0"/>
          <a:chOff x="0" y="0"/>
          <a:chExt cx="0" cy="0"/>
        </a:xfrm>
      </p:grpSpPr>
      <p:sp>
        <p:nvSpPr>
          <p:cNvPr id="12" name="Picture Placeholder 11"/>
          <p:cNvSpPr>
            <a:spLocks noGrp="1"/>
          </p:cNvSpPr>
          <p:nvPr>
            <p:ph type="pic" sz="quarter" idx="11"/>
          </p:nvPr>
        </p:nvSpPr>
        <p:spPr>
          <a:xfrm>
            <a:off x="0" y="3429002"/>
            <a:ext cx="12192000" cy="3429001"/>
          </a:xfrm>
        </p:spPr>
        <p:txBody>
          <a:bodyPr rtlCol="0">
            <a:noAutofit/>
          </a:bodyPr>
          <a:lstStyle>
            <a:lvl1pPr marL="0" indent="0">
              <a:buNone/>
              <a:defRPr/>
            </a:lvl1pPr>
          </a:lstStyle>
          <a:p>
            <a:pPr lvl="0"/>
            <a:r>
              <a:rPr lang="en-US" noProof="0"/>
              <a:t>Click icon to add picture</a:t>
            </a:r>
            <a:endParaRPr lang="en-GB" noProof="0" dirty="0"/>
          </a:p>
        </p:txBody>
      </p:sp>
      <p:sp>
        <p:nvSpPr>
          <p:cNvPr id="2" name="Title 1"/>
          <p:cNvSpPr>
            <a:spLocks noGrp="1"/>
          </p:cNvSpPr>
          <p:nvPr>
            <p:ph type="title"/>
          </p:nvPr>
        </p:nvSpPr>
        <p:spPr>
          <a:xfrm>
            <a:off x="1397008" y="1340768"/>
            <a:ext cx="8628904" cy="504056"/>
          </a:xfrm>
          <a:blipFill>
            <a:blip r:embed="rId2" cstate="print"/>
            <a:stretch>
              <a:fillRect/>
            </a:stretch>
          </a:blipFill>
          <a:ln w="28575">
            <a:noFill/>
          </a:ln>
        </p:spPr>
        <p:txBody>
          <a:bodyPr>
            <a:noAutofit/>
          </a:bodyPr>
          <a:lstStyle>
            <a:lvl1pPr>
              <a:lnSpc>
                <a:spcPts val="1900"/>
              </a:lnSpc>
              <a:defRPr lang="en-GB" sz="1800" spc="-100"/>
            </a:lvl1pPr>
          </a:lstStyle>
          <a:p>
            <a:pPr lvl="0"/>
            <a:r>
              <a:rPr lang="en-US"/>
              <a:t>Click to edit Master title style</a:t>
            </a:r>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SH_Title_with_image">
    <p:spTree>
      <p:nvGrpSpPr>
        <p:cNvPr id="1" name=""/>
        <p:cNvGrpSpPr/>
        <p:nvPr/>
      </p:nvGrpSpPr>
      <p:grpSpPr>
        <a:xfrm>
          <a:off x="0" y="0"/>
          <a:ext cx="0" cy="0"/>
          <a:chOff x="0" y="0"/>
          <a:chExt cx="0" cy="0"/>
        </a:xfrm>
      </p:grpSpPr>
      <p:sp>
        <p:nvSpPr>
          <p:cNvPr id="2" name="Title 1"/>
          <p:cNvSpPr>
            <a:spLocks noGrp="1"/>
          </p:cNvSpPr>
          <p:nvPr>
            <p:ph type="title"/>
          </p:nvPr>
        </p:nvSpPr>
        <p:spPr>
          <a:xfrm>
            <a:off x="1404151" y="1472700"/>
            <a:ext cx="8628904" cy="720080"/>
          </a:xfrm>
          <a:blipFill>
            <a:blip r:embed="rId2" cstate="print"/>
            <a:stretch>
              <a:fillRect/>
            </a:stretch>
          </a:blipFill>
          <a:ln w="28575">
            <a:noFill/>
          </a:ln>
        </p:spPr>
        <p:txBody>
          <a:bodyPr>
            <a:noAutofit/>
          </a:bodyPr>
          <a:lstStyle>
            <a:lvl1pPr>
              <a:lnSpc>
                <a:spcPts val="2700"/>
              </a:lnSpc>
              <a:defRPr lang="en-GB" sz="2800" spc="-100"/>
            </a:lvl1pPr>
          </a:lstStyle>
          <a:p>
            <a:pPr lvl="0"/>
            <a:r>
              <a:rPr lang="en-US"/>
              <a:t>Click to edit Master title style</a:t>
            </a:r>
            <a:endParaRPr lang="en-GB" dirty="0"/>
          </a:p>
        </p:txBody>
      </p:sp>
      <p:sp>
        <p:nvSpPr>
          <p:cNvPr id="6" name="Text Placeholder 5"/>
          <p:cNvSpPr>
            <a:spLocks noGrp="1"/>
          </p:cNvSpPr>
          <p:nvPr>
            <p:ph type="body" sz="quarter" idx="10"/>
          </p:nvPr>
        </p:nvSpPr>
        <p:spPr>
          <a:xfrm>
            <a:off x="1404151" y="2192780"/>
            <a:ext cx="8640233" cy="307082"/>
          </a:xfrm>
          <a:blipFill>
            <a:blip r:embed="rId2" cstate="print"/>
            <a:stretch>
              <a:fillRect/>
            </a:stretch>
          </a:blipFill>
        </p:spPr>
        <p:txBody>
          <a:bodyPr lIns="108000"/>
          <a:lstStyle>
            <a:lvl1pPr marL="0" indent="0">
              <a:lnSpc>
                <a:spcPts val="2700"/>
              </a:lnSpc>
              <a:buNone/>
              <a:defRPr lang="en-US" sz="2800" i="1" kern="1200" spc="-100" baseline="0" dirty="0" smtClean="0">
                <a:solidFill>
                  <a:srgbClr val="621B40"/>
                </a:solidFill>
                <a:latin typeface="Arial" pitchFamily="34" charset="0"/>
                <a:ea typeface="+mj-ea"/>
                <a:cs typeface="Arial" pitchFamily="34" charset="0"/>
              </a:defRPr>
            </a:lvl1pPr>
          </a:lstStyle>
          <a:p>
            <a:pPr lvl="0"/>
            <a:r>
              <a:rPr lang="en-US"/>
              <a:t>Click to edit Master text styles</a:t>
            </a:r>
          </a:p>
        </p:txBody>
      </p:sp>
      <p:sp>
        <p:nvSpPr>
          <p:cNvPr id="12" name="Picture Placeholder 11"/>
          <p:cNvSpPr>
            <a:spLocks noGrp="1"/>
          </p:cNvSpPr>
          <p:nvPr>
            <p:ph type="pic" sz="quarter" idx="11"/>
          </p:nvPr>
        </p:nvSpPr>
        <p:spPr>
          <a:xfrm>
            <a:off x="0" y="3429002"/>
            <a:ext cx="12192000" cy="3429001"/>
          </a:xfrm>
        </p:spPr>
        <p:txBody>
          <a:bodyPr rtlCol="0">
            <a:noAutofit/>
          </a:bodyPr>
          <a:lstStyle>
            <a:lvl1pPr marL="0" indent="0">
              <a:buNone/>
              <a:defRPr/>
            </a:lvl1pPr>
          </a:lstStyle>
          <a:p>
            <a:pPr lvl="0"/>
            <a:r>
              <a:rPr lang="en-US" noProof="0"/>
              <a:t>Click icon to add picture</a:t>
            </a:r>
            <a:endParaRPr lang="en-GB" noProof="0"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rge picture (R) with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0A4AB-8DC2-4CDD-9B7E-F7070EAF971B}"/>
              </a:ext>
            </a:extLst>
          </p:cNvPr>
          <p:cNvSpPr>
            <a:spLocks noGrp="1"/>
          </p:cNvSpPr>
          <p:nvPr>
            <p:ph type="title"/>
          </p:nvPr>
        </p:nvSpPr>
        <p:spPr>
          <a:xfrm>
            <a:off x="263353" y="1340768"/>
            <a:ext cx="5256584" cy="396875"/>
          </a:xfrm>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FC8F6672-6BBD-4225-9431-36A037E0E3B9}"/>
              </a:ext>
            </a:extLst>
          </p:cNvPr>
          <p:cNvSpPr>
            <a:spLocks noGrp="1"/>
          </p:cNvSpPr>
          <p:nvPr>
            <p:ph type="pic" sz="quarter" idx="10"/>
          </p:nvPr>
        </p:nvSpPr>
        <p:spPr>
          <a:xfrm>
            <a:off x="6024563" y="0"/>
            <a:ext cx="6167437" cy="6858000"/>
          </a:xfrm>
        </p:spPr>
        <p:txBody>
          <a:bodyPr/>
          <a:lstStyle/>
          <a:p>
            <a:r>
              <a:rPr lang="en-US"/>
              <a:t>Click icon to add picture</a:t>
            </a:r>
            <a:endParaRPr lang="en-GB"/>
          </a:p>
        </p:txBody>
      </p:sp>
      <p:sp>
        <p:nvSpPr>
          <p:cNvPr id="6" name="Text Placeholder 5">
            <a:extLst>
              <a:ext uri="{FF2B5EF4-FFF2-40B4-BE49-F238E27FC236}">
                <a16:creationId xmlns:a16="http://schemas.microsoft.com/office/drawing/2014/main" id="{E56ADBB7-046C-4CA8-8313-A3A402765E02}"/>
              </a:ext>
            </a:extLst>
          </p:cNvPr>
          <p:cNvSpPr>
            <a:spLocks noGrp="1"/>
          </p:cNvSpPr>
          <p:nvPr>
            <p:ph type="body" sz="quarter" idx="11"/>
          </p:nvPr>
        </p:nvSpPr>
        <p:spPr>
          <a:xfrm>
            <a:off x="263525" y="2133600"/>
            <a:ext cx="5256213" cy="4319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50770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31F6CF-B687-4DD1-8C2A-46E5BC62B7CC}" type="datetimeFigureOut">
              <a:rPr lang="en-GB" smtClean="0"/>
              <a:t>21/12/2023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027319-E694-4EFC-9799-8C00D16905D0}" type="slidenum">
              <a:rPr lang="en-GB" smtClean="0"/>
              <a:t>‹#›</a:t>
            </a:fld>
            <a:endParaRPr lang="en-GB"/>
          </a:p>
        </p:txBody>
      </p:sp>
    </p:spTree>
    <p:extLst>
      <p:ext uri="{BB962C8B-B14F-4D97-AF65-F5344CB8AC3E}">
        <p14:creationId xmlns:p14="http://schemas.microsoft.com/office/powerpoint/2010/main" val="33270563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9843" y="1259523"/>
            <a:ext cx="8629651" cy="396875"/>
          </a:xfrm>
          <a:prstGeom prst="rect">
            <a:avLst/>
          </a:prstGeom>
          <a:blipFill>
            <a:blip r:embed="rId9" cstate="print"/>
            <a:stretch>
              <a:fillRect/>
            </a:stretch>
          </a:blipFill>
        </p:spPr>
        <p:txBody>
          <a:bodyPr vert="horz" lIns="108000" tIns="0" rIns="0" bIns="0" rtlCol="0" anchor="t" anchorCtr="0">
            <a:spAutoFit/>
          </a:bodyPr>
          <a:lstStyle/>
          <a:p>
            <a:r>
              <a:rPr lang="en-US"/>
              <a:t>Click to edit Master title style</a:t>
            </a:r>
            <a:endParaRPr lang="en-GB" dirty="0"/>
          </a:p>
        </p:txBody>
      </p:sp>
      <p:sp>
        <p:nvSpPr>
          <p:cNvPr id="1027" name="Text Placeholder 2"/>
          <p:cNvSpPr>
            <a:spLocks noGrp="1"/>
          </p:cNvSpPr>
          <p:nvPr>
            <p:ph type="body" idx="1"/>
          </p:nvPr>
        </p:nvSpPr>
        <p:spPr bwMode="auto">
          <a:xfrm>
            <a:off x="1389843" y="2070894"/>
            <a:ext cx="8640233" cy="395039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3" name="Picture 2"/>
          <p:cNvPicPr>
            <a:picLocks/>
          </p:cNvPicPr>
          <p:nvPr userDrawn="1"/>
        </p:nvPicPr>
        <p:blipFill>
          <a:blip r:embed="rId10">
            <a:extLst>
              <a:ext uri="{28A0092B-C50C-407E-A947-70E740481C1C}">
                <a14:useLocalDpi xmlns:a14="http://schemas.microsoft.com/office/drawing/2010/main" val="0"/>
              </a:ext>
            </a:extLst>
          </a:blip>
          <a:stretch>
            <a:fillRect/>
          </a:stretch>
        </p:blipFill>
        <p:spPr>
          <a:xfrm>
            <a:off x="335360" y="387139"/>
            <a:ext cx="2707200" cy="540000"/>
          </a:xfrm>
          <a:prstGeom prst="rect">
            <a:avLst/>
          </a:prstGeom>
        </p:spPr>
      </p:pic>
    </p:spTree>
  </p:cSld>
  <p:clrMap bg1="lt1" tx1="dk1" bg2="lt2" tx2="dk2" accent1="accent1" accent2="accent2" accent3="accent3" accent4="accent4" accent5="accent5" accent6="accent6" hlink="hlink" folHlink="folHlink"/>
  <p:sldLayoutIdLst>
    <p:sldLayoutId id="2147483680" r:id="rId1"/>
    <p:sldLayoutId id="2147483691" r:id="rId2"/>
    <p:sldLayoutId id="2147483687" r:id="rId3"/>
    <p:sldLayoutId id="2147483676" r:id="rId4"/>
    <p:sldLayoutId id="2147483690" r:id="rId5"/>
    <p:sldLayoutId id="2147483692" r:id="rId6"/>
    <p:sldLayoutId id="2147483694" r:id="rId7"/>
  </p:sldLayoutIdLst>
  <p:txStyles>
    <p:titleStyle>
      <a:lvl1pPr algn="l" rtl="0" eaLnBrk="1" fontAlgn="base" hangingPunct="1">
        <a:lnSpc>
          <a:spcPts val="3100"/>
        </a:lnSpc>
        <a:spcBef>
          <a:spcPct val="0"/>
        </a:spcBef>
        <a:spcAft>
          <a:spcPct val="0"/>
        </a:spcAft>
        <a:buClr>
          <a:srgbClr val="B70D50"/>
        </a:buClr>
        <a:buFont typeface="FS Clerkenwell"/>
        <a:defRPr sz="2600" kern="1200" spc="-20">
          <a:solidFill>
            <a:srgbClr val="B70D50"/>
          </a:solidFill>
          <a:latin typeface="Arial" pitchFamily="34" charset="0"/>
          <a:ea typeface="+mj-ea"/>
          <a:cs typeface="Arial" pitchFamily="34" charset="0"/>
        </a:defRPr>
      </a:lvl1pPr>
      <a:lvl2pPr algn="l" rtl="0" eaLnBrk="1" fontAlgn="base" hangingPunct="1">
        <a:lnSpc>
          <a:spcPts val="3100"/>
        </a:lnSpc>
        <a:spcBef>
          <a:spcPct val="0"/>
        </a:spcBef>
        <a:spcAft>
          <a:spcPct val="0"/>
        </a:spcAft>
        <a:buClr>
          <a:srgbClr val="B70D50"/>
        </a:buClr>
        <a:buFont typeface="FS Clerkenwell"/>
        <a:defRPr sz="2600">
          <a:solidFill>
            <a:srgbClr val="B70D50"/>
          </a:solidFill>
          <a:latin typeface="Arial" charset="0"/>
          <a:cs typeface="Arial" charset="0"/>
        </a:defRPr>
      </a:lvl2pPr>
      <a:lvl3pPr algn="l" rtl="0" eaLnBrk="1" fontAlgn="base" hangingPunct="1">
        <a:lnSpc>
          <a:spcPts val="3100"/>
        </a:lnSpc>
        <a:spcBef>
          <a:spcPct val="0"/>
        </a:spcBef>
        <a:spcAft>
          <a:spcPct val="0"/>
        </a:spcAft>
        <a:buClr>
          <a:srgbClr val="B70D50"/>
        </a:buClr>
        <a:buFont typeface="FS Clerkenwell"/>
        <a:defRPr sz="2600">
          <a:solidFill>
            <a:srgbClr val="B70D50"/>
          </a:solidFill>
          <a:latin typeface="Arial" charset="0"/>
          <a:cs typeface="Arial" charset="0"/>
        </a:defRPr>
      </a:lvl3pPr>
      <a:lvl4pPr algn="l" rtl="0" eaLnBrk="1" fontAlgn="base" hangingPunct="1">
        <a:lnSpc>
          <a:spcPts val="3100"/>
        </a:lnSpc>
        <a:spcBef>
          <a:spcPct val="0"/>
        </a:spcBef>
        <a:spcAft>
          <a:spcPct val="0"/>
        </a:spcAft>
        <a:buClr>
          <a:srgbClr val="B70D50"/>
        </a:buClr>
        <a:buFont typeface="FS Clerkenwell"/>
        <a:defRPr sz="2600">
          <a:solidFill>
            <a:srgbClr val="B70D50"/>
          </a:solidFill>
          <a:latin typeface="Arial" charset="0"/>
          <a:cs typeface="Arial" charset="0"/>
        </a:defRPr>
      </a:lvl4pPr>
      <a:lvl5pPr algn="l" rtl="0" eaLnBrk="1" fontAlgn="base" hangingPunct="1">
        <a:lnSpc>
          <a:spcPts val="3100"/>
        </a:lnSpc>
        <a:spcBef>
          <a:spcPct val="0"/>
        </a:spcBef>
        <a:spcAft>
          <a:spcPct val="0"/>
        </a:spcAft>
        <a:buClr>
          <a:srgbClr val="B70D50"/>
        </a:buClr>
        <a:buFont typeface="FS Clerkenwell"/>
        <a:defRPr sz="2600">
          <a:solidFill>
            <a:srgbClr val="B70D50"/>
          </a:solidFill>
          <a:latin typeface="Arial" charset="0"/>
          <a:cs typeface="Arial" charset="0"/>
        </a:defRPr>
      </a:lvl5pPr>
      <a:lvl6pPr marL="457200" algn="l" rtl="0" eaLnBrk="1" fontAlgn="base" hangingPunct="1">
        <a:lnSpc>
          <a:spcPts val="3100"/>
        </a:lnSpc>
        <a:spcBef>
          <a:spcPct val="0"/>
        </a:spcBef>
        <a:spcAft>
          <a:spcPct val="0"/>
        </a:spcAft>
        <a:buClr>
          <a:srgbClr val="B70D50"/>
        </a:buClr>
        <a:buFont typeface="FS Clerkenwell"/>
        <a:defRPr sz="2600">
          <a:solidFill>
            <a:srgbClr val="B70D50"/>
          </a:solidFill>
          <a:latin typeface="Arial" charset="0"/>
          <a:cs typeface="Arial" charset="0"/>
        </a:defRPr>
      </a:lvl6pPr>
      <a:lvl7pPr marL="914400" algn="l" rtl="0" eaLnBrk="1" fontAlgn="base" hangingPunct="1">
        <a:lnSpc>
          <a:spcPts val="3100"/>
        </a:lnSpc>
        <a:spcBef>
          <a:spcPct val="0"/>
        </a:spcBef>
        <a:spcAft>
          <a:spcPct val="0"/>
        </a:spcAft>
        <a:buClr>
          <a:srgbClr val="B70D50"/>
        </a:buClr>
        <a:buFont typeface="FS Clerkenwell"/>
        <a:defRPr sz="2600">
          <a:solidFill>
            <a:srgbClr val="B70D50"/>
          </a:solidFill>
          <a:latin typeface="Arial" charset="0"/>
          <a:cs typeface="Arial" charset="0"/>
        </a:defRPr>
      </a:lvl7pPr>
      <a:lvl8pPr marL="1371600" algn="l" rtl="0" eaLnBrk="1" fontAlgn="base" hangingPunct="1">
        <a:lnSpc>
          <a:spcPts val="3100"/>
        </a:lnSpc>
        <a:spcBef>
          <a:spcPct val="0"/>
        </a:spcBef>
        <a:spcAft>
          <a:spcPct val="0"/>
        </a:spcAft>
        <a:buClr>
          <a:srgbClr val="B70D50"/>
        </a:buClr>
        <a:buFont typeface="FS Clerkenwell"/>
        <a:defRPr sz="2600">
          <a:solidFill>
            <a:srgbClr val="B70D50"/>
          </a:solidFill>
          <a:latin typeface="Arial" charset="0"/>
          <a:cs typeface="Arial" charset="0"/>
        </a:defRPr>
      </a:lvl8pPr>
      <a:lvl9pPr marL="1828800" algn="l" rtl="0" eaLnBrk="1" fontAlgn="base" hangingPunct="1">
        <a:lnSpc>
          <a:spcPts val="3100"/>
        </a:lnSpc>
        <a:spcBef>
          <a:spcPct val="0"/>
        </a:spcBef>
        <a:spcAft>
          <a:spcPct val="0"/>
        </a:spcAft>
        <a:buClr>
          <a:srgbClr val="B70D50"/>
        </a:buClr>
        <a:buFont typeface="FS Clerkenwell"/>
        <a:defRPr sz="2600">
          <a:solidFill>
            <a:srgbClr val="B70D50"/>
          </a:solidFill>
          <a:latin typeface="Arial" charset="0"/>
          <a:cs typeface="Arial" charset="0"/>
        </a:defRPr>
      </a:lvl9pPr>
    </p:titleStyle>
    <p:bodyStyle>
      <a:lvl1pPr marL="180975" indent="-180975" algn="l" rtl="0" eaLnBrk="1" fontAlgn="base" hangingPunct="1">
        <a:lnSpc>
          <a:spcPts val="2100"/>
        </a:lnSpc>
        <a:spcBef>
          <a:spcPct val="0"/>
        </a:spcBef>
        <a:spcAft>
          <a:spcPct val="0"/>
        </a:spcAft>
        <a:buSzPct val="80000"/>
        <a:buFont typeface="Arial" charset="0"/>
        <a:buChar char="•"/>
        <a:defRPr kern="1200">
          <a:solidFill>
            <a:schemeClr val="tx1"/>
          </a:solidFill>
          <a:latin typeface="Arial" pitchFamily="34" charset="0"/>
          <a:ea typeface="+mn-ea"/>
          <a:cs typeface="Arial" pitchFamily="34" charset="0"/>
        </a:defRPr>
      </a:lvl1pPr>
      <a:lvl2pPr marL="449263" indent="-268288" algn="l" rtl="0" eaLnBrk="1" fontAlgn="base" hangingPunct="1">
        <a:lnSpc>
          <a:spcPts val="2100"/>
        </a:lnSpc>
        <a:spcBef>
          <a:spcPct val="0"/>
        </a:spcBef>
        <a:spcAft>
          <a:spcPct val="0"/>
        </a:spcAft>
        <a:buFont typeface="Arial" charset="0"/>
        <a:buChar char="–"/>
        <a:defRPr kern="1200">
          <a:solidFill>
            <a:schemeClr val="tx1"/>
          </a:solidFill>
          <a:latin typeface="Arial" pitchFamily="34" charset="0"/>
          <a:ea typeface="+mn-ea"/>
          <a:cs typeface="Arial" pitchFamily="34" charset="0"/>
        </a:defRPr>
      </a:lvl2pPr>
      <a:lvl3pPr marL="630238" indent="-180975" algn="l" rtl="0" eaLnBrk="1" fontAlgn="base" hangingPunct="1">
        <a:lnSpc>
          <a:spcPts val="2100"/>
        </a:lnSpc>
        <a:spcBef>
          <a:spcPct val="0"/>
        </a:spcBef>
        <a:spcAft>
          <a:spcPct val="0"/>
        </a:spcAft>
        <a:buFont typeface="Arial" charset="0"/>
        <a:buChar char="•"/>
        <a:defRPr kern="1200">
          <a:solidFill>
            <a:schemeClr val="tx1"/>
          </a:solidFill>
          <a:latin typeface="Arial" pitchFamily="34" charset="0"/>
          <a:ea typeface="+mn-ea"/>
          <a:cs typeface="Arial" pitchFamily="34" charset="0"/>
        </a:defRPr>
      </a:lvl3pPr>
      <a:lvl4pPr marL="896938" indent="-266700" algn="l" rtl="0" eaLnBrk="1" fontAlgn="base" hangingPunct="1">
        <a:lnSpc>
          <a:spcPts val="2100"/>
        </a:lnSpc>
        <a:spcBef>
          <a:spcPct val="0"/>
        </a:spcBef>
        <a:spcAft>
          <a:spcPct val="0"/>
        </a:spcAft>
        <a:buFont typeface="Arial" charset="0"/>
        <a:buChar char="–"/>
        <a:defRPr kern="1200">
          <a:solidFill>
            <a:schemeClr val="tx1"/>
          </a:solidFill>
          <a:latin typeface="Arial" pitchFamily="34" charset="0"/>
          <a:ea typeface="+mn-ea"/>
          <a:cs typeface="Arial" pitchFamily="34" charset="0"/>
        </a:defRPr>
      </a:lvl4pPr>
      <a:lvl5pPr marL="1077913" indent="-180975" algn="l" rtl="0" eaLnBrk="1" fontAlgn="base" hangingPunct="1">
        <a:lnSpc>
          <a:spcPts val="2100"/>
        </a:lnSpc>
        <a:spcBef>
          <a:spcPct val="0"/>
        </a:spcBef>
        <a:spcAft>
          <a:spcPct val="0"/>
        </a:spcAft>
        <a:buFont typeface="Arial" charset="0"/>
        <a:buChar char="»"/>
        <a:defRPr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hyperlink" Target="https://www.buk.edu.ng/"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background pattern&#10;&#10;Description automatically generated">
            <a:extLst>
              <a:ext uri="{FF2B5EF4-FFF2-40B4-BE49-F238E27FC236}">
                <a16:creationId xmlns:a16="http://schemas.microsoft.com/office/drawing/2014/main" id="{CA50528F-EE74-44A7-86DF-62E5CF901DA1}"/>
              </a:ext>
            </a:extLst>
          </p:cNvPr>
          <p:cNvPicPr/>
          <p:nvPr/>
        </p:nvPicPr>
        <p:blipFill rotWithShape="1">
          <a:blip r:embed="rId3" cstate="print">
            <a:extLst>
              <a:ext uri="{28A0092B-C50C-407E-A947-70E740481C1C}">
                <a14:useLocalDpi xmlns:a14="http://schemas.microsoft.com/office/drawing/2010/main" val="0"/>
              </a:ext>
            </a:extLst>
          </a:blip>
          <a:srcRect t="43109"/>
          <a:stretch/>
        </p:blipFill>
        <p:spPr>
          <a:xfrm>
            <a:off x="4943872" y="0"/>
            <a:ext cx="7225680" cy="6858000"/>
          </a:xfrm>
          <a:prstGeom prst="rect">
            <a:avLst/>
          </a:prstGeom>
        </p:spPr>
      </p:pic>
      <p:sp>
        <p:nvSpPr>
          <p:cNvPr id="4" name="Title 3">
            <a:extLst>
              <a:ext uri="{FF2B5EF4-FFF2-40B4-BE49-F238E27FC236}">
                <a16:creationId xmlns:a16="http://schemas.microsoft.com/office/drawing/2014/main" id="{399B9165-2A5D-4476-808F-1934A7F13FB9}"/>
              </a:ext>
            </a:extLst>
          </p:cNvPr>
          <p:cNvSpPr>
            <a:spLocks noGrp="1"/>
          </p:cNvSpPr>
          <p:nvPr>
            <p:ph type="title"/>
          </p:nvPr>
        </p:nvSpPr>
        <p:spPr>
          <a:xfrm>
            <a:off x="407368" y="1916832"/>
            <a:ext cx="4824536" cy="1296144"/>
          </a:xfrm>
        </p:spPr>
        <p:txBody>
          <a:bodyPr/>
          <a:lstStyle/>
          <a:p>
            <a:r>
              <a:rPr lang="en-GB" b="1" dirty="0"/>
              <a:t>CRESR Seminar Series </a:t>
            </a:r>
            <a:br>
              <a:rPr lang="en-GB" b="1" dirty="0"/>
            </a:br>
            <a:r>
              <a:rPr lang="en-GB" sz="2000" dirty="0"/>
              <a:t>Decolonising knowledge in higher education: Lessons from the colonial experience in Northern Nigeria</a:t>
            </a:r>
            <a:br>
              <a:rPr lang="en-GB" sz="2400" dirty="0"/>
            </a:br>
            <a:br>
              <a:rPr lang="en-GB" sz="2400" dirty="0"/>
            </a:br>
            <a:br>
              <a:rPr lang="en-GB" sz="2400" dirty="0"/>
            </a:br>
            <a:r>
              <a:rPr lang="en-GB" sz="2000" b="1" dirty="0"/>
              <a:t>Dr Femi Owolade</a:t>
            </a:r>
            <a:br>
              <a:rPr lang="en-GB" sz="1600" dirty="0"/>
            </a:br>
            <a:r>
              <a:rPr lang="en-GB" sz="1600" dirty="0"/>
              <a:t>Sheffield Hallam University</a:t>
            </a:r>
            <a:br>
              <a:rPr lang="en-GB" b="1" i="0" dirty="0">
                <a:solidFill>
                  <a:srgbClr val="242424"/>
                </a:solidFill>
                <a:effectLst/>
              </a:rPr>
            </a:br>
            <a:br>
              <a:rPr lang="en-GB" b="1" i="0" dirty="0">
                <a:solidFill>
                  <a:srgbClr val="242424"/>
                </a:solidFill>
                <a:effectLst/>
              </a:rPr>
            </a:br>
            <a:r>
              <a:rPr lang="en-GB" sz="1400" dirty="0"/>
              <a:t>13 December 2023</a:t>
            </a:r>
            <a:br>
              <a:rPr lang="en-GB" dirty="0"/>
            </a:br>
            <a:br>
              <a:rPr lang="en-GB" dirty="0"/>
            </a:br>
            <a:endParaRPr lang="en-GB" sz="1800" dirty="0"/>
          </a:p>
        </p:txBody>
      </p:sp>
    </p:spTree>
    <p:extLst>
      <p:ext uri="{BB962C8B-B14F-4D97-AF65-F5344CB8AC3E}">
        <p14:creationId xmlns:p14="http://schemas.microsoft.com/office/powerpoint/2010/main" val="28780745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3E9CF-23F1-1EC9-DF20-29E3CB213E74}"/>
              </a:ext>
            </a:extLst>
          </p:cNvPr>
          <p:cNvSpPr>
            <a:spLocks noGrp="1"/>
          </p:cNvSpPr>
          <p:nvPr>
            <p:ph type="title"/>
          </p:nvPr>
        </p:nvSpPr>
        <p:spPr/>
        <p:txBody>
          <a:bodyPr/>
          <a:lstStyle/>
          <a:p>
            <a:r>
              <a:rPr lang="en-US" dirty="0"/>
              <a:t>Faculty of Law, </a:t>
            </a:r>
            <a:r>
              <a:rPr lang="en-US" dirty="0" err="1"/>
              <a:t>Bayero</a:t>
            </a:r>
            <a:r>
              <a:rPr lang="en-US" dirty="0"/>
              <a:t> University Kano</a:t>
            </a:r>
          </a:p>
        </p:txBody>
      </p:sp>
      <p:pic>
        <p:nvPicPr>
          <p:cNvPr id="1026" name="Picture 2" descr="homepic">
            <a:extLst>
              <a:ext uri="{FF2B5EF4-FFF2-40B4-BE49-F238E27FC236}">
                <a16:creationId xmlns:a16="http://schemas.microsoft.com/office/drawing/2014/main" id="{3271BF81-78A2-5343-A8BC-E06EE834159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389843" y="1844824"/>
            <a:ext cx="9026637" cy="403244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3EC50CE-D033-BF48-9655-92BCA314C781}"/>
              </a:ext>
            </a:extLst>
          </p:cNvPr>
          <p:cNvSpPr txBox="1"/>
          <p:nvPr/>
        </p:nvSpPr>
        <p:spPr>
          <a:xfrm>
            <a:off x="1343472" y="6118167"/>
            <a:ext cx="3868617" cy="307777"/>
          </a:xfrm>
          <a:prstGeom prst="rect">
            <a:avLst/>
          </a:prstGeom>
          <a:noFill/>
        </p:spPr>
        <p:txBody>
          <a:bodyPr wrap="square" rtlCol="0">
            <a:spAutoFit/>
          </a:bodyPr>
          <a:lstStyle/>
          <a:p>
            <a:r>
              <a:rPr lang="en-US" sz="1400" dirty="0"/>
              <a:t>Source: </a:t>
            </a:r>
            <a:r>
              <a:rPr lang="en-US" sz="1400" dirty="0">
                <a:hlinkClick r:id="rId4"/>
              </a:rPr>
              <a:t>https://www.buk.edu.ng/</a:t>
            </a:r>
            <a:r>
              <a:rPr lang="en-US" sz="1400" dirty="0"/>
              <a:t> </a:t>
            </a:r>
          </a:p>
        </p:txBody>
      </p:sp>
    </p:spTree>
    <p:extLst>
      <p:ext uri="{BB962C8B-B14F-4D97-AF65-F5344CB8AC3E}">
        <p14:creationId xmlns:p14="http://schemas.microsoft.com/office/powerpoint/2010/main" val="28285433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3E9CF-23F1-1EC9-DF20-29E3CB213E74}"/>
              </a:ext>
            </a:extLst>
          </p:cNvPr>
          <p:cNvSpPr>
            <a:spLocks noGrp="1"/>
          </p:cNvSpPr>
          <p:nvPr>
            <p:ph type="title"/>
          </p:nvPr>
        </p:nvSpPr>
        <p:spPr>
          <a:xfrm>
            <a:off x="1379261" y="1259523"/>
            <a:ext cx="8640233" cy="873333"/>
          </a:xfrm>
        </p:spPr>
        <p:txBody>
          <a:bodyPr/>
          <a:lstStyle/>
          <a:p>
            <a:r>
              <a:rPr lang="en-GB" sz="2400" dirty="0">
                <a:ea typeface="Calibri" panose="020F0502020204030204" pitchFamily="34" charset="0"/>
              </a:rPr>
              <a:t>D</a:t>
            </a:r>
            <a:r>
              <a:rPr lang="en-GB" sz="2400" dirty="0">
                <a:effectLst/>
                <a:ea typeface="Calibri" panose="020F0502020204030204" pitchFamily="34" charset="0"/>
              </a:rPr>
              <a:t>ecolonise Islamic legal education in Northern Nigeria: a product of and a reaction to the lasting British colonial influence</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023539ED-6ABA-1E3A-4755-700CAF671D6C}"/>
              </a:ext>
            </a:extLst>
          </p:cNvPr>
          <p:cNvSpPr>
            <a:spLocks noGrp="1"/>
          </p:cNvSpPr>
          <p:nvPr>
            <p:ph idx="1"/>
          </p:nvPr>
        </p:nvSpPr>
        <p:spPr>
          <a:xfrm>
            <a:off x="1379261" y="2636912"/>
            <a:ext cx="8650815" cy="3384376"/>
          </a:xfrm>
        </p:spPr>
        <p:txBody>
          <a:bodyPr/>
          <a:lstStyle/>
          <a:p>
            <a:pPr marL="0" indent="0">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ea typeface="Calibri" panose="020F0502020204030204" pitchFamily="34" charset="0"/>
              </a:rPr>
              <a:t>Efforts to decolonise legal education </a:t>
            </a:r>
            <a:r>
              <a:rPr lang="en-GB" sz="1800" dirty="0">
                <a:solidFill>
                  <a:srgbClr val="333333"/>
                </a:solidFill>
                <a:effectLst/>
                <a:ea typeface="Times New Roman" panose="02020603050405020304" pitchFamily="18" charset="0"/>
              </a:rPr>
              <a:t>reflect different paths of colonial encounters, a product of and a reaction to the British colonial influence</a:t>
            </a:r>
          </a:p>
          <a:p>
            <a:pPr marL="0" indent="0">
              <a:buNone/>
            </a:pPr>
            <a:r>
              <a:rPr lang="en-GB" sz="1800" dirty="0">
                <a:effectLst/>
                <a:ea typeface="Calibri" panose="020F0502020204030204" pitchFamily="34" charset="0"/>
              </a:rPr>
              <a:t> </a:t>
            </a:r>
          </a:p>
          <a:p>
            <a:r>
              <a:rPr lang="en-GB" sz="1800" dirty="0">
                <a:effectLst/>
                <a:ea typeface="Calibri" panose="020F0502020204030204" pitchFamily="34" charset="0"/>
              </a:rPr>
              <a:t>Efforts spearheaded by “Muslim activist intellectuals” who argue for “neo-colonialism” </a:t>
            </a:r>
            <a:r>
              <a:rPr lang="en-GB" dirty="0">
                <a:ea typeface="Calibri" panose="020F0502020204030204" pitchFamily="34" charset="0"/>
              </a:rPr>
              <a:t>and</a:t>
            </a:r>
            <a:r>
              <a:rPr lang="en-GB" sz="1800" dirty="0">
                <a:effectLst/>
                <a:ea typeface="Calibri" panose="020F0502020204030204" pitchFamily="34" charset="0"/>
              </a:rPr>
              <a:t> </a:t>
            </a:r>
            <a:r>
              <a:rPr lang="en-GB" dirty="0">
                <a:ea typeface="Calibri" panose="020F0502020204030204" pitchFamily="34" charset="0"/>
              </a:rPr>
              <a:t>r</a:t>
            </a:r>
            <a:r>
              <a:rPr lang="en-GB" sz="1800" dirty="0">
                <a:effectLst/>
                <a:ea typeface="Calibri" panose="020F0502020204030204" pitchFamily="34" charset="0"/>
              </a:rPr>
              <a:t>adical Islamic movements who argue for a </a:t>
            </a:r>
            <a:r>
              <a:rPr lang="en-GB" dirty="0">
                <a:ea typeface="Calibri" panose="020F0502020204030204" pitchFamily="34" charset="0"/>
              </a:rPr>
              <a:t>“</a:t>
            </a:r>
            <a:r>
              <a:rPr lang="en-GB" sz="1800" dirty="0">
                <a:effectLst/>
                <a:ea typeface="Calibri" panose="020F0502020204030204" pitchFamily="34" charset="0"/>
              </a:rPr>
              <a:t>traditional” Islamic thought. </a:t>
            </a:r>
          </a:p>
          <a:p>
            <a:pPr marL="0" indent="0">
              <a:buNone/>
            </a:pPr>
            <a:endParaRPr lang="en-GB" sz="1800" dirty="0">
              <a:effectLst/>
              <a:ea typeface="Calibri" panose="020F0502020204030204" pitchFamily="34" charset="0"/>
            </a:endParaRPr>
          </a:p>
          <a:p>
            <a:r>
              <a:rPr lang="en-GB" dirty="0">
                <a:ea typeface="Calibri" panose="020F0502020204030204" pitchFamily="34" charset="0"/>
              </a:rPr>
              <a:t>In both cases, we see </a:t>
            </a:r>
            <a:r>
              <a:rPr lang="en-GB" sz="1800" dirty="0">
                <a:effectLst/>
                <a:ea typeface="Calibri" panose="020F0502020204030204" pitchFamily="34" charset="0"/>
              </a:rPr>
              <a:t>the risks and dangers of perpetuating and reproducing colonialism by attempting to decolonise. </a:t>
            </a:r>
          </a:p>
          <a:p>
            <a:pPr marL="0" indent="0">
              <a:buNone/>
            </a:pPr>
            <a:endParaRPr lang="en-US" i="1" dirty="0"/>
          </a:p>
        </p:txBody>
      </p:sp>
    </p:spTree>
    <p:extLst>
      <p:ext uri="{BB962C8B-B14F-4D97-AF65-F5344CB8AC3E}">
        <p14:creationId xmlns:p14="http://schemas.microsoft.com/office/powerpoint/2010/main" val="23244435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9C2814B-778F-57B1-C0FA-89A7B9642B5F}"/>
              </a:ext>
            </a:extLst>
          </p:cNvPr>
          <p:cNvSpPr>
            <a:spLocks noGrp="1"/>
          </p:cNvSpPr>
          <p:nvPr>
            <p:ph type="title"/>
          </p:nvPr>
        </p:nvSpPr>
        <p:spPr>
          <a:xfrm>
            <a:off x="1387770" y="1301219"/>
            <a:ext cx="9889497" cy="399589"/>
          </a:xfrm>
        </p:spPr>
        <p:txBody>
          <a:bodyPr/>
          <a:lstStyle/>
          <a:p>
            <a:r>
              <a:rPr lang="en-GB" dirty="0"/>
              <a:t>Questions for discussion</a:t>
            </a:r>
          </a:p>
        </p:txBody>
      </p:sp>
      <p:sp>
        <p:nvSpPr>
          <p:cNvPr id="5" name="Content Placeholder 4">
            <a:extLst>
              <a:ext uri="{FF2B5EF4-FFF2-40B4-BE49-F238E27FC236}">
                <a16:creationId xmlns:a16="http://schemas.microsoft.com/office/drawing/2014/main" id="{922F0581-AD9E-AE7C-7A85-96428E38011B}"/>
              </a:ext>
            </a:extLst>
          </p:cNvPr>
          <p:cNvSpPr>
            <a:spLocks noGrp="1"/>
          </p:cNvSpPr>
          <p:nvPr>
            <p:ph idx="1"/>
          </p:nvPr>
        </p:nvSpPr>
        <p:spPr/>
        <p:txBody>
          <a:bodyPr/>
          <a:lstStyle/>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2662939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B303C-EB39-1D7B-1851-5509F0F8089C}"/>
              </a:ext>
            </a:extLst>
          </p:cNvPr>
          <p:cNvSpPr>
            <a:spLocks noGrp="1"/>
          </p:cNvSpPr>
          <p:nvPr>
            <p:ph type="title"/>
          </p:nvPr>
        </p:nvSpPr>
        <p:spPr>
          <a:xfrm>
            <a:off x="1389843" y="1259523"/>
            <a:ext cx="8629651" cy="397545"/>
          </a:xfrm>
        </p:spPr>
        <p:txBody>
          <a:bodyPr/>
          <a:lstStyle/>
          <a:p>
            <a:r>
              <a:rPr lang="en-GB" dirty="0"/>
              <a:t>Contemporary curriculum reform: decolonising knowledge </a:t>
            </a:r>
          </a:p>
        </p:txBody>
      </p:sp>
      <p:sp>
        <p:nvSpPr>
          <p:cNvPr id="3" name="Content Placeholder 2">
            <a:extLst>
              <a:ext uri="{FF2B5EF4-FFF2-40B4-BE49-F238E27FC236}">
                <a16:creationId xmlns:a16="http://schemas.microsoft.com/office/drawing/2014/main" id="{2612D510-EA32-61EF-6657-CA3E80995C85}"/>
              </a:ext>
            </a:extLst>
          </p:cNvPr>
          <p:cNvSpPr>
            <a:spLocks noGrp="1"/>
          </p:cNvSpPr>
          <p:nvPr>
            <p:ph idx="1"/>
          </p:nvPr>
        </p:nvSpPr>
        <p:spPr/>
        <p:txBody>
          <a:bodyPr/>
          <a:lstStyle/>
          <a:p>
            <a:endParaRPr lang="en-GB" sz="1800" dirty="0">
              <a:effectLst/>
              <a:ea typeface="Times New Roman" panose="02020603050405020304" pitchFamily="18" charset="0"/>
            </a:endParaRPr>
          </a:p>
          <a:p>
            <a:r>
              <a:rPr lang="en-GB" b="0" i="0" dirty="0">
                <a:effectLst/>
                <a:latin typeface="Arial"/>
                <a:cs typeface="Arial"/>
              </a:rPr>
              <a:t>In Western academic spaces, stakeholders are claiming commitments to </a:t>
            </a:r>
            <a:r>
              <a:rPr lang="en-GB" dirty="0">
                <a:latin typeface="Arial"/>
                <a:cs typeface="Arial"/>
              </a:rPr>
              <a:t>"</a:t>
            </a:r>
            <a:r>
              <a:rPr lang="en-GB" b="0" i="0" dirty="0">
                <a:effectLst/>
                <a:latin typeface="Arial"/>
                <a:cs typeface="Arial"/>
              </a:rPr>
              <a:t>decolonisation</a:t>
            </a:r>
            <a:r>
              <a:rPr lang="en-GB" dirty="0">
                <a:latin typeface="Arial"/>
                <a:cs typeface="Arial"/>
              </a:rPr>
              <a:t>". </a:t>
            </a:r>
            <a:r>
              <a:rPr lang="en-GB" b="0" i="0" dirty="0">
                <a:effectLst/>
                <a:latin typeface="Arial"/>
                <a:cs typeface="Arial"/>
              </a:rPr>
              <a:t>Yet in environments shaped by rankings, impact factors, citation numbers and third-party funding figures, what claims to be decolonial scholarship can easily end up being as extractive and violent as the subject it is claiming to confront.</a:t>
            </a:r>
            <a:r>
              <a:rPr lang="en-GB" dirty="0">
                <a:latin typeface="Arial"/>
                <a:cs typeface="Arial"/>
              </a:rPr>
              <a:t> </a:t>
            </a:r>
            <a:endParaRPr lang="en-GB" b="0" i="0" dirty="0">
              <a:effectLst/>
            </a:endParaRPr>
          </a:p>
          <a:p>
            <a:pPr marL="0" indent="0">
              <a:buNone/>
            </a:pPr>
            <a:endParaRPr lang="en-GB" dirty="0">
              <a:effectLst/>
            </a:endParaRPr>
          </a:p>
          <a:p>
            <a:r>
              <a:rPr lang="en-GB" b="0" i="0" dirty="0">
                <a:effectLst/>
              </a:rPr>
              <a:t>Decolonisation in contemporary curriculum reform signifies a necessary shift towards dismantling Eurocentric perspectives, rectifying historical omissions, and fostering more culturally inclusive and socially just educational systems.</a:t>
            </a:r>
          </a:p>
          <a:p>
            <a:pPr marL="0" indent="0">
              <a:buNone/>
            </a:pPr>
            <a:endParaRPr lang="en-GB" dirty="0">
              <a:effectLst/>
            </a:endParaRPr>
          </a:p>
          <a:p>
            <a:r>
              <a:rPr lang="en-GB" b="0" i="0" dirty="0">
                <a:effectLst/>
              </a:rPr>
              <a:t>By decolonising knowledge, educators and HEIs can empower students to critically engage with a wider spectrum of perspectives, fostering greater empathy, understanding, and a more comprehensive view of global issues. </a:t>
            </a:r>
            <a:endParaRPr lang="en-GB" dirty="0"/>
          </a:p>
          <a:p>
            <a:pPr marL="0" indent="0">
              <a:buNone/>
            </a:pPr>
            <a:endParaRPr lang="en-GB" sz="2000" dirty="0"/>
          </a:p>
        </p:txBody>
      </p:sp>
    </p:spTree>
    <p:extLst>
      <p:ext uri="{BB962C8B-B14F-4D97-AF65-F5344CB8AC3E}">
        <p14:creationId xmlns:p14="http://schemas.microsoft.com/office/powerpoint/2010/main" val="40498324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B303C-EB39-1D7B-1851-5509F0F8089C}"/>
              </a:ext>
            </a:extLst>
          </p:cNvPr>
          <p:cNvSpPr>
            <a:spLocks noGrp="1"/>
          </p:cNvSpPr>
          <p:nvPr>
            <p:ph type="title"/>
          </p:nvPr>
        </p:nvSpPr>
        <p:spPr>
          <a:xfrm>
            <a:off x="1389843" y="1259523"/>
            <a:ext cx="8629651" cy="795089"/>
          </a:xfrm>
        </p:spPr>
        <p:txBody>
          <a:bodyPr/>
          <a:lstStyle/>
          <a:p>
            <a:r>
              <a:rPr lang="en-GB" dirty="0"/>
              <a:t>Decolonising knowledge: lessons from the colonial experience in Northern Nigeria</a:t>
            </a:r>
          </a:p>
        </p:txBody>
      </p:sp>
      <p:sp>
        <p:nvSpPr>
          <p:cNvPr id="3" name="Content Placeholder 2">
            <a:extLst>
              <a:ext uri="{FF2B5EF4-FFF2-40B4-BE49-F238E27FC236}">
                <a16:creationId xmlns:a16="http://schemas.microsoft.com/office/drawing/2014/main" id="{2612D510-EA32-61EF-6657-CA3E80995C85}"/>
              </a:ext>
            </a:extLst>
          </p:cNvPr>
          <p:cNvSpPr>
            <a:spLocks noGrp="1"/>
          </p:cNvSpPr>
          <p:nvPr>
            <p:ph idx="1"/>
          </p:nvPr>
        </p:nvSpPr>
        <p:spPr/>
        <p:txBody>
          <a:bodyPr/>
          <a:lstStyle/>
          <a:p>
            <a:endParaRPr lang="en-GB"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r>
              <a:rPr lang="en-GB" b="0" i="0" dirty="0">
                <a:solidFill>
                  <a:srgbClr val="333333"/>
                </a:solidFill>
                <a:effectLst/>
              </a:rPr>
              <a:t>This presentation delves into the complex history of British colonisation of Islamic legal education in Northern Nigeria and subsequent efforts to decolonise this educational domain during the post-independence period.</a:t>
            </a:r>
          </a:p>
          <a:p>
            <a:pPr marL="0" indent="0">
              <a:buNone/>
            </a:pPr>
            <a:endParaRPr lang="en-GB" dirty="0">
              <a:solidFill>
                <a:srgbClr val="333333"/>
              </a:solidFill>
              <a:latin typeface="Arial"/>
              <a:ea typeface="Calibri" panose="020F0502020204030204" pitchFamily="34" charset="0"/>
              <a:cs typeface="Arial"/>
            </a:endParaRPr>
          </a:p>
          <a:p>
            <a:r>
              <a:rPr lang="en-GB" sz="1800" dirty="0">
                <a:effectLst/>
                <a:ea typeface="Calibri" panose="020F0502020204030204" pitchFamily="34" charset="0"/>
              </a:rPr>
              <a:t>The colonial experience in Northern Nigeria highlight the risks and dangers of perpetuating and reproducing colonialism by attempting to decolonise knowledge. </a:t>
            </a:r>
          </a:p>
          <a:p>
            <a:endParaRPr lang="en-GB" b="0" i="0" dirty="0">
              <a:solidFill>
                <a:srgbClr val="313131"/>
              </a:solidFill>
              <a:effectLst/>
            </a:endParaRPr>
          </a:p>
          <a:p>
            <a:endParaRPr lang="en-GB" b="0" i="0" dirty="0">
              <a:solidFill>
                <a:srgbClr val="313131"/>
              </a:solidFill>
              <a:effectLst/>
            </a:endParaRPr>
          </a:p>
          <a:p>
            <a:endParaRPr lang="en-GB" dirty="0"/>
          </a:p>
          <a:p>
            <a:pPr marL="0" indent="0">
              <a:buNone/>
            </a:pPr>
            <a:endParaRPr lang="en-GB" sz="2000" dirty="0">
              <a:effectLst/>
            </a:endParaRPr>
          </a:p>
          <a:p>
            <a:pPr marL="0" indent="0">
              <a:buNone/>
            </a:pPr>
            <a:endParaRPr lang="en-GB" sz="2000" dirty="0"/>
          </a:p>
          <a:p>
            <a:pPr marL="0" indent="0">
              <a:buNone/>
            </a:pPr>
            <a:endParaRPr lang="en-GB" sz="2000" dirty="0"/>
          </a:p>
        </p:txBody>
      </p:sp>
    </p:spTree>
    <p:extLst>
      <p:ext uri="{BB962C8B-B14F-4D97-AF65-F5344CB8AC3E}">
        <p14:creationId xmlns:p14="http://schemas.microsoft.com/office/powerpoint/2010/main" val="36981597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B303C-EB39-1D7B-1851-5509F0F8089C}"/>
              </a:ext>
            </a:extLst>
          </p:cNvPr>
          <p:cNvSpPr>
            <a:spLocks noGrp="1"/>
          </p:cNvSpPr>
          <p:nvPr>
            <p:ph type="title"/>
          </p:nvPr>
        </p:nvSpPr>
        <p:spPr>
          <a:xfrm>
            <a:off x="1389843" y="1259523"/>
            <a:ext cx="8629651" cy="795089"/>
          </a:xfrm>
        </p:spPr>
        <p:txBody>
          <a:bodyPr/>
          <a:lstStyle/>
          <a:p>
            <a:r>
              <a:rPr lang="en-GB" dirty="0"/>
              <a:t>Colonising Islamic legal education in Northern Nigeria: past and present</a:t>
            </a:r>
          </a:p>
        </p:txBody>
      </p:sp>
      <p:sp>
        <p:nvSpPr>
          <p:cNvPr id="3" name="Content Placeholder 2">
            <a:extLst>
              <a:ext uri="{FF2B5EF4-FFF2-40B4-BE49-F238E27FC236}">
                <a16:creationId xmlns:a16="http://schemas.microsoft.com/office/drawing/2014/main" id="{2612D510-EA32-61EF-6657-CA3E80995C85}"/>
              </a:ext>
            </a:extLst>
          </p:cNvPr>
          <p:cNvSpPr>
            <a:spLocks noGrp="1"/>
          </p:cNvSpPr>
          <p:nvPr>
            <p:ph idx="1"/>
          </p:nvPr>
        </p:nvSpPr>
        <p:spPr/>
        <p:txBody>
          <a:bodyPr/>
          <a:lstStyle/>
          <a:p>
            <a:endParaRPr lang="en-GB"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r>
              <a:rPr lang="en-GB" dirty="0">
                <a:effectLst/>
                <a:ea typeface="Calibri" panose="020F0502020204030204" pitchFamily="34" charset="0"/>
              </a:rPr>
              <a:t>From the colonial period on, western education in Northern Nigeria has been an arena marked by ambivalence over how to combine Islam with “modernity”—a concept with as many different definitions as the protagonists involved in the debate. </a:t>
            </a:r>
          </a:p>
          <a:p>
            <a:pPr marL="0" indent="0">
              <a:buNone/>
            </a:pPr>
            <a:endParaRPr lang="en-GB" sz="2000" dirty="0">
              <a:effectLst/>
            </a:endParaRPr>
          </a:p>
          <a:p>
            <a:r>
              <a:rPr lang="en-GB" dirty="0">
                <a:effectLst/>
                <a:ea typeface="Calibri" panose="020F0502020204030204" pitchFamily="34" charset="0"/>
              </a:rPr>
              <a:t>In postcolonial Northern Nigeria, Muslim graduates of western schools often evinced discomfort with their own education. This discomfort was visible in the generation of Muslim elites who were trained in colonial schools but whose careers peaked after independence.</a:t>
            </a:r>
          </a:p>
          <a:p>
            <a:pPr marL="0" indent="0">
              <a:buNone/>
            </a:pPr>
            <a:endParaRPr lang="en-GB" sz="2400" dirty="0">
              <a:effectLst/>
            </a:endParaRPr>
          </a:p>
          <a:p>
            <a:r>
              <a:rPr lang="en-GB" dirty="0">
                <a:effectLst/>
                <a:ea typeface="Calibri" panose="020F0502020204030204" pitchFamily="34" charset="0"/>
              </a:rPr>
              <a:t>Western-style schooling has been framed as a </a:t>
            </a:r>
            <a:r>
              <a:rPr lang="en-GB" dirty="0" err="1">
                <a:effectLst/>
                <a:ea typeface="Calibri" panose="020F0502020204030204" pitchFamily="34" charset="0"/>
              </a:rPr>
              <a:t>neocolonial</a:t>
            </a:r>
            <a:r>
              <a:rPr lang="en-GB" dirty="0">
                <a:effectLst/>
                <a:ea typeface="Calibri" panose="020F0502020204030204" pitchFamily="34" charset="0"/>
              </a:rPr>
              <a:t> practice (i.e. continuation or reimposition of colonialism), and denounced as un-Islamic by a vocal fringe, most notoriously the armed terrorist movement Boko Haram. </a:t>
            </a:r>
            <a:endParaRPr lang="en-GB" u="none" strike="noStrike" dirty="0">
              <a:solidFill>
                <a:srgbClr val="000000"/>
              </a:solidFill>
              <a:effectLst/>
            </a:endParaRPr>
          </a:p>
          <a:p>
            <a:pPr marL="0" indent="0">
              <a:buNone/>
            </a:pPr>
            <a:endParaRPr lang="en-GB" sz="2000" dirty="0"/>
          </a:p>
          <a:p>
            <a:pPr marL="0" indent="0">
              <a:buNone/>
            </a:pPr>
            <a:endParaRPr lang="en-GB" sz="2000" dirty="0"/>
          </a:p>
        </p:txBody>
      </p:sp>
    </p:spTree>
    <p:extLst>
      <p:ext uri="{BB962C8B-B14F-4D97-AF65-F5344CB8AC3E}">
        <p14:creationId xmlns:p14="http://schemas.microsoft.com/office/powerpoint/2010/main" val="14177719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B303C-EB39-1D7B-1851-5509F0F8089C}"/>
              </a:ext>
            </a:extLst>
          </p:cNvPr>
          <p:cNvSpPr>
            <a:spLocks noGrp="1"/>
          </p:cNvSpPr>
          <p:nvPr>
            <p:ph type="title"/>
          </p:nvPr>
        </p:nvSpPr>
        <p:spPr>
          <a:xfrm>
            <a:off x="1389843" y="1259523"/>
            <a:ext cx="8629651" cy="397545"/>
          </a:xfrm>
        </p:spPr>
        <p:txBody>
          <a:bodyPr/>
          <a:lstStyle/>
          <a:p>
            <a:r>
              <a:rPr lang="en-GB" dirty="0"/>
              <a:t>Legal colonialism in Northern Nigeria, 1900-1960</a:t>
            </a:r>
          </a:p>
        </p:txBody>
      </p:sp>
      <p:sp>
        <p:nvSpPr>
          <p:cNvPr id="3" name="Content Placeholder 2">
            <a:extLst>
              <a:ext uri="{FF2B5EF4-FFF2-40B4-BE49-F238E27FC236}">
                <a16:creationId xmlns:a16="http://schemas.microsoft.com/office/drawing/2014/main" id="{2612D510-EA32-61EF-6657-CA3E80995C85}"/>
              </a:ext>
            </a:extLst>
          </p:cNvPr>
          <p:cNvSpPr>
            <a:spLocks noGrp="1"/>
          </p:cNvSpPr>
          <p:nvPr>
            <p:ph idx="1"/>
          </p:nvPr>
        </p:nvSpPr>
        <p:spPr>
          <a:xfrm>
            <a:off x="1389843" y="2070894"/>
            <a:ext cx="8640233" cy="3527583"/>
          </a:xfrm>
        </p:spPr>
        <p:txBody>
          <a:bodyPr/>
          <a:lstStyle/>
          <a:p>
            <a:endParaRPr lang="en-GB"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en-GB" sz="2000" dirty="0"/>
          </a:p>
          <a:p>
            <a:pPr marL="0" indent="0">
              <a:buNone/>
            </a:pPr>
            <a:endParaRPr lang="en-GB" sz="2000" dirty="0"/>
          </a:p>
        </p:txBody>
      </p:sp>
      <p:pic>
        <p:nvPicPr>
          <p:cNvPr id="4" name="Picture 3">
            <a:extLst>
              <a:ext uri="{FF2B5EF4-FFF2-40B4-BE49-F238E27FC236}">
                <a16:creationId xmlns:a16="http://schemas.microsoft.com/office/drawing/2014/main" id="{3E9403C6-0BDF-7B48-B9DC-D50D93A25D72}"/>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89843" y="1844824"/>
            <a:ext cx="8737877" cy="3753653"/>
          </a:xfrm>
          <a:prstGeom prst="rect">
            <a:avLst/>
          </a:prstGeom>
          <a:noFill/>
          <a:ln>
            <a:noFill/>
          </a:ln>
        </p:spPr>
      </p:pic>
      <p:sp>
        <p:nvSpPr>
          <p:cNvPr id="8" name="TextBox 7">
            <a:extLst>
              <a:ext uri="{FF2B5EF4-FFF2-40B4-BE49-F238E27FC236}">
                <a16:creationId xmlns:a16="http://schemas.microsoft.com/office/drawing/2014/main" id="{1A2E1BB8-0A98-6942-9F32-9F745EF1BCF6}"/>
              </a:ext>
            </a:extLst>
          </p:cNvPr>
          <p:cNvSpPr txBox="1"/>
          <p:nvPr/>
        </p:nvSpPr>
        <p:spPr>
          <a:xfrm>
            <a:off x="1271464" y="5311253"/>
            <a:ext cx="9073008" cy="954107"/>
          </a:xfrm>
          <a:prstGeom prst="rect">
            <a:avLst/>
          </a:prstGeom>
          <a:noFill/>
        </p:spPr>
        <p:txBody>
          <a:bodyPr wrap="square">
            <a:spAutoFit/>
          </a:bodyPr>
          <a:lstStyle/>
          <a:p>
            <a:endParaRPr lang="en-GB" sz="1400" dirty="0">
              <a:effectLst/>
              <a:latin typeface="Arial" panose="020B0604020202020204" pitchFamily="34" charset="0"/>
              <a:ea typeface="Times New Roman" panose="02020603050405020304" pitchFamily="18" charset="0"/>
              <a:cs typeface="Arial" panose="020B0604020202020204" pitchFamily="34" charset="0"/>
            </a:endParaRPr>
          </a:p>
          <a:p>
            <a:endParaRPr lang="en-GB" sz="1400" dirty="0">
              <a:latin typeface="Arial" panose="020B0604020202020204" pitchFamily="34" charset="0"/>
              <a:ea typeface="Times New Roman" panose="02020603050405020304" pitchFamily="18" charset="0"/>
              <a:cs typeface="Arial" panose="020B0604020202020204" pitchFamily="34" charset="0"/>
            </a:endParaRPr>
          </a:p>
          <a:p>
            <a:r>
              <a:rPr lang="en-GB" sz="1400" dirty="0">
                <a:effectLst/>
                <a:latin typeface="Arial" panose="020B0604020202020204" pitchFamily="34" charset="0"/>
                <a:ea typeface="Times New Roman" panose="02020603050405020304" pitchFamily="18" charset="0"/>
                <a:cs typeface="Arial" panose="020B0604020202020204" pitchFamily="34" charset="0"/>
              </a:rPr>
              <a:t>Chief Justice of Northern Nigeria, Sir Algernon Brown entertained by a police parade before opening the Magistrate’s Court of Northern Nigeria, Jos. 3 November 1956 [Source: </a:t>
            </a:r>
            <a:r>
              <a:rPr lang="en-GB" sz="1400" dirty="0" err="1">
                <a:effectLst/>
                <a:latin typeface="Arial" panose="020B0604020202020204" pitchFamily="34" charset="0"/>
                <a:ea typeface="Times New Roman" panose="02020603050405020304" pitchFamily="18" charset="0"/>
                <a:cs typeface="Arial" panose="020B0604020202020204" pitchFamily="34" charset="0"/>
              </a:rPr>
              <a:t>Gaskiya</a:t>
            </a:r>
            <a:r>
              <a:rPr lang="en-GB" sz="1400" dirty="0">
                <a:effectLst/>
                <a:latin typeface="Arial" panose="020B0604020202020204" pitchFamily="34" charset="0"/>
                <a:ea typeface="Times New Roman" panose="02020603050405020304" pitchFamily="18" charset="0"/>
                <a:cs typeface="Arial" panose="020B0604020202020204" pitchFamily="34" charset="0"/>
              </a:rPr>
              <a:t> ta fi </a:t>
            </a:r>
            <a:r>
              <a:rPr lang="en-GB" sz="1400" dirty="0" err="1">
                <a:effectLst/>
                <a:latin typeface="Arial" panose="020B0604020202020204" pitchFamily="34" charset="0"/>
                <a:ea typeface="Times New Roman" panose="02020603050405020304" pitchFamily="18" charset="0"/>
                <a:cs typeface="Arial" panose="020B0604020202020204" pitchFamily="34" charset="0"/>
              </a:rPr>
              <a:t>Kwabo</a:t>
            </a:r>
            <a:r>
              <a:rPr lang="en-GB" sz="1400" dirty="0">
                <a:effectLst/>
                <a:latin typeface="Arial" panose="020B0604020202020204" pitchFamily="34" charset="0"/>
                <a:ea typeface="Times New Roman" panose="02020603050405020304" pitchFamily="18" charset="0"/>
                <a:cs typeface="Arial" panose="020B0604020202020204" pitchFamily="34" charset="0"/>
              </a:rPr>
              <a:t> Newspaper]</a:t>
            </a:r>
            <a:r>
              <a:rPr lang="en-GB" sz="1400" dirty="0">
                <a:effectLst/>
                <a:latin typeface="Arial" panose="020B0604020202020204" pitchFamily="34" charset="0"/>
                <a:cs typeface="Arial" panose="020B0604020202020204" pitchFamily="34" charset="0"/>
              </a:rPr>
              <a:t> </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8481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AC519-B389-334C-916B-1A396BF9DA4D}"/>
              </a:ext>
            </a:extLst>
          </p:cNvPr>
          <p:cNvSpPr>
            <a:spLocks noGrp="1"/>
          </p:cNvSpPr>
          <p:nvPr>
            <p:ph type="title"/>
          </p:nvPr>
        </p:nvSpPr>
        <p:spPr>
          <a:xfrm>
            <a:off x="1421733" y="1301218"/>
            <a:ext cx="9855533" cy="759630"/>
          </a:xfrm>
        </p:spPr>
        <p:txBody>
          <a:bodyPr/>
          <a:lstStyle/>
          <a:p>
            <a:r>
              <a:rPr lang="en-US" dirty="0" err="1"/>
              <a:t>Colonising</a:t>
            </a:r>
            <a:r>
              <a:rPr lang="en-US" dirty="0"/>
              <a:t> Islamic legal education in Northern Nigeria: The Kano Law School, 1934-1947</a:t>
            </a:r>
          </a:p>
        </p:txBody>
      </p:sp>
      <p:pic>
        <p:nvPicPr>
          <p:cNvPr id="3" name="Picture 2">
            <a:extLst>
              <a:ext uri="{FF2B5EF4-FFF2-40B4-BE49-F238E27FC236}">
                <a16:creationId xmlns:a16="http://schemas.microsoft.com/office/drawing/2014/main" id="{B43CCD91-0647-024C-B2EE-15BBD3A0BB4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421734" y="2204864"/>
            <a:ext cx="9138761" cy="3600400"/>
          </a:xfrm>
          <a:prstGeom prst="rect">
            <a:avLst/>
          </a:prstGeom>
          <a:noFill/>
          <a:ln>
            <a:noFill/>
          </a:ln>
        </p:spPr>
      </p:pic>
      <p:sp>
        <p:nvSpPr>
          <p:cNvPr id="5" name="TextBox 4">
            <a:extLst>
              <a:ext uri="{FF2B5EF4-FFF2-40B4-BE49-F238E27FC236}">
                <a16:creationId xmlns:a16="http://schemas.microsoft.com/office/drawing/2014/main" id="{6F5E056C-056B-BC4C-AD83-FF1877B62FEF}"/>
              </a:ext>
            </a:extLst>
          </p:cNvPr>
          <p:cNvSpPr txBox="1"/>
          <p:nvPr/>
        </p:nvSpPr>
        <p:spPr>
          <a:xfrm>
            <a:off x="1421735" y="5935851"/>
            <a:ext cx="9138760" cy="523220"/>
          </a:xfrm>
          <a:prstGeom prst="rect">
            <a:avLst/>
          </a:prstGeom>
          <a:noFill/>
        </p:spPr>
        <p:txBody>
          <a:bodyPr wrap="square" rtlCol="0">
            <a:spAutoFit/>
          </a:bodyPr>
          <a:lstStyle/>
          <a:p>
            <a:r>
              <a:rPr lang="en-GB" sz="1400" dirty="0">
                <a:effectLst/>
                <a:ea typeface="Times New Roman" panose="02020603050405020304" pitchFamily="18" charset="0"/>
              </a:rPr>
              <a:t>Emir </a:t>
            </a:r>
            <a:r>
              <a:rPr lang="en-GB" sz="1400" dirty="0" err="1">
                <a:effectLst/>
                <a:ea typeface="Times New Roman" panose="02020603050405020304" pitchFamily="18" charset="0"/>
              </a:rPr>
              <a:t>Bayero</a:t>
            </a:r>
            <a:r>
              <a:rPr lang="en-GB" sz="1400" dirty="0">
                <a:effectLst/>
                <a:ea typeface="Times New Roman" panose="02020603050405020304" pitchFamily="18" charset="0"/>
              </a:rPr>
              <a:t> of Kano addressing students of Kano Law School, with British officials and members of the colonial authority, c. 1940 [Source- </a:t>
            </a:r>
            <a:r>
              <a:rPr lang="en-GB" sz="1400" dirty="0" err="1">
                <a:effectLst/>
                <a:ea typeface="Times New Roman" panose="02020603050405020304" pitchFamily="18" charset="0"/>
              </a:rPr>
              <a:t>Gaskiya</a:t>
            </a:r>
            <a:r>
              <a:rPr lang="en-GB" sz="1400" dirty="0">
                <a:effectLst/>
                <a:ea typeface="Times New Roman" panose="02020603050405020304" pitchFamily="18" charset="0"/>
              </a:rPr>
              <a:t> Ta Fi </a:t>
            </a:r>
            <a:r>
              <a:rPr lang="en-GB" sz="1400" dirty="0" err="1">
                <a:effectLst/>
                <a:ea typeface="Times New Roman" panose="02020603050405020304" pitchFamily="18" charset="0"/>
              </a:rPr>
              <a:t>Kwabo</a:t>
            </a:r>
            <a:r>
              <a:rPr lang="en-GB" sz="1400" dirty="0">
                <a:effectLst/>
                <a:ea typeface="Times New Roman" panose="02020603050405020304" pitchFamily="18" charset="0"/>
              </a:rPr>
              <a:t> Newspaper]</a:t>
            </a:r>
            <a:endParaRPr lang="en-US" sz="1400" dirty="0"/>
          </a:p>
        </p:txBody>
      </p:sp>
    </p:spTree>
    <p:extLst>
      <p:ext uri="{BB962C8B-B14F-4D97-AF65-F5344CB8AC3E}">
        <p14:creationId xmlns:p14="http://schemas.microsoft.com/office/powerpoint/2010/main" val="7740464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B303C-EB39-1D7B-1851-5509F0F8089C}"/>
              </a:ext>
            </a:extLst>
          </p:cNvPr>
          <p:cNvSpPr>
            <a:spLocks noGrp="1"/>
          </p:cNvSpPr>
          <p:nvPr>
            <p:ph type="title"/>
          </p:nvPr>
        </p:nvSpPr>
        <p:spPr/>
        <p:txBody>
          <a:bodyPr/>
          <a:lstStyle/>
          <a:p>
            <a:r>
              <a:rPr lang="en-GB" dirty="0"/>
              <a:t>The Kano Law School, 1934-1947</a:t>
            </a:r>
          </a:p>
        </p:txBody>
      </p:sp>
      <p:sp>
        <p:nvSpPr>
          <p:cNvPr id="3" name="Content Placeholder 2">
            <a:extLst>
              <a:ext uri="{FF2B5EF4-FFF2-40B4-BE49-F238E27FC236}">
                <a16:creationId xmlns:a16="http://schemas.microsoft.com/office/drawing/2014/main" id="{2612D510-EA32-61EF-6657-CA3E80995C85}"/>
              </a:ext>
            </a:extLst>
          </p:cNvPr>
          <p:cNvSpPr>
            <a:spLocks noGrp="1"/>
          </p:cNvSpPr>
          <p:nvPr>
            <p:ph idx="1"/>
          </p:nvPr>
        </p:nvSpPr>
        <p:spPr>
          <a:xfrm>
            <a:off x="1389843" y="1916832"/>
            <a:ext cx="8640233" cy="4104456"/>
          </a:xfrm>
        </p:spPr>
        <p:txBody>
          <a:bodyPr/>
          <a:lstStyle/>
          <a:p>
            <a:pPr marL="0" indent="0">
              <a:buNone/>
            </a:pPr>
            <a:endParaRPr lang="en-GB" sz="2000" dirty="0">
              <a:solidFill>
                <a:srgbClr val="000000"/>
              </a:solidFill>
              <a:effectLst/>
              <a:latin typeface="+mn-lt"/>
              <a:ea typeface="Times New Roman" panose="02020603050405020304" pitchFamily="18" charset="0"/>
              <a:cs typeface="Times New Roman" panose="02020603050405020304" pitchFamily="18" charset="0"/>
            </a:endParaRPr>
          </a:p>
          <a:p>
            <a:r>
              <a:rPr lang="en-GB" sz="2000" dirty="0">
                <a:solidFill>
                  <a:srgbClr val="000000"/>
                </a:solidFill>
                <a:effectLst/>
                <a:latin typeface="+mn-lt"/>
                <a:ea typeface="Times New Roman" panose="02020603050405020304" pitchFamily="18" charset="0"/>
                <a:cs typeface="Times New Roman" panose="02020603050405020304" pitchFamily="18" charset="0"/>
              </a:rPr>
              <a:t>Th</a:t>
            </a:r>
            <a:r>
              <a:rPr lang="en-GB" dirty="0">
                <a:solidFill>
                  <a:srgbClr val="000000"/>
                </a:solidFill>
                <a:effectLst/>
                <a:ea typeface="Times New Roman" panose="02020603050405020304" pitchFamily="18" charset="0"/>
              </a:rPr>
              <a:t>e Kano Law School was founded in 1934 as a premier centre for Islamic legal training in British Africa. </a:t>
            </a:r>
          </a:p>
          <a:p>
            <a:endParaRPr lang="en-GB" dirty="0">
              <a:solidFill>
                <a:srgbClr val="000000"/>
              </a:solidFill>
              <a:effectLst/>
              <a:ea typeface="Times New Roman" panose="02020603050405020304" pitchFamily="18" charset="0"/>
            </a:endParaRPr>
          </a:p>
          <a:p>
            <a:r>
              <a:rPr lang="en-GB" dirty="0">
                <a:solidFill>
                  <a:srgbClr val="000000"/>
                </a:solidFill>
                <a:effectLst/>
                <a:ea typeface="Times New Roman" panose="02020603050405020304" pitchFamily="18" charset="0"/>
              </a:rPr>
              <a:t>After the school graduated its first cohort of students in 1938, the graduates immediately occupied prominent positions in </a:t>
            </a:r>
            <a:r>
              <a:rPr lang="en-GB" dirty="0">
                <a:solidFill>
                  <a:srgbClr val="000000"/>
                </a:solidFill>
                <a:ea typeface="Times New Roman" panose="02020603050405020304" pitchFamily="18" charset="0"/>
              </a:rPr>
              <a:t>Colonial Courts of Northern Nigeria</a:t>
            </a:r>
            <a:r>
              <a:rPr lang="en-GB" sz="2400" dirty="0">
                <a:solidFill>
                  <a:srgbClr val="000000"/>
                </a:solidFill>
                <a:latin typeface="+mn-lt"/>
                <a:ea typeface="Times New Roman" panose="02020603050405020304" pitchFamily="18" charset="0"/>
                <a:cs typeface="Times New Roman" panose="02020603050405020304" pitchFamily="18" charset="0"/>
              </a:rPr>
              <a:t>.</a:t>
            </a:r>
          </a:p>
          <a:p>
            <a:pPr marL="0" indent="0">
              <a:buNone/>
            </a:pPr>
            <a:endParaRPr lang="en-GB" sz="2000" dirty="0"/>
          </a:p>
          <a:p>
            <a:pPr marL="0" indent="0">
              <a:buNone/>
            </a:pPr>
            <a:endParaRPr lang="en-GB" sz="2000" dirty="0"/>
          </a:p>
        </p:txBody>
      </p:sp>
    </p:spTree>
    <p:extLst>
      <p:ext uri="{BB962C8B-B14F-4D97-AF65-F5344CB8AC3E}">
        <p14:creationId xmlns:p14="http://schemas.microsoft.com/office/powerpoint/2010/main" val="17622791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EB553-6BF6-F114-A246-F7C99E3D497B}"/>
              </a:ext>
            </a:extLst>
          </p:cNvPr>
          <p:cNvSpPr>
            <a:spLocks noGrp="1"/>
          </p:cNvSpPr>
          <p:nvPr>
            <p:ph type="title"/>
          </p:nvPr>
        </p:nvSpPr>
        <p:spPr>
          <a:xfrm>
            <a:off x="1389843" y="1259523"/>
            <a:ext cx="8629651" cy="795089"/>
          </a:xfrm>
        </p:spPr>
        <p:txBody>
          <a:bodyPr/>
          <a:lstStyle/>
          <a:p>
            <a:r>
              <a:rPr lang="en-GB" dirty="0"/>
              <a:t>Decolonising Islamic legal education: From Kano Law School to Kano School of Arabic Studies</a:t>
            </a:r>
          </a:p>
        </p:txBody>
      </p:sp>
      <p:sp>
        <p:nvSpPr>
          <p:cNvPr id="3" name="Content Placeholder 2">
            <a:extLst>
              <a:ext uri="{FF2B5EF4-FFF2-40B4-BE49-F238E27FC236}">
                <a16:creationId xmlns:a16="http://schemas.microsoft.com/office/drawing/2014/main" id="{3B33B46E-D712-25BB-9774-999FFC51A1CC}"/>
              </a:ext>
            </a:extLst>
          </p:cNvPr>
          <p:cNvSpPr>
            <a:spLocks noGrp="1"/>
          </p:cNvSpPr>
          <p:nvPr>
            <p:ph idx="1"/>
          </p:nvPr>
        </p:nvSpPr>
        <p:spPr>
          <a:xfrm>
            <a:off x="1389843" y="2070894"/>
            <a:ext cx="8640233" cy="3950394"/>
          </a:xfrm>
        </p:spPr>
        <p:txBody>
          <a:bodyPr/>
          <a:lstStyle/>
          <a:p>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GB" dirty="0">
                <a:ea typeface="Times New Roman" panose="02020603050405020304" pitchFamily="18" charset="0"/>
              </a:rPr>
              <a:t>After the end of the Second World War in 1945, the process of decolonisation began in Africa. </a:t>
            </a:r>
          </a:p>
          <a:p>
            <a:r>
              <a:rPr lang="en-GB" sz="1800" dirty="0">
                <a:effectLst/>
                <a:ea typeface="Times New Roman" panose="02020603050405020304" pitchFamily="18" charset="0"/>
              </a:rPr>
              <a:t>In 1947, in an effort to decolonise Islamic legal education, </a:t>
            </a:r>
            <a:r>
              <a:rPr lang="en-GB" dirty="0">
                <a:ea typeface="Times New Roman" panose="02020603050405020304" pitchFamily="18" charset="0"/>
              </a:rPr>
              <a:t>British officials renamed the </a:t>
            </a:r>
            <a:r>
              <a:rPr lang="en-GB" sz="1800" dirty="0">
                <a:effectLst/>
                <a:ea typeface="Times New Roman" panose="02020603050405020304" pitchFamily="18" charset="0"/>
              </a:rPr>
              <a:t>Kano Law School to the Kano School of Arabic studies</a:t>
            </a:r>
            <a:r>
              <a:rPr lang="en-GB" sz="1800" dirty="0">
                <a:ea typeface="Times New Roman" panose="02020603050405020304" pitchFamily="18" charset="0"/>
              </a:rPr>
              <a:t>. </a:t>
            </a:r>
          </a:p>
          <a:p>
            <a:r>
              <a:rPr lang="en-GB" sz="1800" dirty="0">
                <a:effectLst/>
                <a:ea typeface="Times New Roman" panose="02020603050405020304" pitchFamily="18" charset="0"/>
              </a:rPr>
              <a:t>Sheikh </a:t>
            </a:r>
            <a:r>
              <a:rPr lang="en-GB" sz="1800" dirty="0" err="1">
                <a:effectLst/>
                <a:ea typeface="Times New Roman" panose="02020603050405020304" pitchFamily="18" charset="0"/>
              </a:rPr>
              <a:t>Awad</a:t>
            </a:r>
            <a:r>
              <a:rPr lang="en-GB" sz="1800" dirty="0">
                <a:effectLst/>
                <a:ea typeface="Times New Roman" panose="02020603050405020304" pitchFamily="18" charset="0"/>
              </a:rPr>
              <a:t>, an African official, who had been a teacher at the Kano Law school, was named the principal of the Kano School of Arabic studies.</a:t>
            </a:r>
            <a:r>
              <a:rPr lang="en-GB" dirty="0">
                <a:ea typeface="Times New Roman" panose="02020603050405020304" pitchFamily="18" charset="0"/>
              </a:rPr>
              <a:t> </a:t>
            </a:r>
          </a:p>
          <a:p>
            <a:endParaRPr lang="en-GB" b="1" dirty="0"/>
          </a:p>
          <a:p>
            <a:pPr marL="0" indent="0">
              <a:buNone/>
            </a:pPr>
            <a:r>
              <a:rPr lang="en-GB" b="1" dirty="0"/>
              <a:t>Performative decolonisation? </a:t>
            </a:r>
          </a:p>
          <a:p>
            <a:r>
              <a:rPr lang="en-GB" dirty="0">
                <a:ea typeface="Times New Roman" panose="02020603050405020304" pitchFamily="18" charset="0"/>
              </a:rPr>
              <a:t>T</a:t>
            </a:r>
            <a:r>
              <a:rPr lang="en-GB" sz="1800" dirty="0">
                <a:effectLst/>
                <a:ea typeface="Times New Roman" panose="02020603050405020304" pitchFamily="18" charset="0"/>
              </a:rPr>
              <a:t>he governing structure and curricular activities of the renamed school appeared similar to its precursor.</a:t>
            </a:r>
          </a:p>
          <a:p>
            <a:r>
              <a:rPr lang="en-GB" dirty="0">
                <a:ea typeface="Times New Roman" panose="02020603050405020304" pitchFamily="18" charset="0"/>
              </a:rPr>
              <a:t>But British officials reassured Nigerians in Colonial reports that the renamed school fits with the decolonisation agenda. </a:t>
            </a:r>
            <a:endParaRPr lang="en-GB" sz="1800" dirty="0">
              <a:effectLst/>
              <a:ea typeface="Times New Roman" panose="02020603050405020304" pitchFamily="18" charset="0"/>
            </a:endParaRPr>
          </a:p>
          <a:p>
            <a:r>
              <a:rPr lang="en-GB" sz="1800" dirty="0">
                <a:effectLst/>
                <a:ea typeface="Times New Roman" panose="02020603050405020304" pitchFamily="18" charset="0"/>
              </a:rPr>
              <a:t>Citing a source published in Arabic, Musa Ali </a:t>
            </a:r>
            <a:r>
              <a:rPr lang="en-GB" sz="1800" dirty="0" err="1">
                <a:effectLst/>
                <a:ea typeface="Times New Roman" panose="02020603050405020304" pitchFamily="18" charset="0"/>
              </a:rPr>
              <a:t>Ajetunmobi</a:t>
            </a:r>
            <a:r>
              <a:rPr lang="en-GB" sz="1800" dirty="0">
                <a:effectLst/>
                <a:ea typeface="Times New Roman" panose="02020603050405020304" pitchFamily="18" charset="0"/>
              </a:rPr>
              <a:t> (2017) suggests that the renamed school was significantly anglicised, with English language becoming a key subject taught in the school. Changes made to the school were viewed as performative and resented by Nigerians.</a:t>
            </a:r>
            <a:endParaRPr lang="en-GB" dirty="0">
              <a:ea typeface="Times New Roman" panose="02020603050405020304" pitchFamily="18" charset="0"/>
            </a:endParaRPr>
          </a:p>
          <a:p>
            <a:endParaRPr lang="en-GB" b="1" dirty="0"/>
          </a:p>
        </p:txBody>
      </p:sp>
    </p:spTree>
    <p:extLst>
      <p:ext uri="{BB962C8B-B14F-4D97-AF65-F5344CB8AC3E}">
        <p14:creationId xmlns:p14="http://schemas.microsoft.com/office/powerpoint/2010/main" val="15482319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EE1B6-D0BE-1C5C-1681-9646F3BA9A1D}"/>
              </a:ext>
            </a:extLst>
          </p:cNvPr>
          <p:cNvSpPr>
            <a:spLocks noGrp="1"/>
          </p:cNvSpPr>
          <p:nvPr>
            <p:ph type="title"/>
          </p:nvPr>
        </p:nvSpPr>
        <p:spPr/>
        <p:txBody>
          <a:bodyPr/>
          <a:lstStyle/>
          <a:p>
            <a:r>
              <a:rPr lang="en-GB" dirty="0"/>
              <a:t>Islamic legal education after British colonial rule</a:t>
            </a:r>
          </a:p>
        </p:txBody>
      </p:sp>
      <p:sp>
        <p:nvSpPr>
          <p:cNvPr id="3" name="Content Placeholder 2">
            <a:extLst>
              <a:ext uri="{FF2B5EF4-FFF2-40B4-BE49-F238E27FC236}">
                <a16:creationId xmlns:a16="http://schemas.microsoft.com/office/drawing/2014/main" id="{76EB4C50-9337-2D15-D971-118CFC6C85FB}"/>
              </a:ext>
            </a:extLst>
          </p:cNvPr>
          <p:cNvSpPr>
            <a:spLocks noGrp="1"/>
          </p:cNvSpPr>
          <p:nvPr>
            <p:ph idx="1"/>
          </p:nvPr>
        </p:nvSpPr>
        <p:spPr/>
        <p:txBody>
          <a:bodyPr/>
          <a:lstStyle/>
          <a:p>
            <a:r>
              <a:rPr lang="en-GB" sz="1800" dirty="0">
                <a:effectLst/>
                <a:latin typeface="Calibri" panose="020F0502020204030204" pitchFamily="34" charset="0"/>
                <a:ea typeface="Calibri" panose="020F0502020204030204" pitchFamily="34" charset="0"/>
                <a:cs typeface="Times New Roman" panose="02020603050405020304" pitchFamily="18" charset="0"/>
              </a:rPr>
              <a:t>In 1960, Nigeria attained its independence. The School of Arabic Studies was renamed Ahmadu Bello College, after the first African Prime Minister of Northern Nigeria. </a:t>
            </a:r>
          </a:p>
          <a:p>
            <a:pPr marL="0" indent="0">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Calibri" panose="020F0502020204030204" pitchFamily="34" charset="0"/>
                <a:ea typeface="Calibri" panose="020F0502020204030204" pitchFamily="34" charset="0"/>
                <a:cs typeface="Times New Roman" panose="02020603050405020304" pitchFamily="18" charset="0"/>
              </a:rPr>
              <a:t>In 1975, Ahmadu Bello College became a university, and was renamed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Bayero</a:t>
            </a:r>
            <a:r>
              <a:rPr lang="en-GB" sz="1800" dirty="0">
                <a:effectLst/>
                <a:latin typeface="Calibri" panose="020F0502020204030204" pitchFamily="34" charset="0"/>
                <a:ea typeface="Calibri" panose="020F0502020204030204" pitchFamily="34" charset="0"/>
                <a:cs typeface="Times New Roman" panose="02020603050405020304" pitchFamily="18" charset="0"/>
              </a:rPr>
              <a:t> University College.</a:t>
            </a:r>
          </a:p>
          <a:p>
            <a:pPr marL="0" indent="0">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Calibri" panose="020F0502020204030204" pitchFamily="34" charset="0"/>
                <a:ea typeface="Calibri" panose="020F0502020204030204" pitchFamily="34" charset="0"/>
                <a:cs typeface="Times New Roman" panose="02020603050405020304" pitchFamily="18" charset="0"/>
              </a:rPr>
              <a:t>In 1977, a Faculty of Law was established in the university to produce lawyers trained in Islamic Law and English Common Law. The syllabus was designed to accommodate the two legal systems.  </a:t>
            </a:r>
          </a:p>
          <a:p>
            <a:pPr marL="0" indent="0">
              <a:buNone/>
            </a:pPr>
            <a:endParaRPr lang="en-GB" i="1" dirty="0"/>
          </a:p>
        </p:txBody>
      </p:sp>
    </p:spTree>
    <p:extLst>
      <p:ext uri="{BB962C8B-B14F-4D97-AF65-F5344CB8AC3E}">
        <p14:creationId xmlns:p14="http://schemas.microsoft.com/office/powerpoint/2010/main" val="3410862287"/>
      </p:ext>
    </p:extLst>
  </p:cSld>
  <p:clrMapOvr>
    <a:masterClrMapping/>
  </p:clrMapOvr>
</p:sld>
</file>

<file path=ppt/theme/theme1.xml><?xml version="1.0" encoding="utf-8"?>
<a:theme xmlns:a="http://schemas.openxmlformats.org/drawingml/2006/main" name="CRESR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RESR PowerPoint template new identity EF.potx" id="{8FB09EAA-62BB-4961-94B4-C863B04390F0}" vid="{2AF6D5D1-B97B-480C-98E6-EC6EF1BABA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1A3E3291CC5AC4FA485B864682141D2" ma:contentTypeVersion="16" ma:contentTypeDescription="Create a new document." ma:contentTypeScope="" ma:versionID="985df5001ab9ab79531c10fad65cc401">
  <xsd:schema xmlns:xsd="http://www.w3.org/2001/XMLSchema" xmlns:xs="http://www.w3.org/2001/XMLSchema" xmlns:p="http://schemas.microsoft.com/office/2006/metadata/properties" xmlns:ns2="cd8a5ebb-855a-471d-a004-3b713fa49c5b" xmlns:ns3="3da09800-132a-4920-80bd-755620230932" targetNamespace="http://schemas.microsoft.com/office/2006/metadata/properties" ma:root="true" ma:fieldsID="f1f316dc9df47aa9f9b6d7e1cdbc2955" ns2:_="" ns3:_="">
    <xsd:import namespace="cd8a5ebb-855a-471d-a004-3b713fa49c5b"/>
    <xsd:import namespace="3da09800-132a-4920-80bd-75562023093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8a5ebb-855a-471d-a004-3b713fa49c5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48c43db7-d5b9-4501-acd0-29785274dc3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da09800-132a-4920-80bd-75562023093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cf377e28-410b-43fe-be02-93707b4b9c25}" ma:internalName="TaxCatchAll" ma:showField="CatchAllData" ma:web="3da09800-132a-4920-80bd-75562023093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3da09800-132a-4920-80bd-755620230932">
      <UserInfo>
        <DisplayName>Ambrose, Aimee</DisplayName>
        <AccountId>17</AccountId>
        <AccountType/>
      </UserInfo>
      <UserInfo>
        <DisplayName>Wilson, Ian</DisplayName>
        <AccountId>12</AccountId>
        <AccountType/>
      </UserInfo>
      <UserInfo>
        <DisplayName>Eadson, William</DisplayName>
        <AccountId>21</AccountId>
        <AccountType/>
      </UserInfo>
      <UserInfo>
        <DisplayName>Green, Stephen</DisplayName>
        <AccountId>14</AccountId>
        <AccountType/>
      </UserInfo>
      <UserInfo>
        <DisplayName>Reeve, Kesia</DisplayName>
        <AccountId>19</AccountId>
        <AccountType/>
      </UserInfo>
      <UserInfo>
        <DisplayName>Beatty, Christina</DisplayName>
        <AccountId>15</AccountId>
        <AccountType/>
      </UserInfo>
      <UserInfo>
        <DisplayName>Dayson, Christopher</DisplayName>
        <AccountId>13</AccountId>
        <AccountType/>
      </UserInfo>
      <UserInfo>
        <DisplayName>Parr, Sadie</DisplayName>
        <AccountId>57</AccountId>
        <AccountType/>
      </UserInfo>
      <UserInfo>
        <DisplayName>Hallewell, Gail</DisplayName>
        <AccountId>16</AccountId>
        <AccountType/>
      </UserInfo>
      <UserInfo>
        <DisplayName>Pearson, Sarah</DisplayName>
        <AccountId>20</AccountId>
        <AccountType/>
      </UserInfo>
      <UserInfo>
        <DisplayName>Molton, Sarah</DisplayName>
        <AccountId>25</AccountId>
        <AccountType/>
      </UserInfo>
      <UserInfo>
        <DisplayName>South, Louise</DisplayName>
        <AccountId>18</AccountId>
        <AccountType/>
      </UserInfo>
      <UserInfo>
        <DisplayName>Ferrari, Edward</DisplayName>
        <AccountId>11</AccountId>
        <AccountType/>
      </UserInfo>
    </SharedWithUsers>
    <lcf76f155ced4ddcb4097134ff3c332f xmlns="cd8a5ebb-855a-471d-a004-3b713fa49c5b">
      <Terms xmlns="http://schemas.microsoft.com/office/infopath/2007/PartnerControls"/>
    </lcf76f155ced4ddcb4097134ff3c332f>
    <TaxCatchAll xmlns="3da09800-132a-4920-80bd-755620230932" xsi:nil="true"/>
  </documentManagement>
</p:properties>
</file>

<file path=customXml/itemProps1.xml><?xml version="1.0" encoding="utf-8"?>
<ds:datastoreItem xmlns:ds="http://schemas.openxmlformats.org/officeDocument/2006/customXml" ds:itemID="{80F7B783-6F51-47A4-96FA-C2275866FA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d8a5ebb-855a-471d-a004-3b713fa49c5b"/>
    <ds:schemaRef ds:uri="3da09800-132a-4920-80bd-75562023093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74DFCED-F793-4071-9BF6-2543BCA31958}">
  <ds:schemaRefs>
    <ds:schemaRef ds:uri="http://schemas.microsoft.com/sharepoint/v3/contenttype/forms"/>
  </ds:schemaRefs>
</ds:datastoreItem>
</file>

<file path=customXml/itemProps3.xml><?xml version="1.0" encoding="utf-8"?>
<ds:datastoreItem xmlns:ds="http://schemas.openxmlformats.org/officeDocument/2006/customXml" ds:itemID="{15D7BD3E-B176-44D0-9B6B-78BB790A3BF6}">
  <ds:schemaRefs>
    <ds:schemaRef ds:uri="http://purl.org/dc/terms/"/>
    <ds:schemaRef ds:uri="http://schemas.microsoft.com/office/2006/documentManagement/types"/>
    <ds:schemaRef ds:uri="cd8a5ebb-855a-471d-a004-3b713fa49c5b"/>
    <ds:schemaRef ds:uri="3da09800-132a-4920-80bd-755620230932"/>
    <ds:schemaRef ds:uri="http://schemas.microsoft.com/office/infopath/2007/PartnerControls"/>
    <ds:schemaRef ds:uri="http://www.w3.org/XML/1998/namespace"/>
    <ds:schemaRef ds:uri="http://purl.org/dc/dcmitype/"/>
    <ds:schemaRef ds:uri="http://schemas.openxmlformats.org/package/2006/metadata/core-properties"/>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CRESR PowerPoint template new identity EF</Template>
  <TotalTime>4155</TotalTime>
  <Words>885</Words>
  <Application>Microsoft Office PowerPoint</Application>
  <PresentationFormat>Widescreen</PresentationFormat>
  <Paragraphs>73</Paragraphs>
  <Slides>12</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FS Clerkenwell</vt:lpstr>
      <vt:lpstr>CRESR theme</vt:lpstr>
      <vt:lpstr>CRESR Seminar Series  Decolonising knowledge in higher education: Lessons from the colonial experience in Northern Nigeria   Dr Femi Owolade Sheffield Hallam University  13 December 2023  </vt:lpstr>
      <vt:lpstr>Contemporary curriculum reform: decolonising knowledge </vt:lpstr>
      <vt:lpstr>Decolonising knowledge: lessons from the colonial experience in Northern Nigeria</vt:lpstr>
      <vt:lpstr>Colonising Islamic legal education in Northern Nigeria: past and present</vt:lpstr>
      <vt:lpstr>Legal colonialism in Northern Nigeria, 1900-1960</vt:lpstr>
      <vt:lpstr>Colonising Islamic legal education in Northern Nigeria: The Kano Law School, 1934-1947</vt:lpstr>
      <vt:lpstr>The Kano Law School, 1934-1947</vt:lpstr>
      <vt:lpstr>Decolonising Islamic legal education: From Kano Law School to Kano School of Arabic Studies</vt:lpstr>
      <vt:lpstr>Islamic legal education after British colonial rule</vt:lpstr>
      <vt:lpstr>Faculty of Law, Bayero University Kano</vt:lpstr>
      <vt:lpstr>Decolonise Islamic legal education in Northern Nigeria: a product of and a reaction to the lasting British colonial influence </vt:lpstr>
      <vt:lpstr>Questions for discussion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Finance planning update CRESR CLT, 23 May 2023</dc:title>
  <dc:creator>Ferrari, Edward</dc:creator>
  <cp:lastModifiedBy>Ward, Sarah</cp:lastModifiedBy>
  <cp:revision>19</cp:revision>
  <cp:lastPrinted>2023-06-05T20:59:13Z</cp:lastPrinted>
  <dcterms:created xsi:type="dcterms:W3CDTF">2023-05-23T09:32:20Z</dcterms:created>
  <dcterms:modified xsi:type="dcterms:W3CDTF">2023-12-21T09:27:17Z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0x01010031A3E3291CC5AC4FA485B864682141D2</vt:lpwstr>
  </property>
  <property fmtid="{D5CDD505-2E9C-101B-9397-08002B2CF9AE}" pid="3" name="MediaServiceImageTags">
    <vt:lpwstr/>
  </property>
</Properties>
</file>