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4" r:id="rId5"/>
  </p:sldMasterIdLst>
  <p:sldIdLst>
    <p:sldId id="358" r:id="rId6"/>
    <p:sldId id="300" r:id="rId7"/>
    <p:sldId id="291" r:id="rId8"/>
    <p:sldId id="495" r:id="rId9"/>
    <p:sldId id="507" r:id="rId10"/>
    <p:sldId id="494" r:id="rId11"/>
    <p:sldId id="491" r:id="rId12"/>
    <p:sldId id="497" r:id="rId13"/>
    <p:sldId id="518" r:id="rId14"/>
    <p:sldId id="499" r:id="rId15"/>
    <p:sldId id="509" r:id="rId16"/>
    <p:sldId id="524" r:id="rId17"/>
    <p:sldId id="505" r:id="rId18"/>
    <p:sldId id="303" r:id="rId19"/>
    <p:sldId id="516" r:id="rId20"/>
    <p:sldId id="514" r:id="rId21"/>
    <p:sldId id="522" r:id="rId22"/>
  </p:sldIdLst>
  <p:sldSz cx="12192000" cy="6858000"/>
  <p:notesSz cx="6797675" cy="9925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8C66F80-33EA-E2B6-BBB0-8910CA5097CF}" name="karel williams" initials="kw" userId="50e0f569c3f355d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9" autoAdjust="0"/>
    <p:restoredTop sz="94660"/>
  </p:normalViewPr>
  <p:slideViewPr>
    <p:cSldViewPr snapToGrid="0">
      <p:cViewPr varScale="1">
        <p:scale>
          <a:sx n="110" d="100"/>
          <a:sy n="110" d="100"/>
        </p:scale>
        <p:origin x="26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microsoft.com/office/2018/10/relationships/authors" Targe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AC4D1-7356-4DDA-BE39-C50C6F0394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CC880F9-20E6-42A0-9374-2A4FB1125D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341035A-3447-4C00-8C47-7BD820000BA0}"/>
              </a:ext>
            </a:extLst>
          </p:cNvPr>
          <p:cNvSpPr>
            <a:spLocks noGrp="1"/>
          </p:cNvSpPr>
          <p:nvPr>
            <p:ph type="dt" sz="half" idx="10"/>
          </p:nvPr>
        </p:nvSpPr>
        <p:spPr/>
        <p:txBody>
          <a:bodyPr/>
          <a:lstStyle/>
          <a:p>
            <a:fld id="{7042EE71-EA1A-4CC9-AB47-EC55246AF159}" type="datetimeFigureOut">
              <a:rPr lang="en-GB" smtClean="0"/>
              <a:t>20/01/2023</a:t>
            </a:fld>
            <a:endParaRPr lang="en-GB"/>
          </a:p>
        </p:txBody>
      </p:sp>
      <p:sp>
        <p:nvSpPr>
          <p:cNvPr id="5" name="Footer Placeholder 4">
            <a:extLst>
              <a:ext uri="{FF2B5EF4-FFF2-40B4-BE49-F238E27FC236}">
                <a16:creationId xmlns:a16="http://schemas.microsoft.com/office/drawing/2014/main" id="{E1F6D399-6661-4CA3-9BDA-FF5D418183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3DB3BA-FF2D-4D74-9826-211B09AD2188}"/>
              </a:ext>
            </a:extLst>
          </p:cNvPr>
          <p:cNvSpPr>
            <a:spLocks noGrp="1"/>
          </p:cNvSpPr>
          <p:nvPr>
            <p:ph type="sldNum" sz="quarter" idx="12"/>
          </p:nvPr>
        </p:nvSpPr>
        <p:spPr/>
        <p:txBody>
          <a:bodyPr/>
          <a:lstStyle/>
          <a:p>
            <a:fld id="{B39665CC-654C-4290-8634-5025CC5ED19F}" type="slidenum">
              <a:rPr lang="en-GB" smtClean="0"/>
              <a:t>‹#›</a:t>
            </a:fld>
            <a:endParaRPr lang="en-GB"/>
          </a:p>
        </p:txBody>
      </p:sp>
    </p:spTree>
    <p:extLst>
      <p:ext uri="{BB962C8B-B14F-4D97-AF65-F5344CB8AC3E}">
        <p14:creationId xmlns:p14="http://schemas.microsoft.com/office/powerpoint/2010/main" val="2915678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ACF48-3562-4DB5-A914-136B82E8C38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F82C4BB-1023-4A91-A6BD-49AB04E14BB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FC467C-382D-4863-A67D-AA2F0AE43CD1}"/>
              </a:ext>
            </a:extLst>
          </p:cNvPr>
          <p:cNvSpPr>
            <a:spLocks noGrp="1"/>
          </p:cNvSpPr>
          <p:nvPr>
            <p:ph type="dt" sz="half" idx="10"/>
          </p:nvPr>
        </p:nvSpPr>
        <p:spPr/>
        <p:txBody>
          <a:bodyPr/>
          <a:lstStyle/>
          <a:p>
            <a:fld id="{7042EE71-EA1A-4CC9-AB47-EC55246AF159}" type="datetimeFigureOut">
              <a:rPr lang="en-GB" smtClean="0"/>
              <a:t>20/01/2023</a:t>
            </a:fld>
            <a:endParaRPr lang="en-GB"/>
          </a:p>
        </p:txBody>
      </p:sp>
      <p:sp>
        <p:nvSpPr>
          <p:cNvPr id="5" name="Footer Placeholder 4">
            <a:extLst>
              <a:ext uri="{FF2B5EF4-FFF2-40B4-BE49-F238E27FC236}">
                <a16:creationId xmlns:a16="http://schemas.microsoft.com/office/drawing/2014/main" id="{FFD0D1E0-D7BE-44BE-ABBB-EB46A44683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89F1F7-CF60-496C-9756-0FD6DA5D1E2C}"/>
              </a:ext>
            </a:extLst>
          </p:cNvPr>
          <p:cNvSpPr>
            <a:spLocks noGrp="1"/>
          </p:cNvSpPr>
          <p:nvPr>
            <p:ph type="sldNum" sz="quarter" idx="12"/>
          </p:nvPr>
        </p:nvSpPr>
        <p:spPr/>
        <p:txBody>
          <a:bodyPr/>
          <a:lstStyle/>
          <a:p>
            <a:fld id="{B39665CC-654C-4290-8634-5025CC5ED19F}" type="slidenum">
              <a:rPr lang="en-GB" smtClean="0"/>
              <a:t>‹#›</a:t>
            </a:fld>
            <a:endParaRPr lang="en-GB"/>
          </a:p>
        </p:txBody>
      </p:sp>
    </p:spTree>
    <p:extLst>
      <p:ext uri="{BB962C8B-B14F-4D97-AF65-F5344CB8AC3E}">
        <p14:creationId xmlns:p14="http://schemas.microsoft.com/office/powerpoint/2010/main" val="2810857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789F3-B21F-4351-A50A-6674F1AE7AE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C795507-088D-48DB-8C3E-5BD0F768F2A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CD811E-2AA4-4C16-B4ED-113B0CDD83BE}"/>
              </a:ext>
            </a:extLst>
          </p:cNvPr>
          <p:cNvSpPr>
            <a:spLocks noGrp="1"/>
          </p:cNvSpPr>
          <p:nvPr>
            <p:ph type="dt" sz="half" idx="10"/>
          </p:nvPr>
        </p:nvSpPr>
        <p:spPr/>
        <p:txBody>
          <a:bodyPr/>
          <a:lstStyle/>
          <a:p>
            <a:fld id="{7042EE71-EA1A-4CC9-AB47-EC55246AF159}" type="datetimeFigureOut">
              <a:rPr lang="en-GB" smtClean="0"/>
              <a:t>20/01/2023</a:t>
            </a:fld>
            <a:endParaRPr lang="en-GB"/>
          </a:p>
        </p:txBody>
      </p:sp>
      <p:sp>
        <p:nvSpPr>
          <p:cNvPr id="5" name="Footer Placeholder 4">
            <a:extLst>
              <a:ext uri="{FF2B5EF4-FFF2-40B4-BE49-F238E27FC236}">
                <a16:creationId xmlns:a16="http://schemas.microsoft.com/office/drawing/2014/main" id="{E34163D2-98D7-4B61-9A94-7E31205ACF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DEABFA-17D7-49A9-BBAA-6CFCD2DEB45C}"/>
              </a:ext>
            </a:extLst>
          </p:cNvPr>
          <p:cNvSpPr>
            <a:spLocks noGrp="1"/>
          </p:cNvSpPr>
          <p:nvPr>
            <p:ph type="sldNum" sz="quarter" idx="12"/>
          </p:nvPr>
        </p:nvSpPr>
        <p:spPr/>
        <p:txBody>
          <a:bodyPr/>
          <a:lstStyle/>
          <a:p>
            <a:fld id="{B39665CC-654C-4290-8634-5025CC5ED19F}" type="slidenum">
              <a:rPr lang="en-GB" smtClean="0"/>
              <a:t>‹#›</a:t>
            </a:fld>
            <a:endParaRPr lang="en-GB"/>
          </a:p>
        </p:txBody>
      </p:sp>
    </p:spTree>
    <p:extLst>
      <p:ext uri="{BB962C8B-B14F-4D97-AF65-F5344CB8AC3E}">
        <p14:creationId xmlns:p14="http://schemas.microsoft.com/office/powerpoint/2010/main" val="1785772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CCFCF-CCF0-EDD8-AA89-18471B67AD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6021800-2C68-2FA2-33BC-B9E10973A9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7BC0960-7087-D33D-9C95-D5D60F24652F}"/>
              </a:ext>
            </a:extLst>
          </p:cNvPr>
          <p:cNvSpPr>
            <a:spLocks noGrp="1"/>
          </p:cNvSpPr>
          <p:nvPr>
            <p:ph type="dt" sz="half" idx="10"/>
          </p:nvPr>
        </p:nvSpPr>
        <p:spPr/>
        <p:txBody>
          <a:bodyPr/>
          <a:lstStyle/>
          <a:p>
            <a:fld id="{6AD35985-1B68-4C12-888D-0C2834567051}" type="datetimeFigureOut">
              <a:rPr lang="en-GB" smtClean="0"/>
              <a:t>20/01/2023</a:t>
            </a:fld>
            <a:endParaRPr lang="en-GB"/>
          </a:p>
        </p:txBody>
      </p:sp>
      <p:sp>
        <p:nvSpPr>
          <p:cNvPr id="5" name="Footer Placeholder 4">
            <a:extLst>
              <a:ext uri="{FF2B5EF4-FFF2-40B4-BE49-F238E27FC236}">
                <a16:creationId xmlns:a16="http://schemas.microsoft.com/office/drawing/2014/main" id="{528F770F-0E29-D33A-23B8-01E30819B7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AB6168-7719-5C8D-C8A2-1D4122917704}"/>
              </a:ext>
            </a:extLst>
          </p:cNvPr>
          <p:cNvSpPr>
            <a:spLocks noGrp="1"/>
          </p:cNvSpPr>
          <p:nvPr>
            <p:ph type="sldNum" sz="quarter" idx="12"/>
          </p:nvPr>
        </p:nvSpPr>
        <p:spPr/>
        <p:txBody>
          <a:bodyPr/>
          <a:lstStyle/>
          <a:p>
            <a:fld id="{3D681A9B-506E-4389-B223-141AE2D6A7AC}" type="slidenum">
              <a:rPr lang="en-GB" smtClean="0"/>
              <a:t>‹#›</a:t>
            </a:fld>
            <a:endParaRPr lang="en-GB"/>
          </a:p>
        </p:txBody>
      </p:sp>
    </p:spTree>
    <p:extLst>
      <p:ext uri="{BB962C8B-B14F-4D97-AF65-F5344CB8AC3E}">
        <p14:creationId xmlns:p14="http://schemas.microsoft.com/office/powerpoint/2010/main" val="754678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68B26-9A34-43D2-B605-2E1C1FFCAFC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A54BB26-64C8-45E9-3AFF-B6E2E29772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BA4D12-9A0C-C465-5556-6FCA17040E86}"/>
              </a:ext>
            </a:extLst>
          </p:cNvPr>
          <p:cNvSpPr>
            <a:spLocks noGrp="1"/>
          </p:cNvSpPr>
          <p:nvPr>
            <p:ph type="dt" sz="half" idx="10"/>
          </p:nvPr>
        </p:nvSpPr>
        <p:spPr/>
        <p:txBody>
          <a:bodyPr/>
          <a:lstStyle/>
          <a:p>
            <a:fld id="{6AD35985-1B68-4C12-888D-0C2834567051}" type="datetimeFigureOut">
              <a:rPr lang="en-GB" smtClean="0"/>
              <a:t>20/01/2023</a:t>
            </a:fld>
            <a:endParaRPr lang="en-GB"/>
          </a:p>
        </p:txBody>
      </p:sp>
      <p:sp>
        <p:nvSpPr>
          <p:cNvPr id="5" name="Footer Placeholder 4">
            <a:extLst>
              <a:ext uri="{FF2B5EF4-FFF2-40B4-BE49-F238E27FC236}">
                <a16:creationId xmlns:a16="http://schemas.microsoft.com/office/drawing/2014/main" id="{372F5147-EEA6-D84B-CBA0-FCE57E2D13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68CD97-A7F2-2C59-7F59-43EE3C92A28B}"/>
              </a:ext>
            </a:extLst>
          </p:cNvPr>
          <p:cNvSpPr>
            <a:spLocks noGrp="1"/>
          </p:cNvSpPr>
          <p:nvPr>
            <p:ph type="sldNum" sz="quarter" idx="12"/>
          </p:nvPr>
        </p:nvSpPr>
        <p:spPr/>
        <p:txBody>
          <a:bodyPr/>
          <a:lstStyle/>
          <a:p>
            <a:fld id="{3D681A9B-506E-4389-B223-141AE2D6A7AC}" type="slidenum">
              <a:rPr lang="en-GB" smtClean="0"/>
              <a:t>‹#›</a:t>
            </a:fld>
            <a:endParaRPr lang="en-GB"/>
          </a:p>
        </p:txBody>
      </p:sp>
    </p:spTree>
    <p:extLst>
      <p:ext uri="{BB962C8B-B14F-4D97-AF65-F5344CB8AC3E}">
        <p14:creationId xmlns:p14="http://schemas.microsoft.com/office/powerpoint/2010/main" val="2428312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B8E45-495C-B659-9672-3E86312E2A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A9371A1-DA8C-FBC1-386F-C828EEB722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8DE0FD-089D-05C2-776E-5B9E4E0D7DE8}"/>
              </a:ext>
            </a:extLst>
          </p:cNvPr>
          <p:cNvSpPr>
            <a:spLocks noGrp="1"/>
          </p:cNvSpPr>
          <p:nvPr>
            <p:ph type="dt" sz="half" idx="10"/>
          </p:nvPr>
        </p:nvSpPr>
        <p:spPr/>
        <p:txBody>
          <a:bodyPr/>
          <a:lstStyle/>
          <a:p>
            <a:fld id="{6AD35985-1B68-4C12-888D-0C2834567051}" type="datetimeFigureOut">
              <a:rPr lang="en-GB" smtClean="0"/>
              <a:t>20/01/2023</a:t>
            </a:fld>
            <a:endParaRPr lang="en-GB"/>
          </a:p>
        </p:txBody>
      </p:sp>
      <p:sp>
        <p:nvSpPr>
          <p:cNvPr id="5" name="Footer Placeholder 4">
            <a:extLst>
              <a:ext uri="{FF2B5EF4-FFF2-40B4-BE49-F238E27FC236}">
                <a16:creationId xmlns:a16="http://schemas.microsoft.com/office/drawing/2014/main" id="{2467F6DA-C9F0-A079-E017-C7FD83BBAA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7AC729-395E-9BB3-B833-C77B6649F8BC}"/>
              </a:ext>
            </a:extLst>
          </p:cNvPr>
          <p:cNvSpPr>
            <a:spLocks noGrp="1"/>
          </p:cNvSpPr>
          <p:nvPr>
            <p:ph type="sldNum" sz="quarter" idx="12"/>
          </p:nvPr>
        </p:nvSpPr>
        <p:spPr/>
        <p:txBody>
          <a:bodyPr/>
          <a:lstStyle/>
          <a:p>
            <a:fld id="{3D681A9B-506E-4389-B223-141AE2D6A7AC}" type="slidenum">
              <a:rPr lang="en-GB" smtClean="0"/>
              <a:t>‹#›</a:t>
            </a:fld>
            <a:endParaRPr lang="en-GB"/>
          </a:p>
        </p:txBody>
      </p:sp>
    </p:spTree>
    <p:extLst>
      <p:ext uri="{BB962C8B-B14F-4D97-AF65-F5344CB8AC3E}">
        <p14:creationId xmlns:p14="http://schemas.microsoft.com/office/powerpoint/2010/main" val="3788931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ECC48-E7A1-3D86-4BF7-75918439397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52DCE3F-EF30-94C5-ADC3-A4DDFF88956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9257995-E68C-FAB3-E31F-87B90A45FC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C2A6151-0A98-067A-3B00-C9E2555F42B5}"/>
              </a:ext>
            </a:extLst>
          </p:cNvPr>
          <p:cNvSpPr>
            <a:spLocks noGrp="1"/>
          </p:cNvSpPr>
          <p:nvPr>
            <p:ph type="dt" sz="half" idx="10"/>
          </p:nvPr>
        </p:nvSpPr>
        <p:spPr/>
        <p:txBody>
          <a:bodyPr/>
          <a:lstStyle/>
          <a:p>
            <a:fld id="{6AD35985-1B68-4C12-888D-0C2834567051}" type="datetimeFigureOut">
              <a:rPr lang="en-GB" smtClean="0"/>
              <a:t>20/01/2023</a:t>
            </a:fld>
            <a:endParaRPr lang="en-GB"/>
          </a:p>
        </p:txBody>
      </p:sp>
      <p:sp>
        <p:nvSpPr>
          <p:cNvPr id="6" name="Footer Placeholder 5">
            <a:extLst>
              <a:ext uri="{FF2B5EF4-FFF2-40B4-BE49-F238E27FC236}">
                <a16:creationId xmlns:a16="http://schemas.microsoft.com/office/drawing/2014/main" id="{226DEAF4-0AA7-0D02-D266-A7DAB1064F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109D819-DFDC-669B-11F6-E40EEB53AEBD}"/>
              </a:ext>
            </a:extLst>
          </p:cNvPr>
          <p:cNvSpPr>
            <a:spLocks noGrp="1"/>
          </p:cNvSpPr>
          <p:nvPr>
            <p:ph type="sldNum" sz="quarter" idx="12"/>
          </p:nvPr>
        </p:nvSpPr>
        <p:spPr/>
        <p:txBody>
          <a:bodyPr/>
          <a:lstStyle/>
          <a:p>
            <a:fld id="{3D681A9B-506E-4389-B223-141AE2D6A7AC}" type="slidenum">
              <a:rPr lang="en-GB" smtClean="0"/>
              <a:t>‹#›</a:t>
            </a:fld>
            <a:endParaRPr lang="en-GB"/>
          </a:p>
        </p:txBody>
      </p:sp>
    </p:spTree>
    <p:extLst>
      <p:ext uri="{BB962C8B-B14F-4D97-AF65-F5344CB8AC3E}">
        <p14:creationId xmlns:p14="http://schemas.microsoft.com/office/powerpoint/2010/main" val="10053971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72F89-612C-16CC-11E5-2E48868C2BD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F230CB1-B4D2-8097-8197-768A286971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92A4AE-0BE6-0116-BE90-27AE3A6930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D35DEE1-DA9E-6CCB-F727-5E2FCABC1E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31BB04-C33A-D5A7-694F-6620B5F9F22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36A575B-AC4E-B72B-101D-E47456570747}"/>
              </a:ext>
            </a:extLst>
          </p:cNvPr>
          <p:cNvSpPr>
            <a:spLocks noGrp="1"/>
          </p:cNvSpPr>
          <p:nvPr>
            <p:ph type="dt" sz="half" idx="10"/>
          </p:nvPr>
        </p:nvSpPr>
        <p:spPr/>
        <p:txBody>
          <a:bodyPr/>
          <a:lstStyle/>
          <a:p>
            <a:fld id="{6AD35985-1B68-4C12-888D-0C2834567051}" type="datetimeFigureOut">
              <a:rPr lang="en-GB" smtClean="0"/>
              <a:t>20/01/2023</a:t>
            </a:fld>
            <a:endParaRPr lang="en-GB"/>
          </a:p>
        </p:txBody>
      </p:sp>
      <p:sp>
        <p:nvSpPr>
          <p:cNvPr id="8" name="Footer Placeholder 7">
            <a:extLst>
              <a:ext uri="{FF2B5EF4-FFF2-40B4-BE49-F238E27FC236}">
                <a16:creationId xmlns:a16="http://schemas.microsoft.com/office/drawing/2014/main" id="{FA6BD605-C440-14CB-3E3D-AAE31CADD60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E7F7170-2799-5969-0887-41F1739212BD}"/>
              </a:ext>
            </a:extLst>
          </p:cNvPr>
          <p:cNvSpPr>
            <a:spLocks noGrp="1"/>
          </p:cNvSpPr>
          <p:nvPr>
            <p:ph type="sldNum" sz="quarter" idx="12"/>
          </p:nvPr>
        </p:nvSpPr>
        <p:spPr/>
        <p:txBody>
          <a:bodyPr/>
          <a:lstStyle/>
          <a:p>
            <a:fld id="{3D681A9B-506E-4389-B223-141AE2D6A7AC}" type="slidenum">
              <a:rPr lang="en-GB" smtClean="0"/>
              <a:t>‹#›</a:t>
            </a:fld>
            <a:endParaRPr lang="en-GB"/>
          </a:p>
        </p:txBody>
      </p:sp>
    </p:spTree>
    <p:extLst>
      <p:ext uri="{BB962C8B-B14F-4D97-AF65-F5344CB8AC3E}">
        <p14:creationId xmlns:p14="http://schemas.microsoft.com/office/powerpoint/2010/main" val="11560348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10D2F-DFE9-5830-E617-334EC7887A4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E7DE91-E595-8AAB-27CB-362A279151A2}"/>
              </a:ext>
            </a:extLst>
          </p:cNvPr>
          <p:cNvSpPr>
            <a:spLocks noGrp="1"/>
          </p:cNvSpPr>
          <p:nvPr>
            <p:ph type="dt" sz="half" idx="10"/>
          </p:nvPr>
        </p:nvSpPr>
        <p:spPr/>
        <p:txBody>
          <a:bodyPr/>
          <a:lstStyle/>
          <a:p>
            <a:fld id="{6AD35985-1B68-4C12-888D-0C2834567051}" type="datetimeFigureOut">
              <a:rPr lang="en-GB" smtClean="0"/>
              <a:t>20/01/2023</a:t>
            </a:fld>
            <a:endParaRPr lang="en-GB"/>
          </a:p>
        </p:txBody>
      </p:sp>
      <p:sp>
        <p:nvSpPr>
          <p:cNvPr id="4" name="Footer Placeholder 3">
            <a:extLst>
              <a:ext uri="{FF2B5EF4-FFF2-40B4-BE49-F238E27FC236}">
                <a16:creationId xmlns:a16="http://schemas.microsoft.com/office/drawing/2014/main" id="{BFC8343D-B6D0-B124-CE78-4721EC6ABD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548A6B6-6592-0F58-04B4-50F8372FE179}"/>
              </a:ext>
            </a:extLst>
          </p:cNvPr>
          <p:cNvSpPr>
            <a:spLocks noGrp="1"/>
          </p:cNvSpPr>
          <p:nvPr>
            <p:ph type="sldNum" sz="quarter" idx="12"/>
          </p:nvPr>
        </p:nvSpPr>
        <p:spPr/>
        <p:txBody>
          <a:bodyPr/>
          <a:lstStyle/>
          <a:p>
            <a:fld id="{3D681A9B-506E-4389-B223-141AE2D6A7AC}" type="slidenum">
              <a:rPr lang="en-GB" smtClean="0"/>
              <a:t>‹#›</a:t>
            </a:fld>
            <a:endParaRPr lang="en-GB"/>
          </a:p>
        </p:txBody>
      </p:sp>
    </p:spTree>
    <p:extLst>
      <p:ext uri="{BB962C8B-B14F-4D97-AF65-F5344CB8AC3E}">
        <p14:creationId xmlns:p14="http://schemas.microsoft.com/office/powerpoint/2010/main" val="30808524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987887-27C5-4B35-946A-7B740532E411}"/>
              </a:ext>
            </a:extLst>
          </p:cNvPr>
          <p:cNvSpPr>
            <a:spLocks noGrp="1"/>
          </p:cNvSpPr>
          <p:nvPr>
            <p:ph type="dt" sz="half" idx="10"/>
          </p:nvPr>
        </p:nvSpPr>
        <p:spPr/>
        <p:txBody>
          <a:bodyPr/>
          <a:lstStyle/>
          <a:p>
            <a:fld id="{6AD35985-1B68-4C12-888D-0C2834567051}" type="datetimeFigureOut">
              <a:rPr lang="en-GB" smtClean="0"/>
              <a:t>20/01/2023</a:t>
            </a:fld>
            <a:endParaRPr lang="en-GB"/>
          </a:p>
        </p:txBody>
      </p:sp>
      <p:sp>
        <p:nvSpPr>
          <p:cNvPr id="3" name="Footer Placeholder 2">
            <a:extLst>
              <a:ext uri="{FF2B5EF4-FFF2-40B4-BE49-F238E27FC236}">
                <a16:creationId xmlns:a16="http://schemas.microsoft.com/office/drawing/2014/main" id="{75697A2A-2646-CA0B-7182-6AB71FC0E5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52C958B-FDE3-7B6F-55EF-808B7EAEA794}"/>
              </a:ext>
            </a:extLst>
          </p:cNvPr>
          <p:cNvSpPr>
            <a:spLocks noGrp="1"/>
          </p:cNvSpPr>
          <p:nvPr>
            <p:ph type="sldNum" sz="quarter" idx="12"/>
          </p:nvPr>
        </p:nvSpPr>
        <p:spPr/>
        <p:txBody>
          <a:bodyPr/>
          <a:lstStyle/>
          <a:p>
            <a:fld id="{3D681A9B-506E-4389-B223-141AE2D6A7AC}" type="slidenum">
              <a:rPr lang="en-GB" smtClean="0"/>
              <a:t>‹#›</a:t>
            </a:fld>
            <a:endParaRPr lang="en-GB"/>
          </a:p>
        </p:txBody>
      </p:sp>
    </p:spTree>
    <p:extLst>
      <p:ext uri="{BB962C8B-B14F-4D97-AF65-F5344CB8AC3E}">
        <p14:creationId xmlns:p14="http://schemas.microsoft.com/office/powerpoint/2010/main" val="2307141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C1881-84D1-E130-E816-B04646532B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7A25825-5A9E-BD74-D96F-4C5E77AFDA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E0A0C4A-4AD7-B088-7456-581EEFB231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847DC4-B947-EBB6-01AB-02CFA84F2F79}"/>
              </a:ext>
            </a:extLst>
          </p:cNvPr>
          <p:cNvSpPr>
            <a:spLocks noGrp="1"/>
          </p:cNvSpPr>
          <p:nvPr>
            <p:ph type="dt" sz="half" idx="10"/>
          </p:nvPr>
        </p:nvSpPr>
        <p:spPr/>
        <p:txBody>
          <a:bodyPr/>
          <a:lstStyle/>
          <a:p>
            <a:fld id="{6AD35985-1B68-4C12-888D-0C2834567051}" type="datetimeFigureOut">
              <a:rPr lang="en-GB" smtClean="0"/>
              <a:t>20/01/2023</a:t>
            </a:fld>
            <a:endParaRPr lang="en-GB"/>
          </a:p>
        </p:txBody>
      </p:sp>
      <p:sp>
        <p:nvSpPr>
          <p:cNvPr id="6" name="Footer Placeholder 5">
            <a:extLst>
              <a:ext uri="{FF2B5EF4-FFF2-40B4-BE49-F238E27FC236}">
                <a16:creationId xmlns:a16="http://schemas.microsoft.com/office/drawing/2014/main" id="{0FDDA92B-E8F3-C6CC-1A2C-46897675A5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F24CF41-2A51-8BAA-FF0C-8472852672AA}"/>
              </a:ext>
            </a:extLst>
          </p:cNvPr>
          <p:cNvSpPr>
            <a:spLocks noGrp="1"/>
          </p:cNvSpPr>
          <p:nvPr>
            <p:ph type="sldNum" sz="quarter" idx="12"/>
          </p:nvPr>
        </p:nvSpPr>
        <p:spPr/>
        <p:txBody>
          <a:bodyPr/>
          <a:lstStyle/>
          <a:p>
            <a:fld id="{3D681A9B-506E-4389-B223-141AE2D6A7AC}" type="slidenum">
              <a:rPr lang="en-GB" smtClean="0"/>
              <a:t>‹#›</a:t>
            </a:fld>
            <a:endParaRPr lang="en-GB"/>
          </a:p>
        </p:txBody>
      </p:sp>
    </p:spTree>
    <p:extLst>
      <p:ext uri="{BB962C8B-B14F-4D97-AF65-F5344CB8AC3E}">
        <p14:creationId xmlns:p14="http://schemas.microsoft.com/office/powerpoint/2010/main" val="4217017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3CCF5-D119-4DE3-B84A-EA9412109A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AD54727-7195-426F-8D20-400C60CF604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3BCC1E-6DEF-4C3C-8122-2398E22C5BC7}"/>
              </a:ext>
            </a:extLst>
          </p:cNvPr>
          <p:cNvSpPr>
            <a:spLocks noGrp="1"/>
          </p:cNvSpPr>
          <p:nvPr>
            <p:ph type="dt" sz="half" idx="10"/>
          </p:nvPr>
        </p:nvSpPr>
        <p:spPr/>
        <p:txBody>
          <a:bodyPr/>
          <a:lstStyle/>
          <a:p>
            <a:fld id="{7042EE71-EA1A-4CC9-AB47-EC55246AF159}" type="datetimeFigureOut">
              <a:rPr lang="en-GB" smtClean="0"/>
              <a:t>20/01/2023</a:t>
            </a:fld>
            <a:endParaRPr lang="en-GB"/>
          </a:p>
        </p:txBody>
      </p:sp>
      <p:sp>
        <p:nvSpPr>
          <p:cNvPr id="5" name="Footer Placeholder 4">
            <a:extLst>
              <a:ext uri="{FF2B5EF4-FFF2-40B4-BE49-F238E27FC236}">
                <a16:creationId xmlns:a16="http://schemas.microsoft.com/office/drawing/2014/main" id="{4DBEC6E1-BE34-46D0-A88F-5291D7ADF7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5FECCE-A8C4-48E6-BAFB-E40DD819709A}"/>
              </a:ext>
            </a:extLst>
          </p:cNvPr>
          <p:cNvSpPr>
            <a:spLocks noGrp="1"/>
          </p:cNvSpPr>
          <p:nvPr>
            <p:ph type="sldNum" sz="quarter" idx="12"/>
          </p:nvPr>
        </p:nvSpPr>
        <p:spPr/>
        <p:txBody>
          <a:bodyPr/>
          <a:lstStyle/>
          <a:p>
            <a:fld id="{B39665CC-654C-4290-8634-5025CC5ED19F}" type="slidenum">
              <a:rPr lang="en-GB" smtClean="0"/>
              <a:t>‹#›</a:t>
            </a:fld>
            <a:endParaRPr lang="en-GB"/>
          </a:p>
        </p:txBody>
      </p:sp>
    </p:spTree>
    <p:extLst>
      <p:ext uri="{BB962C8B-B14F-4D97-AF65-F5344CB8AC3E}">
        <p14:creationId xmlns:p14="http://schemas.microsoft.com/office/powerpoint/2010/main" val="26744514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03F9F-97BA-59EF-701B-2AAEF85255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3209593-3F9C-F326-0E2C-1A41852CF8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5F66774-2F6E-3DB0-A7F2-8F9FC7D073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4F86F7-6E91-E195-F44F-E4399C5B3C10}"/>
              </a:ext>
            </a:extLst>
          </p:cNvPr>
          <p:cNvSpPr>
            <a:spLocks noGrp="1"/>
          </p:cNvSpPr>
          <p:nvPr>
            <p:ph type="dt" sz="half" idx="10"/>
          </p:nvPr>
        </p:nvSpPr>
        <p:spPr/>
        <p:txBody>
          <a:bodyPr/>
          <a:lstStyle/>
          <a:p>
            <a:fld id="{6AD35985-1B68-4C12-888D-0C2834567051}" type="datetimeFigureOut">
              <a:rPr lang="en-GB" smtClean="0"/>
              <a:t>20/01/2023</a:t>
            </a:fld>
            <a:endParaRPr lang="en-GB"/>
          </a:p>
        </p:txBody>
      </p:sp>
      <p:sp>
        <p:nvSpPr>
          <p:cNvPr id="6" name="Footer Placeholder 5">
            <a:extLst>
              <a:ext uri="{FF2B5EF4-FFF2-40B4-BE49-F238E27FC236}">
                <a16:creationId xmlns:a16="http://schemas.microsoft.com/office/drawing/2014/main" id="{6119C268-3667-118E-C257-CEE459AA75C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0F8EFF-7FB8-95F2-3E00-F57EAEC69F1A}"/>
              </a:ext>
            </a:extLst>
          </p:cNvPr>
          <p:cNvSpPr>
            <a:spLocks noGrp="1"/>
          </p:cNvSpPr>
          <p:nvPr>
            <p:ph type="sldNum" sz="quarter" idx="12"/>
          </p:nvPr>
        </p:nvSpPr>
        <p:spPr/>
        <p:txBody>
          <a:bodyPr/>
          <a:lstStyle/>
          <a:p>
            <a:fld id="{3D681A9B-506E-4389-B223-141AE2D6A7AC}" type="slidenum">
              <a:rPr lang="en-GB" smtClean="0"/>
              <a:t>‹#›</a:t>
            </a:fld>
            <a:endParaRPr lang="en-GB"/>
          </a:p>
        </p:txBody>
      </p:sp>
    </p:spTree>
    <p:extLst>
      <p:ext uri="{BB962C8B-B14F-4D97-AF65-F5344CB8AC3E}">
        <p14:creationId xmlns:p14="http://schemas.microsoft.com/office/powerpoint/2010/main" val="17767153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AB698-FD77-351B-BF5B-42E2FA14445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1A0D44F-5809-1A3A-37A6-5367255A1A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A50CA0-CDE6-9EB7-6FFF-8B485D378213}"/>
              </a:ext>
            </a:extLst>
          </p:cNvPr>
          <p:cNvSpPr>
            <a:spLocks noGrp="1"/>
          </p:cNvSpPr>
          <p:nvPr>
            <p:ph type="dt" sz="half" idx="10"/>
          </p:nvPr>
        </p:nvSpPr>
        <p:spPr/>
        <p:txBody>
          <a:bodyPr/>
          <a:lstStyle/>
          <a:p>
            <a:fld id="{6AD35985-1B68-4C12-888D-0C2834567051}" type="datetimeFigureOut">
              <a:rPr lang="en-GB" smtClean="0"/>
              <a:t>20/01/2023</a:t>
            </a:fld>
            <a:endParaRPr lang="en-GB"/>
          </a:p>
        </p:txBody>
      </p:sp>
      <p:sp>
        <p:nvSpPr>
          <p:cNvPr id="5" name="Footer Placeholder 4">
            <a:extLst>
              <a:ext uri="{FF2B5EF4-FFF2-40B4-BE49-F238E27FC236}">
                <a16:creationId xmlns:a16="http://schemas.microsoft.com/office/drawing/2014/main" id="{8FBD42C7-C052-C7C4-3633-2393A647D1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E22B88-8F6D-3770-956B-ABC37F402224}"/>
              </a:ext>
            </a:extLst>
          </p:cNvPr>
          <p:cNvSpPr>
            <a:spLocks noGrp="1"/>
          </p:cNvSpPr>
          <p:nvPr>
            <p:ph type="sldNum" sz="quarter" idx="12"/>
          </p:nvPr>
        </p:nvSpPr>
        <p:spPr/>
        <p:txBody>
          <a:bodyPr/>
          <a:lstStyle/>
          <a:p>
            <a:fld id="{3D681A9B-506E-4389-B223-141AE2D6A7AC}" type="slidenum">
              <a:rPr lang="en-GB" smtClean="0"/>
              <a:t>‹#›</a:t>
            </a:fld>
            <a:endParaRPr lang="en-GB"/>
          </a:p>
        </p:txBody>
      </p:sp>
    </p:spTree>
    <p:extLst>
      <p:ext uri="{BB962C8B-B14F-4D97-AF65-F5344CB8AC3E}">
        <p14:creationId xmlns:p14="http://schemas.microsoft.com/office/powerpoint/2010/main" val="8007056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89ED86-095B-1645-CEA4-8EB4F58A97A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541F948-71A7-713F-BCD3-F88013E538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0E846E-251C-9F3A-6E35-871E8E5DF7E3}"/>
              </a:ext>
            </a:extLst>
          </p:cNvPr>
          <p:cNvSpPr>
            <a:spLocks noGrp="1"/>
          </p:cNvSpPr>
          <p:nvPr>
            <p:ph type="dt" sz="half" idx="10"/>
          </p:nvPr>
        </p:nvSpPr>
        <p:spPr/>
        <p:txBody>
          <a:bodyPr/>
          <a:lstStyle/>
          <a:p>
            <a:fld id="{6AD35985-1B68-4C12-888D-0C2834567051}" type="datetimeFigureOut">
              <a:rPr lang="en-GB" smtClean="0"/>
              <a:t>20/01/2023</a:t>
            </a:fld>
            <a:endParaRPr lang="en-GB"/>
          </a:p>
        </p:txBody>
      </p:sp>
      <p:sp>
        <p:nvSpPr>
          <p:cNvPr id="5" name="Footer Placeholder 4">
            <a:extLst>
              <a:ext uri="{FF2B5EF4-FFF2-40B4-BE49-F238E27FC236}">
                <a16:creationId xmlns:a16="http://schemas.microsoft.com/office/drawing/2014/main" id="{A74EAD9E-3447-72DC-1CA1-C976C242C6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4E795D-9CA0-DB5E-02CB-BE1A246610D3}"/>
              </a:ext>
            </a:extLst>
          </p:cNvPr>
          <p:cNvSpPr>
            <a:spLocks noGrp="1"/>
          </p:cNvSpPr>
          <p:nvPr>
            <p:ph type="sldNum" sz="quarter" idx="12"/>
          </p:nvPr>
        </p:nvSpPr>
        <p:spPr/>
        <p:txBody>
          <a:bodyPr/>
          <a:lstStyle/>
          <a:p>
            <a:fld id="{3D681A9B-506E-4389-B223-141AE2D6A7AC}" type="slidenum">
              <a:rPr lang="en-GB" smtClean="0"/>
              <a:t>‹#›</a:t>
            </a:fld>
            <a:endParaRPr lang="en-GB"/>
          </a:p>
        </p:txBody>
      </p:sp>
    </p:spTree>
    <p:extLst>
      <p:ext uri="{BB962C8B-B14F-4D97-AF65-F5344CB8AC3E}">
        <p14:creationId xmlns:p14="http://schemas.microsoft.com/office/powerpoint/2010/main" val="1658091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BB26D-A12E-47DB-BC66-8C833D3853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2B4C9DB-AB28-4B47-9710-750BECD60E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4551E86-1B06-4A16-B5D1-AE4D6345D2FF}"/>
              </a:ext>
            </a:extLst>
          </p:cNvPr>
          <p:cNvSpPr>
            <a:spLocks noGrp="1"/>
          </p:cNvSpPr>
          <p:nvPr>
            <p:ph type="dt" sz="half" idx="10"/>
          </p:nvPr>
        </p:nvSpPr>
        <p:spPr/>
        <p:txBody>
          <a:bodyPr/>
          <a:lstStyle/>
          <a:p>
            <a:fld id="{7042EE71-EA1A-4CC9-AB47-EC55246AF159}" type="datetimeFigureOut">
              <a:rPr lang="en-GB" smtClean="0"/>
              <a:t>20/01/2023</a:t>
            </a:fld>
            <a:endParaRPr lang="en-GB"/>
          </a:p>
        </p:txBody>
      </p:sp>
      <p:sp>
        <p:nvSpPr>
          <p:cNvPr id="5" name="Footer Placeholder 4">
            <a:extLst>
              <a:ext uri="{FF2B5EF4-FFF2-40B4-BE49-F238E27FC236}">
                <a16:creationId xmlns:a16="http://schemas.microsoft.com/office/drawing/2014/main" id="{44895348-F459-4738-8DC5-26F8BC8D36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B7874C-1DD9-4DCA-8F23-3ADF96292105}"/>
              </a:ext>
            </a:extLst>
          </p:cNvPr>
          <p:cNvSpPr>
            <a:spLocks noGrp="1"/>
          </p:cNvSpPr>
          <p:nvPr>
            <p:ph type="sldNum" sz="quarter" idx="12"/>
          </p:nvPr>
        </p:nvSpPr>
        <p:spPr/>
        <p:txBody>
          <a:bodyPr/>
          <a:lstStyle/>
          <a:p>
            <a:fld id="{B39665CC-654C-4290-8634-5025CC5ED19F}" type="slidenum">
              <a:rPr lang="en-GB" smtClean="0"/>
              <a:t>‹#›</a:t>
            </a:fld>
            <a:endParaRPr lang="en-GB"/>
          </a:p>
        </p:txBody>
      </p:sp>
    </p:spTree>
    <p:extLst>
      <p:ext uri="{BB962C8B-B14F-4D97-AF65-F5344CB8AC3E}">
        <p14:creationId xmlns:p14="http://schemas.microsoft.com/office/powerpoint/2010/main" val="2953774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CE15C-FEC3-4A0A-B430-456F890568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6317FDD-FF7E-4364-92E0-2FCF8E5A7CB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D05E8C2-9437-4831-B916-C3F56692727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DC625B0-FE8A-4FAE-BEF8-441D3C93AC97}"/>
              </a:ext>
            </a:extLst>
          </p:cNvPr>
          <p:cNvSpPr>
            <a:spLocks noGrp="1"/>
          </p:cNvSpPr>
          <p:nvPr>
            <p:ph type="dt" sz="half" idx="10"/>
          </p:nvPr>
        </p:nvSpPr>
        <p:spPr/>
        <p:txBody>
          <a:bodyPr/>
          <a:lstStyle/>
          <a:p>
            <a:fld id="{7042EE71-EA1A-4CC9-AB47-EC55246AF159}" type="datetimeFigureOut">
              <a:rPr lang="en-GB" smtClean="0"/>
              <a:t>20/01/2023</a:t>
            </a:fld>
            <a:endParaRPr lang="en-GB"/>
          </a:p>
        </p:txBody>
      </p:sp>
      <p:sp>
        <p:nvSpPr>
          <p:cNvPr id="6" name="Footer Placeholder 5">
            <a:extLst>
              <a:ext uri="{FF2B5EF4-FFF2-40B4-BE49-F238E27FC236}">
                <a16:creationId xmlns:a16="http://schemas.microsoft.com/office/drawing/2014/main" id="{564C7EF0-F468-4937-BC67-529CEB4305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72DFA9-F26F-4C90-B93A-D5E780A0827D}"/>
              </a:ext>
            </a:extLst>
          </p:cNvPr>
          <p:cNvSpPr>
            <a:spLocks noGrp="1"/>
          </p:cNvSpPr>
          <p:nvPr>
            <p:ph type="sldNum" sz="quarter" idx="12"/>
          </p:nvPr>
        </p:nvSpPr>
        <p:spPr/>
        <p:txBody>
          <a:bodyPr/>
          <a:lstStyle/>
          <a:p>
            <a:fld id="{B39665CC-654C-4290-8634-5025CC5ED19F}" type="slidenum">
              <a:rPr lang="en-GB" smtClean="0"/>
              <a:t>‹#›</a:t>
            </a:fld>
            <a:endParaRPr lang="en-GB"/>
          </a:p>
        </p:txBody>
      </p:sp>
    </p:spTree>
    <p:extLst>
      <p:ext uri="{BB962C8B-B14F-4D97-AF65-F5344CB8AC3E}">
        <p14:creationId xmlns:p14="http://schemas.microsoft.com/office/powerpoint/2010/main" val="3166357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ACA1D-1BDA-4DEA-A75F-A19BAB5BA56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DA94B3A-8AF6-4642-B530-21890F7009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5B8F676-FB1C-43CD-81CF-A5FCBBE3DB1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CFE5633-00AC-49C0-984B-26FFEB1B07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3D6EA66-3F26-4583-B351-8364381E8B9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1434253-785B-4ADE-8726-038A12DBCA2A}"/>
              </a:ext>
            </a:extLst>
          </p:cNvPr>
          <p:cNvSpPr>
            <a:spLocks noGrp="1"/>
          </p:cNvSpPr>
          <p:nvPr>
            <p:ph type="dt" sz="half" idx="10"/>
          </p:nvPr>
        </p:nvSpPr>
        <p:spPr/>
        <p:txBody>
          <a:bodyPr/>
          <a:lstStyle/>
          <a:p>
            <a:fld id="{7042EE71-EA1A-4CC9-AB47-EC55246AF159}" type="datetimeFigureOut">
              <a:rPr lang="en-GB" smtClean="0"/>
              <a:t>20/01/2023</a:t>
            </a:fld>
            <a:endParaRPr lang="en-GB"/>
          </a:p>
        </p:txBody>
      </p:sp>
      <p:sp>
        <p:nvSpPr>
          <p:cNvPr id="8" name="Footer Placeholder 7">
            <a:extLst>
              <a:ext uri="{FF2B5EF4-FFF2-40B4-BE49-F238E27FC236}">
                <a16:creationId xmlns:a16="http://schemas.microsoft.com/office/drawing/2014/main" id="{11CB3F05-A0DF-41E4-B0EA-4CB65FA800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A9ED163-65E3-4EA3-898C-B013054BD5A1}"/>
              </a:ext>
            </a:extLst>
          </p:cNvPr>
          <p:cNvSpPr>
            <a:spLocks noGrp="1"/>
          </p:cNvSpPr>
          <p:nvPr>
            <p:ph type="sldNum" sz="quarter" idx="12"/>
          </p:nvPr>
        </p:nvSpPr>
        <p:spPr/>
        <p:txBody>
          <a:bodyPr/>
          <a:lstStyle/>
          <a:p>
            <a:fld id="{B39665CC-654C-4290-8634-5025CC5ED19F}" type="slidenum">
              <a:rPr lang="en-GB" smtClean="0"/>
              <a:t>‹#›</a:t>
            </a:fld>
            <a:endParaRPr lang="en-GB"/>
          </a:p>
        </p:txBody>
      </p:sp>
    </p:spTree>
    <p:extLst>
      <p:ext uri="{BB962C8B-B14F-4D97-AF65-F5344CB8AC3E}">
        <p14:creationId xmlns:p14="http://schemas.microsoft.com/office/powerpoint/2010/main" val="566170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48FAB-BA07-48A3-931A-F076A7900AA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A23037D-FA5E-49C5-8327-68104FD10B6D}"/>
              </a:ext>
            </a:extLst>
          </p:cNvPr>
          <p:cNvSpPr>
            <a:spLocks noGrp="1"/>
          </p:cNvSpPr>
          <p:nvPr>
            <p:ph type="dt" sz="half" idx="10"/>
          </p:nvPr>
        </p:nvSpPr>
        <p:spPr/>
        <p:txBody>
          <a:bodyPr/>
          <a:lstStyle/>
          <a:p>
            <a:fld id="{7042EE71-EA1A-4CC9-AB47-EC55246AF159}" type="datetimeFigureOut">
              <a:rPr lang="en-GB" smtClean="0"/>
              <a:t>20/01/2023</a:t>
            </a:fld>
            <a:endParaRPr lang="en-GB"/>
          </a:p>
        </p:txBody>
      </p:sp>
      <p:sp>
        <p:nvSpPr>
          <p:cNvPr id="4" name="Footer Placeholder 3">
            <a:extLst>
              <a:ext uri="{FF2B5EF4-FFF2-40B4-BE49-F238E27FC236}">
                <a16:creationId xmlns:a16="http://schemas.microsoft.com/office/drawing/2014/main" id="{82349375-6458-49ED-94A9-B0D840B8A3D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AC13077-D6A9-4D12-A994-DF64A989F954}"/>
              </a:ext>
            </a:extLst>
          </p:cNvPr>
          <p:cNvSpPr>
            <a:spLocks noGrp="1"/>
          </p:cNvSpPr>
          <p:nvPr>
            <p:ph type="sldNum" sz="quarter" idx="12"/>
          </p:nvPr>
        </p:nvSpPr>
        <p:spPr/>
        <p:txBody>
          <a:bodyPr/>
          <a:lstStyle/>
          <a:p>
            <a:fld id="{B39665CC-654C-4290-8634-5025CC5ED19F}" type="slidenum">
              <a:rPr lang="en-GB" smtClean="0"/>
              <a:t>‹#›</a:t>
            </a:fld>
            <a:endParaRPr lang="en-GB"/>
          </a:p>
        </p:txBody>
      </p:sp>
    </p:spTree>
    <p:extLst>
      <p:ext uri="{BB962C8B-B14F-4D97-AF65-F5344CB8AC3E}">
        <p14:creationId xmlns:p14="http://schemas.microsoft.com/office/powerpoint/2010/main" val="4290651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CA7109-9F15-4B74-B9A9-8066CC6A705B}"/>
              </a:ext>
            </a:extLst>
          </p:cNvPr>
          <p:cNvSpPr>
            <a:spLocks noGrp="1"/>
          </p:cNvSpPr>
          <p:nvPr>
            <p:ph type="dt" sz="half" idx="10"/>
          </p:nvPr>
        </p:nvSpPr>
        <p:spPr/>
        <p:txBody>
          <a:bodyPr/>
          <a:lstStyle/>
          <a:p>
            <a:fld id="{7042EE71-EA1A-4CC9-AB47-EC55246AF159}" type="datetimeFigureOut">
              <a:rPr lang="en-GB" smtClean="0"/>
              <a:t>20/01/2023</a:t>
            </a:fld>
            <a:endParaRPr lang="en-GB"/>
          </a:p>
        </p:txBody>
      </p:sp>
      <p:sp>
        <p:nvSpPr>
          <p:cNvPr id="3" name="Footer Placeholder 2">
            <a:extLst>
              <a:ext uri="{FF2B5EF4-FFF2-40B4-BE49-F238E27FC236}">
                <a16:creationId xmlns:a16="http://schemas.microsoft.com/office/drawing/2014/main" id="{8FE6B199-E4A1-4CB4-B996-E42010D8A2A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8C4573C-AFA0-4BCC-8858-508F1DD7EC53}"/>
              </a:ext>
            </a:extLst>
          </p:cNvPr>
          <p:cNvSpPr>
            <a:spLocks noGrp="1"/>
          </p:cNvSpPr>
          <p:nvPr>
            <p:ph type="sldNum" sz="quarter" idx="12"/>
          </p:nvPr>
        </p:nvSpPr>
        <p:spPr/>
        <p:txBody>
          <a:bodyPr/>
          <a:lstStyle/>
          <a:p>
            <a:fld id="{B39665CC-654C-4290-8634-5025CC5ED19F}" type="slidenum">
              <a:rPr lang="en-GB" smtClean="0"/>
              <a:t>‹#›</a:t>
            </a:fld>
            <a:endParaRPr lang="en-GB"/>
          </a:p>
        </p:txBody>
      </p:sp>
    </p:spTree>
    <p:extLst>
      <p:ext uri="{BB962C8B-B14F-4D97-AF65-F5344CB8AC3E}">
        <p14:creationId xmlns:p14="http://schemas.microsoft.com/office/powerpoint/2010/main" val="3366466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E2518-8A01-4FB5-A7FF-C49DA51814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AECF829-434C-4936-878C-C8ACDD6F45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44928E9-78A2-4DD6-8FA7-D89A9A5012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8C4ABAD-506B-4A16-8C53-CEAA5BDB9FBB}"/>
              </a:ext>
            </a:extLst>
          </p:cNvPr>
          <p:cNvSpPr>
            <a:spLocks noGrp="1"/>
          </p:cNvSpPr>
          <p:nvPr>
            <p:ph type="dt" sz="half" idx="10"/>
          </p:nvPr>
        </p:nvSpPr>
        <p:spPr/>
        <p:txBody>
          <a:bodyPr/>
          <a:lstStyle/>
          <a:p>
            <a:fld id="{7042EE71-EA1A-4CC9-AB47-EC55246AF159}" type="datetimeFigureOut">
              <a:rPr lang="en-GB" smtClean="0"/>
              <a:t>20/01/2023</a:t>
            </a:fld>
            <a:endParaRPr lang="en-GB"/>
          </a:p>
        </p:txBody>
      </p:sp>
      <p:sp>
        <p:nvSpPr>
          <p:cNvPr id="6" name="Footer Placeholder 5">
            <a:extLst>
              <a:ext uri="{FF2B5EF4-FFF2-40B4-BE49-F238E27FC236}">
                <a16:creationId xmlns:a16="http://schemas.microsoft.com/office/drawing/2014/main" id="{6455E188-0814-4558-97CF-3758B140113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306B7E-B871-4FFA-9AD7-B7C21D70E8E9}"/>
              </a:ext>
            </a:extLst>
          </p:cNvPr>
          <p:cNvSpPr>
            <a:spLocks noGrp="1"/>
          </p:cNvSpPr>
          <p:nvPr>
            <p:ph type="sldNum" sz="quarter" idx="12"/>
          </p:nvPr>
        </p:nvSpPr>
        <p:spPr/>
        <p:txBody>
          <a:bodyPr/>
          <a:lstStyle/>
          <a:p>
            <a:fld id="{B39665CC-654C-4290-8634-5025CC5ED19F}" type="slidenum">
              <a:rPr lang="en-GB" smtClean="0"/>
              <a:t>‹#›</a:t>
            </a:fld>
            <a:endParaRPr lang="en-GB"/>
          </a:p>
        </p:txBody>
      </p:sp>
    </p:spTree>
    <p:extLst>
      <p:ext uri="{BB962C8B-B14F-4D97-AF65-F5344CB8AC3E}">
        <p14:creationId xmlns:p14="http://schemas.microsoft.com/office/powerpoint/2010/main" val="3988503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0BC12-9385-414A-99F0-DDE6F46F4F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4668000-BD3C-4737-838C-85186429D7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90B1A86-DC57-4C91-AD87-99EC53173B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4480D02-3DEB-4915-9377-FC2B82CDC308}"/>
              </a:ext>
            </a:extLst>
          </p:cNvPr>
          <p:cNvSpPr>
            <a:spLocks noGrp="1"/>
          </p:cNvSpPr>
          <p:nvPr>
            <p:ph type="dt" sz="half" idx="10"/>
          </p:nvPr>
        </p:nvSpPr>
        <p:spPr/>
        <p:txBody>
          <a:bodyPr/>
          <a:lstStyle/>
          <a:p>
            <a:fld id="{7042EE71-EA1A-4CC9-AB47-EC55246AF159}" type="datetimeFigureOut">
              <a:rPr lang="en-GB" smtClean="0"/>
              <a:t>20/01/2023</a:t>
            </a:fld>
            <a:endParaRPr lang="en-GB"/>
          </a:p>
        </p:txBody>
      </p:sp>
      <p:sp>
        <p:nvSpPr>
          <p:cNvPr id="6" name="Footer Placeholder 5">
            <a:extLst>
              <a:ext uri="{FF2B5EF4-FFF2-40B4-BE49-F238E27FC236}">
                <a16:creationId xmlns:a16="http://schemas.microsoft.com/office/drawing/2014/main" id="{9837C859-FC87-4427-B818-A3F188D593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63F96E-5C4E-4A13-8C78-CC1F4E8D7E98}"/>
              </a:ext>
            </a:extLst>
          </p:cNvPr>
          <p:cNvSpPr>
            <a:spLocks noGrp="1"/>
          </p:cNvSpPr>
          <p:nvPr>
            <p:ph type="sldNum" sz="quarter" idx="12"/>
          </p:nvPr>
        </p:nvSpPr>
        <p:spPr/>
        <p:txBody>
          <a:bodyPr/>
          <a:lstStyle/>
          <a:p>
            <a:fld id="{B39665CC-654C-4290-8634-5025CC5ED19F}" type="slidenum">
              <a:rPr lang="en-GB" smtClean="0"/>
              <a:t>‹#›</a:t>
            </a:fld>
            <a:endParaRPr lang="en-GB"/>
          </a:p>
        </p:txBody>
      </p:sp>
    </p:spTree>
    <p:extLst>
      <p:ext uri="{BB962C8B-B14F-4D97-AF65-F5344CB8AC3E}">
        <p14:creationId xmlns:p14="http://schemas.microsoft.com/office/powerpoint/2010/main" val="1252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64786A-CD4B-4C2E-8C71-28D98861FE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216959-6A66-491C-B7F6-F0249F23FB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1710413-0DC1-4886-ABCA-8008570E3E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42EE71-EA1A-4CC9-AB47-EC55246AF159}" type="datetimeFigureOut">
              <a:rPr lang="en-GB" smtClean="0"/>
              <a:t>20/01/2023</a:t>
            </a:fld>
            <a:endParaRPr lang="en-GB"/>
          </a:p>
        </p:txBody>
      </p:sp>
      <p:sp>
        <p:nvSpPr>
          <p:cNvPr id="5" name="Footer Placeholder 4">
            <a:extLst>
              <a:ext uri="{FF2B5EF4-FFF2-40B4-BE49-F238E27FC236}">
                <a16:creationId xmlns:a16="http://schemas.microsoft.com/office/drawing/2014/main" id="{A1387227-0A23-4864-8486-A527A95B46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F2A12DF-B36E-4B20-9649-6BE75B2452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9665CC-654C-4290-8634-5025CC5ED19F}" type="slidenum">
              <a:rPr lang="en-GB" smtClean="0"/>
              <a:t>‹#›</a:t>
            </a:fld>
            <a:endParaRPr lang="en-GB"/>
          </a:p>
        </p:txBody>
      </p:sp>
    </p:spTree>
    <p:extLst>
      <p:ext uri="{BB962C8B-B14F-4D97-AF65-F5344CB8AC3E}">
        <p14:creationId xmlns:p14="http://schemas.microsoft.com/office/powerpoint/2010/main" val="20175695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F1E4A5-5130-9CC7-5935-2E1868B9D2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6654E6E-1DC6-ED09-4D1B-BC62866C1C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97E68A-46A1-20E6-1066-FE82BA9A44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D35985-1B68-4C12-888D-0C2834567051}" type="datetimeFigureOut">
              <a:rPr lang="en-GB" smtClean="0"/>
              <a:t>20/01/2023</a:t>
            </a:fld>
            <a:endParaRPr lang="en-GB"/>
          </a:p>
        </p:txBody>
      </p:sp>
      <p:sp>
        <p:nvSpPr>
          <p:cNvPr id="5" name="Footer Placeholder 4">
            <a:extLst>
              <a:ext uri="{FF2B5EF4-FFF2-40B4-BE49-F238E27FC236}">
                <a16:creationId xmlns:a16="http://schemas.microsoft.com/office/drawing/2014/main" id="{7B3C7030-D136-7DBE-C56A-A3C46E49CF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3E0C251-9ABE-0FBE-6C32-A63515AAF6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681A9B-506E-4389-B223-141AE2D6A7AC}" type="slidenum">
              <a:rPr lang="en-GB" smtClean="0"/>
              <a:t>‹#›</a:t>
            </a:fld>
            <a:endParaRPr lang="en-GB"/>
          </a:p>
        </p:txBody>
      </p:sp>
    </p:spTree>
    <p:extLst>
      <p:ext uri="{BB962C8B-B14F-4D97-AF65-F5344CB8AC3E}">
        <p14:creationId xmlns:p14="http://schemas.microsoft.com/office/powerpoint/2010/main" val="22330062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 name="Rectangle 53">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11272742"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 name="Title 1">
            <a:extLst>
              <a:ext uri="{FF2B5EF4-FFF2-40B4-BE49-F238E27FC236}">
                <a16:creationId xmlns:a16="http://schemas.microsoft.com/office/drawing/2014/main" id="{D0B057A1-6190-498B-A459-A88C2E56959C}"/>
              </a:ext>
            </a:extLst>
          </p:cNvPr>
          <p:cNvSpPr>
            <a:spLocks noGrp="1"/>
          </p:cNvSpPr>
          <p:nvPr>
            <p:ph type="ctrTitle"/>
          </p:nvPr>
        </p:nvSpPr>
        <p:spPr>
          <a:xfrm>
            <a:off x="1100669" y="1111086"/>
            <a:ext cx="10011831" cy="2623885"/>
          </a:xfrm>
        </p:spPr>
        <p:txBody>
          <a:bodyPr anchor="ctr">
            <a:normAutofit/>
          </a:bodyPr>
          <a:lstStyle/>
          <a:p>
            <a:pPr algn="l"/>
            <a:r>
              <a:rPr lang="en-GB" sz="5100" b="1" dirty="0">
                <a:solidFill>
                  <a:srgbClr val="FFFFFF"/>
                </a:solidFill>
              </a:rPr>
              <a:t>The challenge of rebuilding household liveability: </a:t>
            </a:r>
            <a:br>
              <a:rPr lang="en-GB" sz="5100" b="1" dirty="0">
                <a:solidFill>
                  <a:srgbClr val="FFFFFF"/>
                </a:solidFill>
              </a:rPr>
            </a:br>
            <a:r>
              <a:rPr lang="en-GB" sz="5100" b="1" i="1" dirty="0">
                <a:solidFill>
                  <a:srgbClr val="FFFFFF"/>
                </a:solidFill>
              </a:rPr>
              <a:t>UK</a:t>
            </a:r>
            <a:r>
              <a:rPr lang="en-GB" sz="5100" b="1" dirty="0">
                <a:solidFill>
                  <a:srgbClr val="FFFFFF"/>
                </a:solidFill>
              </a:rPr>
              <a:t> </a:t>
            </a:r>
            <a:r>
              <a:rPr lang="en-GB" sz="5100" b="1" i="1" dirty="0">
                <a:solidFill>
                  <a:srgbClr val="FFFFFF"/>
                </a:solidFill>
              </a:rPr>
              <a:t>evidence and argument </a:t>
            </a:r>
            <a:r>
              <a:rPr lang="en-GB" sz="5100" b="1" dirty="0">
                <a:solidFill>
                  <a:srgbClr val="FFFFFF"/>
                </a:solidFill>
              </a:rPr>
              <a:t>      </a:t>
            </a:r>
          </a:p>
        </p:txBody>
      </p:sp>
      <p:sp>
        <p:nvSpPr>
          <p:cNvPr id="56" name="Rectangle 55">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21270"/>
            <a:ext cx="2115455" cy="1890204"/>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58" name="Rectangle 5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3970" y="4521269"/>
            <a:ext cx="6720830" cy="1877811"/>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 name="Subtitle 2">
            <a:extLst>
              <a:ext uri="{FF2B5EF4-FFF2-40B4-BE49-F238E27FC236}">
                <a16:creationId xmlns:a16="http://schemas.microsoft.com/office/drawing/2014/main" id="{2DFA4684-5670-473E-BBB0-4D97F2FBEDB5}"/>
              </a:ext>
            </a:extLst>
          </p:cNvPr>
          <p:cNvSpPr>
            <a:spLocks noGrp="1"/>
          </p:cNvSpPr>
          <p:nvPr>
            <p:ph type="subTitle" idx="1"/>
          </p:nvPr>
        </p:nvSpPr>
        <p:spPr>
          <a:xfrm>
            <a:off x="5636270" y="4843002"/>
            <a:ext cx="5433479" cy="1234345"/>
          </a:xfrm>
        </p:spPr>
        <p:txBody>
          <a:bodyPr anchor="ctr">
            <a:normAutofit/>
          </a:bodyPr>
          <a:lstStyle/>
          <a:p>
            <a:pPr algn="l"/>
            <a:endParaRPr lang="en-GB" sz="2000" dirty="0">
              <a:solidFill>
                <a:schemeClr val="tx1">
                  <a:lumMod val="95000"/>
                  <a:lumOff val="5000"/>
                </a:schemeClr>
              </a:solidFill>
            </a:endParaRPr>
          </a:p>
          <a:p>
            <a:pPr algn="l"/>
            <a:r>
              <a:rPr lang="en-GB" sz="2000" i="1" dirty="0">
                <a:solidFill>
                  <a:schemeClr val="tx1">
                    <a:lumMod val="95000"/>
                    <a:lumOff val="5000"/>
                  </a:schemeClr>
                </a:solidFill>
              </a:rPr>
              <a:t>Foundational Economy Research Ltd </a:t>
            </a:r>
          </a:p>
          <a:p>
            <a:pPr algn="l"/>
            <a:r>
              <a:rPr lang="en-GB" sz="2000" i="1" dirty="0">
                <a:solidFill>
                  <a:schemeClr val="tx1">
                    <a:lumMod val="95000"/>
                    <a:lumOff val="5000"/>
                  </a:schemeClr>
                </a:solidFill>
              </a:rPr>
              <a:t> </a:t>
            </a:r>
          </a:p>
        </p:txBody>
      </p:sp>
      <p:sp>
        <p:nvSpPr>
          <p:cNvPr id="60" name="Rectangle 59">
            <a:extLst>
              <a:ext uri="{FF2B5EF4-FFF2-40B4-BE49-F238E27FC236}">
                <a16:creationId xmlns:a16="http://schemas.microsoft.com/office/drawing/2014/main" id="{DAE8F46F-D590-45CD-AF41-A04DC11D1B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37180" y="4517136"/>
            <a:ext cx="2112264" cy="1892808"/>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Tree>
    <p:extLst>
      <p:ext uri="{BB962C8B-B14F-4D97-AF65-F5344CB8AC3E}">
        <p14:creationId xmlns:p14="http://schemas.microsoft.com/office/powerpoint/2010/main" val="1120951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type="wd">
                                    <p:tmPct val="15000"/>
                                  </p:iterate>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5">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9F9073-F628-1A59-A7F4-72F9BFD07F41}"/>
              </a:ext>
            </a:extLst>
          </p:cNvPr>
          <p:cNvSpPr>
            <a:spLocks noGrp="1"/>
          </p:cNvSpPr>
          <p:nvPr>
            <p:ph type="title"/>
          </p:nvPr>
        </p:nvSpPr>
        <p:spPr>
          <a:xfrm>
            <a:off x="524256" y="491260"/>
            <a:ext cx="6594189" cy="1625210"/>
          </a:xfrm>
        </p:spPr>
        <p:txBody>
          <a:bodyPr vert="horz" lIns="91440" tIns="45720" rIns="91440" bIns="45720" rtlCol="0" anchor="ctr">
            <a:normAutofit/>
          </a:bodyPr>
          <a:lstStyle/>
          <a:p>
            <a:r>
              <a:rPr lang="en-US" sz="3700" dirty="0">
                <a:solidFill>
                  <a:srgbClr val="FFFFFF"/>
                </a:solidFill>
              </a:rPr>
              <a:t>“Nothing works” because  foundational balance has been politically undermined </a:t>
            </a:r>
          </a:p>
        </p:txBody>
      </p:sp>
      <p:sp>
        <p:nvSpPr>
          <p:cNvPr id="37" name="Rectangle 27">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 Placeholder 3">
            <a:extLst>
              <a:ext uri="{FF2B5EF4-FFF2-40B4-BE49-F238E27FC236}">
                <a16:creationId xmlns:a16="http://schemas.microsoft.com/office/drawing/2014/main" id="{D1E0F3E4-AB17-823A-B913-F3715F50F39A}"/>
              </a:ext>
            </a:extLst>
          </p:cNvPr>
          <p:cNvSpPr>
            <a:spLocks noGrp="1"/>
          </p:cNvSpPr>
          <p:nvPr>
            <p:ph type="body" sz="half" idx="2"/>
          </p:nvPr>
        </p:nvSpPr>
        <p:spPr>
          <a:xfrm>
            <a:off x="7511143" y="118382"/>
            <a:ext cx="4608739" cy="6633482"/>
          </a:xfrm>
        </p:spPr>
        <p:txBody>
          <a:bodyPr vert="horz" lIns="91440" tIns="45720" rIns="91440" bIns="45720" rtlCol="0" anchor="ctr">
            <a:noAutofit/>
          </a:bodyPr>
          <a:lstStyle/>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r>
              <a:rPr kumimoji="0" lang="en-GB"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Growth and high wages is about expanding market provision/ private consumption</a:t>
            </a:r>
            <a:r>
              <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  = nearly 2.3rds of  UK GDP; assuming taxes on growth would fund public services when trend growth rate is declining. </a:t>
            </a: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endPar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r>
              <a:rPr kumimoji="0" lang="en-GB"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Outcome = nothing social or private works properly for many households = strikes as symptom   </a:t>
            </a: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endParaRPr kumimoji="0" lang="en-GB"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0000"/>
              </a:lnSpc>
              <a:spcBef>
                <a:spcPts val="0"/>
              </a:spcBef>
              <a:buClrTx/>
              <a:buSzTx/>
              <a:buFont typeface="+mj-lt"/>
              <a:buAutoNum type="arabicParenR"/>
              <a:tabLst/>
              <a:defRPr/>
            </a:pPr>
            <a:r>
              <a:rPr kumimoji="0" lang="en-GB"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Bottom three deciles had squeezed  residual income in 2010s</a:t>
            </a:r>
            <a:r>
              <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 damaged by sell off of social housing now c. 15 % of housing stock</a:t>
            </a:r>
          </a:p>
          <a:p>
            <a:pPr marL="342900" marR="0" lvl="0" indent="-342900" algn="l" defTabSz="914400" rtl="0" eaLnBrk="1" fontAlgn="auto" latinLnBrk="0" hangingPunct="1">
              <a:lnSpc>
                <a:spcPct val="100000"/>
              </a:lnSpc>
              <a:spcBef>
                <a:spcPts val="0"/>
              </a:spcBef>
              <a:buClrTx/>
              <a:buSzTx/>
              <a:buFont typeface="+mj-lt"/>
              <a:buAutoNum type="arabicParenR"/>
              <a:tabLst/>
              <a:defRPr/>
            </a:pPr>
            <a:endPar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0000"/>
              </a:lnSpc>
              <a:spcBef>
                <a:spcPts val="0"/>
              </a:spcBef>
              <a:buClrTx/>
              <a:buSzTx/>
              <a:buFont typeface="+mj-lt"/>
              <a:buAutoNum type="arabicParenR"/>
              <a:tabLst/>
              <a:defRPr/>
            </a:pP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Middling deciles see residual income  now vanishing</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 ; with rising mortgage interest rates, cost of 4 essentials from  &lt; 1/2 to around 2/3rds of disposable; plus any child care costs  </a:t>
            </a:r>
          </a:p>
          <a:p>
            <a:pPr marL="342900" marR="0" lvl="0" indent="-342900" algn="l" defTabSz="914400" rtl="0" eaLnBrk="1" fontAlgn="auto" latinLnBrk="0" hangingPunct="1">
              <a:lnSpc>
                <a:spcPct val="100000"/>
              </a:lnSpc>
              <a:spcBef>
                <a:spcPts val="0"/>
              </a:spcBef>
              <a:buClrTx/>
              <a:buSzTx/>
              <a:buFont typeface="+mj-lt"/>
              <a:buAutoNum type="arabicParenR"/>
              <a:tabLst/>
              <a:defRPr/>
            </a:pPr>
            <a:endPar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0000"/>
              </a:lnSpc>
              <a:spcBef>
                <a:spcPts val="0"/>
              </a:spcBef>
              <a:buClrTx/>
              <a:buSzTx/>
              <a:buFont typeface="+mj-lt"/>
              <a:buAutoNum type="arabicParenR"/>
              <a:tabLst/>
              <a:defRPr/>
            </a:pPr>
            <a:r>
              <a:rPr kumimoji="0" lang="en-GB"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Top three deciles got private affluence and public squalor</a:t>
            </a:r>
            <a:r>
              <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 income for marketizing child care,  eating out etc. but  (outside London ) no private A and E </a:t>
            </a:r>
            <a:endParaRPr lang="en-US" dirty="0">
              <a:solidFill>
                <a:schemeClr val="bg1"/>
              </a:solidFill>
            </a:endParaRPr>
          </a:p>
        </p:txBody>
      </p:sp>
      <p:pic>
        <p:nvPicPr>
          <p:cNvPr id="3" name="Picture 2">
            <a:extLst>
              <a:ext uri="{FF2B5EF4-FFF2-40B4-BE49-F238E27FC236}">
                <a16:creationId xmlns:a16="http://schemas.microsoft.com/office/drawing/2014/main" id="{DCDC8801-A210-25FD-A08D-E8D9470827AE}"/>
              </a:ext>
            </a:extLst>
          </p:cNvPr>
          <p:cNvPicPr>
            <a:picLocks noChangeAspect="1"/>
          </p:cNvPicPr>
          <p:nvPr/>
        </p:nvPicPr>
        <p:blipFill>
          <a:blip r:embed="rId2"/>
          <a:stretch>
            <a:fillRect/>
          </a:stretch>
        </p:blipFill>
        <p:spPr>
          <a:xfrm>
            <a:off x="574766" y="2503714"/>
            <a:ext cx="6483531" cy="4032551"/>
          </a:xfrm>
          <a:prstGeom prst="rect">
            <a:avLst/>
          </a:prstGeom>
        </p:spPr>
      </p:pic>
    </p:spTree>
    <p:extLst>
      <p:ext uri="{BB962C8B-B14F-4D97-AF65-F5344CB8AC3E}">
        <p14:creationId xmlns:p14="http://schemas.microsoft.com/office/powerpoint/2010/main" val="2988070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5">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9F9073-F628-1A59-A7F4-72F9BFD07F41}"/>
              </a:ext>
            </a:extLst>
          </p:cNvPr>
          <p:cNvSpPr>
            <a:spLocks noGrp="1"/>
          </p:cNvSpPr>
          <p:nvPr>
            <p:ph type="title"/>
          </p:nvPr>
        </p:nvSpPr>
        <p:spPr>
          <a:xfrm>
            <a:off x="524256" y="491260"/>
            <a:ext cx="6594189" cy="1625210"/>
          </a:xfrm>
        </p:spPr>
        <p:txBody>
          <a:bodyPr vert="horz" lIns="91440" tIns="45720" rIns="91440" bIns="45720" rtlCol="0" anchor="ctr">
            <a:normAutofit/>
          </a:bodyPr>
          <a:lstStyle/>
          <a:p>
            <a:r>
              <a:rPr lang="en-US" sz="3700" dirty="0">
                <a:solidFill>
                  <a:srgbClr val="FFFFFF"/>
                </a:solidFill>
              </a:rPr>
              <a:t>Higher GDP comes in lock step with increasing household income inequality  </a:t>
            </a:r>
          </a:p>
        </p:txBody>
      </p:sp>
      <p:sp>
        <p:nvSpPr>
          <p:cNvPr id="37" name="Rectangle 27">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ext Placeholder 3">
            <a:extLst>
              <a:ext uri="{FF2B5EF4-FFF2-40B4-BE49-F238E27FC236}">
                <a16:creationId xmlns:a16="http://schemas.microsoft.com/office/drawing/2014/main" id="{D1E0F3E4-AB17-823A-B913-F3715F50F39A}"/>
              </a:ext>
            </a:extLst>
          </p:cNvPr>
          <p:cNvSpPr>
            <a:spLocks noGrp="1"/>
          </p:cNvSpPr>
          <p:nvPr>
            <p:ph type="body" sz="half" idx="2"/>
          </p:nvPr>
        </p:nvSpPr>
        <p:spPr>
          <a:xfrm>
            <a:off x="7511143" y="96711"/>
            <a:ext cx="4313293" cy="6581947"/>
          </a:xfrm>
        </p:spPr>
        <p:txBody>
          <a:bodyPr vert="horz" lIns="91440" tIns="45720" rIns="91440" bIns="45720" rtlCol="0" anchor="ctr">
            <a:noAutofit/>
          </a:bodyPr>
          <a:lstStyle/>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Higher wages thro higher productivity is the dream of centrist politicians; </a:t>
            </a:r>
            <a:r>
              <a:rPr lang="en-GB"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tho</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 both are stagnating + available policy can’t easily raise  productivity</a:t>
            </a: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endPar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If GDP per capita stagnates, GDP does increase when the workforce increases;</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 hence current concern to get the inactive back into the workforce….</a:t>
            </a: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endPar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0000"/>
              </a:lnSpc>
              <a:spcBef>
                <a:spcPts val="0"/>
              </a:spcBef>
              <a:buFont typeface="Arial" panose="020B0604020202020204" pitchFamily="34" charset="0"/>
              <a:buChar char="•"/>
              <a:defRPr/>
            </a:pP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Lock step increasing GDP and increasing household inequality because of basic arithmetic;</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 the different deciles claim similar % increases from any extra income but the upper deciles have a much larger income base; and they always end up with 2/3rds plus of any income growth</a:t>
            </a: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GB" b="1"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eg</a:t>
            </a: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non retired households + their share of income growth in the 2010s</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 (a)  bottom 3 deciles get 4 % of the income increase (b) middle 4 get 25 %  and © the top 3 get 71.8 % </a:t>
            </a: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endParaRPr lang="en-GB" sz="1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1D6D248D-6586-B1BA-E4E1-64AB65C273C4}"/>
              </a:ext>
            </a:extLst>
          </p:cNvPr>
          <p:cNvPicPr>
            <a:picLocks noChangeAspect="1"/>
          </p:cNvPicPr>
          <p:nvPr/>
        </p:nvPicPr>
        <p:blipFill>
          <a:blip r:embed="rId2"/>
          <a:stretch>
            <a:fillRect/>
          </a:stretch>
        </p:blipFill>
        <p:spPr>
          <a:xfrm>
            <a:off x="321732" y="2494189"/>
            <a:ext cx="7143579" cy="3976006"/>
          </a:xfrm>
          <a:prstGeom prst="rect">
            <a:avLst/>
          </a:prstGeom>
        </p:spPr>
      </p:pic>
    </p:spTree>
    <p:extLst>
      <p:ext uri="{BB962C8B-B14F-4D97-AF65-F5344CB8AC3E}">
        <p14:creationId xmlns:p14="http://schemas.microsoft.com/office/powerpoint/2010/main" val="30565141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5">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9F9073-F628-1A59-A7F4-72F9BFD07F41}"/>
              </a:ext>
            </a:extLst>
          </p:cNvPr>
          <p:cNvSpPr>
            <a:spLocks noGrp="1"/>
          </p:cNvSpPr>
          <p:nvPr>
            <p:ph type="title"/>
          </p:nvPr>
        </p:nvSpPr>
        <p:spPr>
          <a:xfrm>
            <a:off x="524256" y="491260"/>
            <a:ext cx="6594189" cy="1625210"/>
          </a:xfrm>
        </p:spPr>
        <p:txBody>
          <a:bodyPr vert="horz" lIns="91440" tIns="45720" rIns="91440" bIns="45720" rtlCol="0" anchor="ctr">
            <a:normAutofit/>
          </a:bodyPr>
          <a:lstStyle/>
          <a:p>
            <a:r>
              <a:rPr lang="en-US" sz="3700" dirty="0">
                <a:solidFill>
                  <a:srgbClr val="FFFFFF"/>
                </a:solidFill>
              </a:rPr>
              <a:t>Preoccupation with productivity occludes the distributional shift to capital  </a:t>
            </a:r>
          </a:p>
        </p:txBody>
      </p:sp>
      <p:sp>
        <p:nvSpPr>
          <p:cNvPr id="37" name="Rectangle 27">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ext Placeholder 3">
            <a:extLst>
              <a:ext uri="{FF2B5EF4-FFF2-40B4-BE49-F238E27FC236}">
                <a16:creationId xmlns:a16="http://schemas.microsoft.com/office/drawing/2014/main" id="{D1E0F3E4-AB17-823A-B913-F3715F50F39A}"/>
              </a:ext>
            </a:extLst>
          </p:cNvPr>
          <p:cNvSpPr>
            <a:spLocks noGrp="1"/>
          </p:cNvSpPr>
          <p:nvPr>
            <p:ph type="body" sz="half" idx="2"/>
          </p:nvPr>
        </p:nvSpPr>
        <p:spPr>
          <a:xfrm>
            <a:off x="7511143" y="77561"/>
            <a:ext cx="4313293" cy="6581947"/>
          </a:xfrm>
        </p:spPr>
        <p:txBody>
          <a:bodyPr vert="horz" lIns="91440" tIns="45720" rIns="91440" bIns="45720" rtlCol="0" anchor="ctr">
            <a:noAutofit/>
          </a:bodyPr>
          <a:lstStyle/>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For centrist politicians + economists increasing productivity is the technicist holy grail;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they don’t have policies to deliver but can make wistful counter factual calculations about how much more income we could have if productivity had increased. </a:t>
            </a: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post 1979 power issue which centrists don’t want to talk about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 distribution twixt capital and labour + near 10 % shift against labour.</a:t>
            </a: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endPar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relevant counterfactual question: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how much higher would household gross income be in 2019 if  labour’s share of GDP was at the 1976 level of 57.3%?= (a) £7.083 for all households (b) £9744 in gross wages for the 20 million non retired households </a:t>
            </a: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endPar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Capitals share  not recycled equitably to widows and orphans: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distribution of UK wealth (mainly pensions and house property) is twice as unequal as income.</a:t>
            </a: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p>
          <a:p>
            <a:pPr marL="228600" marR="0" lvl="0" indent="-228600" algn="l" defTabSz="914400" rtl="0" eaLnBrk="1" fontAlgn="auto" latinLnBrk="0" hangingPunct="1">
              <a:lnSpc>
                <a:spcPct val="100000"/>
              </a:lnSpc>
              <a:spcBef>
                <a:spcPts val="0"/>
              </a:spcBef>
              <a:buClrTx/>
              <a:buSzTx/>
              <a:buFont typeface="Arial" panose="020B0604020202020204" pitchFamily="34" charset="0"/>
              <a:buChar char="•"/>
              <a:tabLst/>
              <a:defRPr/>
            </a:pP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NB a gross income calculation which reminds us we are in politics not economics </a:t>
            </a:r>
          </a:p>
        </p:txBody>
      </p:sp>
      <p:pic>
        <p:nvPicPr>
          <p:cNvPr id="3" name="Picture 2">
            <a:extLst>
              <a:ext uri="{FF2B5EF4-FFF2-40B4-BE49-F238E27FC236}">
                <a16:creationId xmlns:a16="http://schemas.microsoft.com/office/drawing/2014/main" id="{B7A31F50-DE06-CDDB-DA07-FB15070EB5F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7564" y="2455526"/>
            <a:ext cx="7058307" cy="4025402"/>
          </a:xfrm>
          <a:prstGeom prst="rect">
            <a:avLst/>
          </a:prstGeom>
          <a:noFill/>
          <a:ln>
            <a:noFill/>
          </a:ln>
        </p:spPr>
      </p:pic>
    </p:spTree>
    <p:extLst>
      <p:ext uri="{BB962C8B-B14F-4D97-AF65-F5344CB8AC3E}">
        <p14:creationId xmlns:p14="http://schemas.microsoft.com/office/powerpoint/2010/main" val="2645261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6720840"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404040"/>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9713649-D0F8-FFC7-F950-6F4F4AD4FB47}"/>
              </a:ext>
            </a:extLst>
          </p:cNvPr>
          <p:cNvSpPr>
            <a:spLocks noGrp="1"/>
          </p:cNvSpPr>
          <p:nvPr>
            <p:ph type="title"/>
          </p:nvPr>
        </p:nvSpPr>
        <p:spPr>
          <a:xfrm>
            <a:off x="1100669" y="1111086"/>
            <a:ext cx="5486400" cy="2623885"/>
          </a:xfrm>
        </p:spPr>
        <p:txBody>
          <a:bodyPr vert="horz" lIns="91440" tIns="45720" rIns="91440" bIns="45720" rtlCol="0" anchor="ctr">
            <a:normAutofit/>
          </a:bodyPr>
          <a:lstStyle/>
          <a:p>
            <a:r>
              <a:rPr lang="en-US" sz="4600" kern="1200" dirty="0">
                <a:solidFill>
                  <a:srgbClr val="FFFFFF"/>
                </a:solidFill>
                <a:latin typeface="+mj-lt"/>
                <a:ea typeface="+mj-ea"/>
                <a:cs typeface="+mj-cs"/>
              </a:rPr>
              <a:t>(3) Implications for policy and politics </a:t>
            </a:r>
          </a:p>
        </p:txBody>
      </p:sp>
      <p:sp>
        <p:nvSpPr>
          <p:cNvPr id="42" name="Rectangle 41">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21269"/>
            <a:ext cx="4443984" cy="1877811"/>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4" name="Rectangle 43">
            <a:extLst>
              <a:ext uri="{FF2B5EF4-FFF2-40B4-BE49-F238E27FC236}">
                <a16:creationId xmlns:a16="http://schemas.microsoft.com/office/drawing/2014/main" id="{2C910467-8185-45DD-B8A2-A88DF20DF6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52907" y="450221"/>
            <a:ext cx="4377035" cy="5948859"/>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19" name="Graphic 18" descr="Head with Gears">
            <a:extLst>
              <a:ext uri="{FF2B5EF4-FFF2-40B4-BE49-F238E27FC236}">
                <a16:creationId xmlns:a16="http://schemas.microsoft.com/office/drawing/2014/main" id="{C556660B-D699-625A-AB6C-93B2AF60BAD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65336" y="1451751"/>
            <a:ext cx="3952630" cy="3952630"/>
          </a:xfrm>
          <a:prstGeom prst="rect">
            <a:avLst/>
          </a:prstGeom>
        </p:spPr>
      </p:pic>
      <p:sp>
        <p:nvSpPr>
          <p:cNvPr id="46" name="Rectangle 45">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67443" y="4521270"/>
            <a:ext cx="2115455" cy="1890204"/>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2253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A2731956-3720-4FD8-4C2C-E67B69B2B5CA}"/>
              </a:ext>
            </a:extLst>
          </p:cNvPr>
          <p:cNvSpPr>
            <a:spLocks noGrp="1"/>
          </p:cNvSpPr>
          <p:nvPr>
            <p:ph type="title"/>
          </p:nvPr>
        </p:nvSpPr>
        <p:spPr>
          <a:xfrm>
            <a:off x="363311" y="481693"/>
            <a:ext cx="4346801" cy="5996668"/>
          </a:xfrm>
        </p:spPr>
        <p:txBody>
          <a:bodyPr>
            <a:normAutofit/>
          </a:bodyPr>
          <a:lstStyle/>
          <a:p>
            <a:pPr algn="r"/>
            <a:r>
              <a:rPr lang="en-GB" b="1" dirty="0">
                <a:solidFill>
                  <a:schemeClr val="accent1"/>
                </a:solidFill>
              </a:rPr>
              <a:t>How  reset begins: </a:t>
            </a:r>
            <a:br>
              <a:rPr lang="en-GB" b="1" dirty="0">
                <a:solidFill>
                  <a:schemeClr val="accent1"/>
                </a:solidFill>
              </a:rPr>
            </a:br>
            <a:r>
              <a:rPr lang="en-GB" i="1" dirty="0">
                <a:solidFill>
                  <a:schemeClr val="accent1"/>
                </a:solidFill>
              </a:rPr>
              <a:t>with </a:t>
            </a:r>
            <a:br>
              <a:rPr lang="en-GB" i="1" dirty="0">
                <a:solidFill>
                  <a:schemeClr val="accent1"/>
                </a:solidFill>
              </a:rPr>
            </a:br>
            <a:r>
              <a:rPr lang="en-GB" i="1" dirty="0">
                <a:solidFill>
                  <a:schemeClr val="accent1"/>
                </a:solidFill>
              </a:rPr>
              <a:t> “adaptive reuse”</a:t>
            </a:r>
            <a:br>
              <a:rPr lang="en-GB" i="1" dirty="0">
                <a:solidFill>
                  <a:schemeClr val="accent1"/>
                </a:solidFill>
              </a:rPr>
            </a:br>
            <a:r>
              <a:rPr lang="en-GB" i="1" dirty="0">
                <a:solidFill>
                  <a:schemeClr val="accent1"/>
                </a:solidFill>
              </a:rPr>
              <a:t>from where we are at   </a:t>
            </a:r>
          </a:p>
        </p:txBody>
      </p:sp>
      <p:cxnSp>
        <p:nvCxnSpPr>
          <p:cNvPr id="27" name="Straight Connector 26">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BD3CA1E6-92B4-7EDE-61F3-B70EF510DC70}"/>
              </a:ext>
            </a:extLst>
          </p:cNvPr>
          <p:cNvSpPr>
            <a:spLocks noGrp="1"/>
          </p:cNvSpPr>
          <p:nvPr>
            <p:ph idx="1"/>
          </p:nvPr>
        </p:nvSpPr>
        <p:spPr>
          <a:xfrm>
            <a:off x="4976031" y="623455"/>
            <a:ext cx="6377769" cy="5769032"/>
          </a:xfrm>
        </p:spPr>
        <p:txBody>
          <a:bodyPr anchor="ctr">
            <a:normAutofit fontScale="77500" lnSpcReduction="20000"/>
          </a:bodyPr>
          <a:lstStyle/>
          <a:p>
            <a:pPr>
              <a:lnSpc>
                <a:spcPct val="100000"/>
              </a:lnSpc>
            </a:pPr>
            <a:r>
              <a:rPr lang="en-GB" sz="2200" b="1" dirty="0"/>
              <a:t>Politics like other service activities has a front office and a back office: </a:t>
            </a:r>
            <a:r>
              <a:rPr lang="en-GB" sz="2200" dirty="0" err="1"/>
              <a:t>eg</a:t>
            </a:r>
            <a:r>
              <a:rPr lang="en-GB" sz="2200" dirty="0"/>
              <a:t> restaurant menu/ front office promises v kitchen + supply chain/ limit what ‘s deliverable</a:t>
            </a:r>
          </a:p>
          <a:p>
            <a:pPr>
              <a:lnSpc>
                <a:spcPct val="100000"/>
              </a:lnSpc>
              <a:buFont typeface="Wingdings" panose="05000000000000000000" pitchFamily="2" charset="2"/>
              <a:buChar char="ü"/>
            </a:pPr>
            <a:r>
              <a:rPr lang="en-GB" sz="2200" b="1" dirty="0"/>
              <a:t>The right’s success is about front office promises:</a:t>
            </a:r>
            <a:r>
              <a:rPr lang="en-GB" sz="2200" dirty="0"/>
              <a:t> opportunist policies = whatever animates a superficial, inattentive and disorganised electorate to capture office </a:t>
            </a:r>
          </a:p>
          <a:p>
            <a:pPr>
              <a:lnSpc>
                <a:spcPct val="100000"/>
              </a:lnSpc>
              <a:buFont typeface="Wingdings" panose="05000000000000000000" pitchFamily="2" charset="2"/>
              <a:buChar char="ü"/>
            </a:pPr>
            <a:r>
              <a:rPr lang="en-GB" sz="2200" b="1" dirty="0"/>
              <a:t>Centre left needs prior attention to back office processes  </a:t>
            </a:r>
            <a:r>
              <a:rPr lang="en-GB" sz="2200" dirty="0"/>
              <a:t>if it’s exercise of power is not to end in disappointment; needs a politics of finding a way round constraints towards what’s deliverable and how </a:t>
            </a:r>
          </a:p>
          <a:p>
            <a:pPr>
              <a:lnSpc>
                <a:spcPct val="100000"/>
              </a:lnSpc>
            </a:pPr>
            <a:r>
              <a:rPr lang="en-GB" sz="2200" b="1" dirty="0"/>
              <a:t>FE starting point</a:t>
            </a:r>
          </a:p>
          <a:p>
            <a:pPr>
              <a:lnSpc>
                <a:spcPct val="100000"/>
              </a:lnSpc>
              <a:buFont typeface="Wingdings" panose="05000000000000000000" pitchFamily="2" charset="2"/>
              <a:buChar char="ü"/>
            </a:pPr>
            <a:r>
              <a:rPr lang="en-GB" sz="2200" b="1" dirty="0"/>
              <a:t>End/ aim is rebuilding liveability</a:t>
            </a:r>
            <a:r>
              <a:rPr lang="en-GB" sz="2200" dirty="0"/>
              <a:t> in a country where low incomes cannot be abolished, free low incomes from the disadvantages of poverty/ make low incomes more liveable which moves us towards good life for all  </a:t>
            </a:r>
          </a:p>
          <a:p>
            <a:pPr>
              <a:lnSpc>
                <a:spcPct val="100000"/>
              </a:lnSpc>
              <a:buFont typeface="Wingdings" panose="05000000000000000000" pitchFamily="2" charset="2"/>
              <a:buChar char="ü"/>
            </a:pPr>
            <a:r>
              <a:rPr lang="en-GB" sz="2200" b="1" dirty="0"/>
              <a:t>Means/ “ adaptive reuse” </a:t>
            </a:r>
            <a:r>
              <a:rPr lang="en-GB" sz="2200" dirty="0" err="1"/>
              <a:t>ie</a:t>
            </a:r>
            <a:r>
              <a:rPr lang="en-GB" sz="2200" dirty="0"/>
              <a:t>  gradualist approach of work arounds starting from where we are at: what French architects </a:t>
            </a:r>
            <a:r>
              <a:rPr lang="en-GB" sz="2200" dirty="0" err="1"/>
              <a:t>Lacton</a:t>
            </a:r>
            <a:r>
              <a:rPr lang="en-GB" sz="2200" dirty="0"/>
              <a:t> + Vassal term  </a:t>
            </a:r>
            <a:r>
              <a:rPr lang="en-GB" sz="2200" i="1" dirty="0"/>
              <a:t>adaptive reuse</a:t>
            </a:r>
            <a:r>
              <a:rPr lang="en-GB" sz="2200" dirty="0"/>
              <a:t>; which overlaps with the Levi Strauss idea of </a:t>
            </a:r>
            <a:r>
              <a:rPr lang="en-GB" sz="2200" i="1" dirty="0"/>
              <a:t>bricolage </a:t>
            </a:r>
            <a:r>
              <a:rPr lang="en-GB" sz="2200" dirty="0"/>
              <a:t>or the Japanese factory practice of </a:t>
            </a:r>
            <a:r>
              <a:rPr lang="en-GB" sz="2200" i="1" dirty="0"/>
              <a:t>kaizen</a:t>
            </a:r>
            <a:r>
              <a:rPr lang="en-GB" sz="2200" dirty="0"/>
              <a:t>; </a:t>
            </a:r>
          </a:p>
          <a:p>
            <a:pPr>
              <a:lnSpc>
                <a:spcPct val="100000"/>
              </a:lnSpc>
              <a:buFont typeface="Wingdings" panose="05000000000000000000" pitchFamily="2" charset="2"/>
              <a:buChar char="ü"/>
            </a:pPr>
            <a:r>
              <a:rPr lang="en-GB" sz="2200" b="1" dirty="0"/>
              <a:t>Not the big picture vision of a different future but ways of working which  engage system or place specifics and deliver meaningful improvement  </a:t>
            </a:r>
          </a:p>
        </p:txBody>
      </p:sp>
    </p:spTree>
    <p:extLst>
      <p:ext uri="{BB962C8B-B14F-4D97-AF65-F5344CB8AC3E}">
        <p14:creationId xmlns:p14="http://schemas.microsoft.com/office/powerpoint/2010/main" val="1105417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A2731956-3720-4FD8-4C2C-E67B69B2B5CA}"/>
              </a:ext>
            </a:extLst>
          </p:cNvPr>
          <p:cNvSpPr>
            <a:spLocks noGrp="1"/>
          </p:cNvSpPr>
          <p:nvPr>
            <p:ph type="title"/>
          </p:nvPr>
        </p:nvSpPr>
        <p:spPr>
          <a:xfrm>
            <a:off x="321563" y="963877"/>
            <a:ext cx="4186951" cy="4930246"/>
          </a:xfrm>
        </p:spPr>
        <p:txBody>
          <a:bodyPr>
            <a:normAutofit/>
          </a:bodyPr>
          <a:lstStyle/>
          <a:p>
            <a:pPr algn="r"/>
            <a:r>
              <a:rPr lang="en-GB" b="1" dirty="0">
                <a:solidFill>
                  <a:schemeClr val="accent1"/>
                </a:solidFill>
              </a:rPr>
              <a:t>What the central state can do directly : </a:t>
            </a:r>
            <a:br>
              <a:rPr lang="en-GB" b="1" dirty="0">
                <a:solidFill>
                  <a:schemeClr val="accent1"/>
                </a:solidFill>
              </a:rPr>
            </a:br>
            <a:r>
              <a:rPr lang="en-GB" b="1" i="1" dirty="0">
                <a:solidFill>
                  <a:schemeClr val="accent1"/>
                </a:solidFill>
              </a:rPr>
              <a:t>starter and </a:t>
            </a:r>
            <a:r>
              <a:rPr lang="en-GB" i="1" dirty="0">
                <a:solidFill>
                  <a:schemeClr val="accent1"/>
                </a:solidFill>
              </a:rPr>
              <a:t>stealth policies </a:t>
            </a:r>
            <a:br>
              <a:rPr lang="en-GB" i="1" dirty="0">
                <a:solidFill>
                  <a:schemeClr val="accent1"/>
                </a:solidFill>
              </a:rPr>
            </a:br>
            <a:endParaRPr lang="en-GB" i="1" dirty="0">
              <a:solidFill>
                <a:schemeClr val="accent1"/>
              </a:solidFill>
            </a:endParaRPr>
          </a:p>
        </p:txBody>
      </p:sp>
      <p:cxnSp>
        <p:nvCxnSpPr>
          <p:cNvPr id="27" name="Straight Connector 26">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BD3CA1E6-92B4-7EDE-61F3-B70EF510DC70}"/>
              </a:ext>
            </a:extLst>
          </p:cNvPr>
          <p:cNvSpPr>
            <a:spLocks noGrp="1"/>
          </p:cNvSpPr>
          <p:nvPr>
            <p:ph idx="1"/>
          </p:nvPr>
        </p:nvSpPr>
        <p:spPr>
          <a:xfrm>
            <a:off x="4849199" y="581891"/>
            <a:ext cx="6680554" cy="5752407"/>
          </a:xfrm>
        </p:spPr>
        <p:txBody>
          <a:bodyPr anchor="ctr">
            <a:noAutofit/>
          </a:bodyPr>
          <a:lstStyle/>
          <a:p>
            <a:pPr>
              <a:lnSpc>
                <a:spcPct val="100000"/>
              </a:lnSpc>
            </a:pPr>
            <a:r>
              <a:rPr lang="en-GB" sz="1600" b="1" dirty="0"/>
              <a:t>After 50 years of “vote for us and we will fix the economy for you”, don’t expect too much, too quickly, too irreversibly from the central state:  </a:t>
            </a:r>
            <a:r>
              <a:rPr lang="en-GB" sz="1600" dirty="0"/>
              <a:t> </a:t>
            </a:r>
          </a:p>
          <a:p>
            <a:pPr>
              <a:lnSpc>
                <a:spcPct val="100000"/>
              </a:lnSpc>
              <a:buFont typeface="Wingdings" panose="05000000000000000000" pitchFamily="2" charset="2"/>
              <a:buChar char="ü"/>
            </a:pPr>
            <a:r>
              <a:rPr lang="en-GB" sz="1600" b="1" dirty="0"/>
              <a:t>Internal limits: </a:t>
            </a:r>
            <a:r>
              <a:rPr lang="en-GB" sz="1600" dirty="0"/>
              <a:t>Labour’s “ director of strategy” is a pollster/ Deborah Mattison; new policies so far =  remixes with regions delivering on central objectives </a:t>
            </a:r>
            <a:r>
              <a:rPr lang="en-GB" sz="1600" dirty="0" err="1"/>
              <a:t>eg</a:t>
            </a:r>
            <a:r>
              <a:rPr lang="en-GB" sz="1600" dirty="0"/>
              <a:t> the Brown commission on local economic clusters or now the return of “public service reform“</a:t>
            </a:r>
          </a:p>
          <a:p>
            <a:pPr>
              <a:lnSpc>
                <a:spcPct val="100000"/>
              </a:lnSpc>
              <a:buFont typeface="Wingdings" panose="05000000000000000000" pitchFamily="2" charset="2"/>
              <a:buChar char="ü"/>
            </a:pPr>
            <a:r>
              <a:rPr lang="en-GB" sz="1600" b="1" dirty="0"/>
              <a:t>External constraint: </a:t>
            </a:r>
            <a:r>
              <a:rPr lang="en-GB" sz="1600" dirty="0"/>
              <a:t>delivery limited by incapacity of run down Whitehall and L. A government machines; constraints on fiscal expansionism, monetary policy is with the B of England, trade deficit empowers financial markets…. </a:t>
            </a:r>
          </a:p>
          <a:p>
            <a:pPr>
              <a:lnSpc>
                <a:spcPct val="100000"/>
              </a:lnSpc>
            </a:pPr>
            <a:r>
              <a:rPr lang="en-GB" sz="1600" b="1" dirty="0"/>
              <a:t>But don’t discount UK central state which controls many  levers +  and has  opportunities for direct workaround:   </a:t>
            </a:r>
          </a:p>
          <a:p>
            <a:pPr>
              <a:lnSpc>
                <a:spcPct val="100000"/>
              </a:lnSpc>
              <a:buFont typeface="Wingdings" panose="05000000000000000000" pitchFamily="2" charset="2"/>
              <a:buChar char="ü"/>
            </a:pPr>
            <a:r>
              <a:rPr lang="en-GB" sz="1600" b="1" dirty="0"/>
              <a:t>Starter policies playing on fairness + making connections:  </a:t>
            </a:r>
            <a:r>
              <a:rPr lang="en-GB" sz="1600" dirty="0" err="1"/>
              <a:t>eg</a:t>
            </a:r>
            <a:r>
              <a:rPr lang="en-GB" sz="1600" dirty="0"/>
              <a:t> free school meals for primary children or real living wage for English care workers or establishing social insurance as hypothecated tax  (equivalent of wedge policies for radical right) </a:t>
            </a:r>
          </a:p>
          <a:p>
            <a:pPr>
              <a:lnSpc>
                <a:spcPct val="100000"/>
              </a:lnSpc>
              <a:buFont typeface="Wingdings" panose="05000000000000000000" pitchFamily="2" charset="2"/>
              <a:buChar char="ü"/>
            </a:pPr>
            <a:r>
              <a:rPr lang="en-GB" sz="1600" b="1" dirty="0"/>
              <a:t>Stealth policies for public good in areas of confusion </a:t>
            </a:r>
            <a:r>
              <a:rPr lang="en-GB" sz="1600" dirty="0" err="1"/>
              <a:t>eg</a:t>
            </a:r>
            <a:r>
              <a:rPr lang="en-GB" sz="1600" dirty="0"/>
              <a:t> changing tax thresholds + benefit tapers so the system is less predatory for the low paid </a:t>
            </a:r>
          </a:p>
        </p:txBody>
      </p:sp>
    </p:spTree>
    <p:extLst>
      <p:ext uri="{BB962C8B-B14F-4D97-AF65-F5344CB8AC3E}">
        <p14:creationId xmlns:p14="http://schemas.microsoft.com/office/powerpoint/2010/main" val="3077565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A2731956-3720-4FD8-4C2C-E67B69B2B5CA}"/>
              </a:ext>
            </a:extLst>
          </p:cNvPr>
          <p:cNvSpPr>
            <a:spLocks noGrp="1"/>
          </p:cNvSpPr>
          <p:nvPr>
            <p:ph type="title"/>
          </p:nvPr>
        </p:nvSpPr>
        <p:spPr>
          <a:xfrm>
            <a:off x="321564" y="963877"/>
            <a:ext cx="4146127" cy="4930246"/>
          </a:xfrm>
        </p:spPr>
        <p:txBody>
          <a:bodyPr>
            <a:normAutofit/>
          </a:bodyPr>
          <a:lstStyle/>
          <a:p>
            <a:pPr algn="r"/>
            <a:r>
              <a:rPr lang="en-GB" dirty="0">
                <a:solidFill>
                  <a:schemeClr val="accent1"/>
                </a:solidFill>
              </a:rPr>
              <a:t>What the central state can do indirectly:</a:t>
            </a:r>
            <a:br>
              <a:rPr lang="en-GB" dirty="0">
                <a:solidFill>
                  <a:schemeClr val="accent1"/>
                </a:solidFill>
              </a:rPr>
            </a:br>
            <a:r>
              <a:rPr lang="en-GB" b="1" i="1" dirty="0">
                <a:solidFill>
                  <a:schemeClr val="accent1"/>
                </a:solidFill>
              </a:rPr>
              <a:t>switch policies which empower other actors </a:t>
            </a:r>
            <a:endParaRPr lang="en-GB" i="1" dirty="0">
              <a:solidFill>
                <a:schemeClr val="accent1"/>
              </a:solidFill>
            </a:endParaRPr>
          </a:p>
        </p:txBody>
      </p:sp>
      <p:cxnSp>
        <p:nvCxnSpPr>
          <p:cNvPr id="27" name="Straight Connector 26">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BD3CA1E6-92B4-7EDE-61F3-B70EF510DC70}"/>
              </a:ext>
            </a:extLst>
          </p:cNvPr>
          <p:cNvSpPr>
            <a:spLocks noGrp="1"/>
          </p:cNvSpPr>
          <p:nvPr>
            <p:ph idx="1"/>
          </p:nvPr>
        </p:nvSpPr>
        <p:spPr>
          <a:xfrm>
            <a:off x="4828788" y="581891"/>
            <a:ext cx="6680554" cy="5752407"/>
          </a:xfrm>
        </p:spPr>
        <p:txBody>
          <a:bodyPr anchor="ctr">
            <a:noAutofit/>
          </a:bodyPr>
          <a:lstStyle/>
          <a:p>
            <a:pPr>
              <a:lnSpc>
                <a:spcPct val="100000"/>
              </a:lnSpc>
            </a:pPr>
            <a:r>
              <a:rPr lang="en-GB" sz="1600" b="1" dirty="0"/>
              <a:t>Switch policies are about empowering other actors to do what the central state cannot</a:t>
            </a:r>
          </a:p>
          <a:p>
            <a:pPr marL="342900" indent="-342900">
              <a:lnSpc>
                <a:spcPct val="100000"/>
              </a:lnSpc>
              <a:buFont typeface="+mj-lt"/>
              <a:buAutoNum type="arabicPeriod"/>
            </a:pPr>
            <a:r>
              <a:rPr lang="en-GB" sz="1600" b="1" dirty="0"/>
              <a:t> Empower trade unions by repealing anti –union legislation and encourage trade union organisation; c</a:t>
            </a:r>
            <a:r>
              <a:rPr lang="en-GB" sz="1600" dirty="0">
                <a:effectLst/>
                <a:latin typeface="Calibri" panose="020F0502020204030204" pitchFamily="34" charset="0"/>
                <a:ea typeface="Calibri" panose="020F0502020204030204" pitchFamily="34" charset="0"/>
                <a:cs typeface="Times New Roman" panose="02020603050405020304" pitchFamily="18" charset="0"/>
              </a:rPr>
              <a:t>hange the balance of forces between workers and employers so that workers could bargain for better wages from private and public employers (while the central state reformed the tax and benefits system to advantage lower income households).</a:t>
            </a:r>
            <a:endParaRPr lang="en-GB" sz="1600" b="1" dirty="0"/>
          </a:p>
          <a:p>
            <a:pPr marL="342900" indent="-342900">
              <a:lnSpc>
                <a:spcPct val="100000"/>
              </a:lnSpc>
              <a:buFont typeface="+mj-lt"/>
              <a:buAutoNum type="arabicPeriod"/>
            </a:pPr>
            <a:r>
              <a:rPr lang="en-GB" sz="1600" b="1" dirty="0"/>
              <a:t>Empower bottom up initiative + social innovation at the lower levels of multi level politics</a:t>
            </a:r>
            <a:r>
              <a:rPr lang="en-GB" sz="1600" dirty="0"/>
              <a:t>; in the mayoral cities + Wales + Scotland so top down meets bottom up </a:t>
            </a:r>
          </a:p>
          <a:p>
            <a:pPr>
              <a:lnSpc>
                <a:spcPct val="100000"/>
              </a:lnSpc>
            </a:pPr>
            <a:r>
              <a:rPr lang="en-GB" sz="1600" b="1" dirty="0"/>
              <a:t>If national + regional government + local authorities recognise what they can and cannot do: </a:t>
            </a:r>
          </a:p>
          <a:p>
            <a:pPr>
              <a:lnSpc>
                <a:spcPct val="100000"/>
              </a:lnSpc>
              <a:buFont typeface="Wingdings" panose="05000000000000000000" pitchFamily="2" charset="2"/>
              <a:buChar char="ü"/>
            </a:pPr>
            <a:r>
              <a:rPr lang="en-GB" sz="1600" b="1" dirty="0"/>
              <a:t>can’t do:</a:t>
            </a:r>
            <a:r>
              <a:rPr lang="en-GB" sz="1600" dirty="0"/>
              <a:t> risk investment even in utilities (</a:t>
            </a:r>
            <a:r>
              <a:rPr lang="en-GB" sz="1600" dirty="0" err="1"/>
              <a:t>eg</a:t>
            </a:r>
            <a:r>
              <a:rPr lang="en-GB" sz="1600" dirty="0"/>
              <a:t> Nottingham + Bristol disasters in municipal energy) show councils don’t understand business models and have inadequate governance</a:t>
            </a:r>
          </a:p>
          <a:p>
            <a:pPr marL="228600" marR="0" lvl="0" indent="-228600" algn="l" defTabSz="914400" rtl="0" eaLnBrk="1" fontAlgn="auto" latinLnBrk="0" hangingPunct="1">
              <a:lnSpc>
                <a:spcPct val="100000"/>
              </a:lnSpc>
              <a:spcBef>
                <a:spcPts val="1000"/>
              </a:spcBef>
              <a:spcAft>
                <a:spcPts val="0"/>
              </a:spcAft>
              <a:buClrTx/>
              <a:buSzTx/>
              <a:buFont typeface="Wingdings" panose="05000000000000000000" pitchFamily="2" charset="2"/>
              <a:buChar char="ü"/>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can do :</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 in a world of splintered political agency Labour can act in alliance + sponsor social innovators inside and outside government.</a:t>
            </a:r>
          </a:p>
          <a:p>
            <a:pPr>
              <a:lnSpc>
                <a:spcPct val="100000"/>
              </a:lnSpc>
              <a:buFont typeface="Wingdings" panose="05000000000000000000" pitchFamily="2" charset="2"/>
              <a:buChar char="ü"/>
            </a:pPr>
            <a:endParaRPr lang="en-GB" sz="1600" dirty="0"/>
          </a:p>
        </p:txBody>
      </p:sp>
    </p:spTree>
    <p:extLst>
      <p:ext uri="{BB962C8B-B14F-4D97-AF65-F5344CB8AC3E}">
        <p14:creationId xmlns:p14="http://schemas.microsoft.com/office/powerpoint/2010/main" val="991568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5">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9F9073-F628-1A59-A7F4-72F9BFD07F41}"/>
              </a:ext>
            </a:extLst>
          </p:cNvPr>
          <p:cNvSpPr>
            <a:spLocks noGrp="1"/>
          </p:cNvSpPr>
          <p:nvPr>
            <p:ph type="title"/>
          </p:nvPr>
        </p:nvSpPr>
        <p:spPr>
          <a:xfrm>
            <a:off x="524256" y="491260"/>
            <a:ext cx="6594189" cy="1625210"/>
          </a:xfrm>
        </p:spPr>
        <p:txBody>
          <a:bodyPr vert="horz" lIns="91440" tIns="45720" rIns="91440" bIns="45720" rtlCol="0" anchor="ctr">
            <a:normAutofit/>
          </a:bodyPr>
          <a:lstStyle/>
          <a:p>
            <a:r>
              <a:rPr lang="en-US" sz="3700" dirty="0">
                <a:solidFill>
                  <a:srgbClr val="FFFFFF"/>
                </a:solidFill>
              </a:rPr>
              <a:t>But there are reasons to be cheerful (at least in Wales)   </a:t>
            </a:r>
          </a:p>
        </p:txBody>
      </p:sp>
      <p:sp>
        <p:nvSpPr>
          <p:cNvPr id="37" name="Rectangle 27">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 Placeholder 3">
            <a:extLst>
              <a:ext uri="{FF2B5EF4-FFF2-40B4-BE49-F238E27FC236}">
                <a16:creationId xmlns:a16="http://schemas.microsoft.com/office/drawing/2014/main" id="{D1E0F3E4-AB17-823A-B913-F3715F50F39A}"/>
              </a:ext>
            </a:extLst>
          </p:cNvPr>
          <p:cNvSpPr>
            <a:spLocks noGrp="1"/>
          </p:cNvSpPr>
          <p:nvPr>
            <p:ph type="body" sz="half" idx="2"/>
          </p:nvPr>
        </p:nvSpPr>
        <p:spPr>
          <a:xfrm>
            <a:off x="7654018" y="321732"/>
            <a:ext cx="4313293" cy="6132136"/>
          </a:xfrm>
        </p:spPr>
        <p:txBody>
          <a:bodyPr vert="horz" lIns="91440" tIns="45720" rIns="91440" bIns="45720" rtlCol="0" anchor="ctr">
            <a:noAutofit/>
          </a:bodyPr>
          <a:lstStyle/>
          <a:p>
            <a:pPr marL="171450" indent="-171450">
              <a:lnSpc>
                <a:spcPct val="100000"/>
              </a:lnSpc>
              <a:spcBef>
                <a:spcPts val="0"/>
              </a:spcBef>
              <a:spcAft>
                <a:spcPts val="800"/>
              </a:spcAft>
              <a:buFont typeface="Arial" panose="020B0604020202020204" pitchFamily="34" charset="0"/>
              <a:buChar char="•"/>
            </a:pPr>
            <a:r>
              <a:rPr lang="en-GB"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Ferment of non-governmental actors doing social innovation</a:t>
            </a:r>
            <a:r>
              <a:rPr lang="en-GB"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from Clwyd Alyn Housing Association on food deserts to Health Boards doing “grow your own” work force development</a:t>
            </a:r>
          </a:p>
          <a:p>
            <a:pPr marL="171450" indent="-171450">
              <a:lnSpc>
                <a:spcPct val="100000"/>
              </a:lnSpc>
              <a:spcBef>
                <a:spcPts val="0"/>
              </a:spcBef>
              <a:spcAft>
                <a:spcPts val="800"/>
              </a:spcAft>
              <a:buFont typeface="Arial" panose="020B0604020202020204" pitchFamily="34" charset="0"/>
              <a:buChar char="•"/>
            </a:pPr>
            <a:r>
              <a:rPr lang="en-GB"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Local Authorities + Welsh Government: Gwynedd is tackling care reform;  Welsh Government has experimented with new ways of working with stakeholder deep dives on afforestation and towns </a:t>
            </a:r>
          </a:p>
          <a:p>
            <a:pPr marL="171450" indent="-171450">
              <a:lnSpc>
                <a:spcPct val="100000"/>
              </a:lnSpc>
              <a:spcBef>
                <a:spcPts val="0"/>
              </a:spcBef>
              <a:spcAft>
                <a:spcPts val="800"/>
              </a:spcAft>
              <a:buFont typeface="Arial" panose="020B0604020202020204" pitchFamily="34" charset="0"/>
              <a:buChar char="•"/>
            </a:pP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Welsh Government is now going to </a:t>
            </a:r>
            <a:r>
              <a:rPr lang="en-GB"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review all its policies, starting with food and care. The review  template has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3 objectives on liveability, the FE provider base + sustainability  </a:t>
            </a:r>
          </a:p>
          <a:p>
            <a:pPr marL="285750" indent="-285750">
              <a:lnSpc>
                <a:spcPct val="100000"/>
              </a:lnSpc>
              <a:spcBef>
                <a:spcPts val="0"/>
              </a:spcBef>
              <a:spcAft>
                <a:spcPts val="800"/>
              </a:spcAft>
              <a:buFont typeface="Wingdings" panose="05000000000000000000" pitchFamily="2" charset="2"/>
              <a:buChar char="ü"/>
            </a:pPr>
            <a:r>
              <a:rPr lang="en-GB"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“To achieve liveability for households through safeguarding residual income and developing  foundational services”  </a:t>
            </a:r>
          </a:p>
          <a:p>
            <a:pPr marL="285750" indent="-285750">
              <a:lnSpc>
                <a:spcPct val="100000"/>
              </a:lnSpc>
              <a:spcBef>
                <a:spcPts val="0"/>
              </a:spcBef>
              <a:spcAft>
                <a:spcPts val="800"/>
              </a:spcAft>
              <a:buFont typeface="Wingdings" panose="05000000000000000000" pitchFamily="2" charset="2"/>
              <a:buChar char="ü"/>
            </a:pPr>
            <a:r>
              <a:rPr lang="en-GB"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Through three ways of working:   Engage system or place specifics, get evidence, mobilise alliances for change inside and outside government </a:t>
            </a:r>
          </a:p>
          <a:p>
            <a:pPr marL="171450" indent="-171450">
              <a:lnSpc>
                <a:spcPct val="100000"/>
              </a:lnSpc>
              <a:spcBef>
                <a:spcPts val="0"/>
              </a:spcBef>
              <a:buFont typeface="Arial" panose="020B0604020202020204" pitchFamily="34" charset="0"/>
              <a:buChar char="•"/>
            </a:pPr>
            <a:r>
              <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The Welsh do not have a prefigurative model but have started out on a narrow pathway </a:t>
            </a:r>
            <a:endParaRPr lang="en-US" dirty="0">
              <a:solidFill>
                <a:schemeClr val="bg1"/>
              </a:solidFill>
            </a:endParaRPr>
          </a:p>
        </p:txBody>
      </p:sp>
      <p:pic>
        <p:nvPicPr>
          <p:cNvPr id="2050" name="Picture 2" descr="2,640 Welsh Dragon Stock Photos, Pictures &amp; Royalty-Free Images - iStock">
            <a:extLst>
              <a:ext uri="{FF2B5EF4-FFF2-40B4-BE49-F238E27FC236}">
                <a16:creationId xmlns:a16="http://schemas.microsoft.com/office/drawing/2014/main" id="{42D31CE5-1184-82A9-360C-9A13CEEF98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732" y="2590799"/>
            <a:ext cx="7058307" cy="3984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2306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A2731956-3720-4FD8-4C2C-E67B69B2B5CA}"/>
              </a:ext>
            </a:extLst>
          </p:cNvPr>
          <p:cNvSpPr>
            <a:spLocks noGrp="1"/>
          </p:cNvSpPr>
          <p:nvPr>
            <p:ph type="title"/>
          </p:nvPr>
        </p:nvSpPr>
        <p:spPr>
          <a:xfrm>
            <a:off x="321564" y="963877"/>
            <a:ext cx="4159134" cy="4930246"/>
          </a:xfrm>
        </p:spPr>
        <p:txBody>
          <a:bodyPr>
            <a:normAutofit/>
          </a:bodyPr>
          <a:lstStyle/>
          <a:p>
            <a:pPr algn="r"/>
            <a:r>
              <a:rPr lang="en-GB" b="1" dirty="0">
                <a:solidFill>
                  <a:schemeClr val="accent1"/>
                </a:solidFill>
              </a:rPr>
              <a:t>The “cost of living crisis“   </a:t>
            </a:r>
            <a:br>
              <a:rPr lang="en-GB" b="1" dirty="0">
                <a:solidFill>
                  <a:schemeClr val="accent1"/>
                </a:solidFill>
              </a:rPr>
            </a:br>
            <a:r>
              <a:rPr lang="en-GB" b="1" i="1" dirty="0">
                <a:solidFill>
                  <a:schemeClr val="accent1"/>
                </a:solidFill>
              </a:rPr>
              <a:t> </a:t>
            </a:r>
            <a:r>
              <a:rPr lang="en-GB" i="1" dirty="0">
                <a:solidFill>
                  <a:schemeClr val="accent1"/>
                </a:solidFill>
              </a:rPr>
              <a:t>challenges  foundational thinking + doing      </a:t>
            </a:r>
          </a:p>
        </p:txBody>
      </p:sp>
      <p:cxnSp>
        <p:nvCxnSpPr>
          <p:cNvPr id="27" name="Straight Connector 26">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BD3CA1E6-92B4-7EDE-61F3-B70EF510DC70}"/>
              </a:ext>
            </a:extLst>
          </p:cNvPr>
          <p:cNvSpPr>
            <a:spLocks noGrp="1"/>
          </p:cNvSpPr>
          <p:nvPr>
            <p:ph idx="1"/>
          </p:nvPr>
        </p:nvSpPr>
        <p:spPr>
          <a:xfrm>
            <a:off x="4710836" y="767471"/>
            <a:ext cx="7159600" cy="5681620"/>
          </a:xfrm>
        </p:spPr>
        <p:txBody>
          <a:bodyPr anchor="ctr">
            <a:noAutofit/>
          </a:bodyPr>
          <a:lstStyle/>
          <a:p>
            <a:pPr>
              <a:lnSpc>
                <a:spcPct val="100000"/>
              </a:lnSpc>
              <a:spcBef>
                <a:spcPts val="0"/>
              </a:spcBef>
            </a:pPr>
            <a:r>
              <a:rPr lang="en-GB" sz="1500" b="1" dirty="0">
                <a:effectLst/>
                <a:latin typeface="Calibri" panose="020F0502020204030204" pitchFamily="34" charset="0"/>
                <a:ea typeface="Calibri" panose="020F0502020204030204" pitchFamily="34" charset="0"/>
                <a:cs typeface="Times New Roman" panose="02020603050405020304" pitchFamily="18" charset="0"/>
              </a:rPr>
              <a:t>The “cost of living” crisis challenges foundational thinking + doing: </a:t>
            </a:r>
            <a:r>
              <a:rPr lang="en-GB" sz="1500" dirty="0">
                <a:effectLst/>
                <a:latin typeface="Calibri" panose="020F0502020204030204" pitchFamily="34" charset="0"/>
                <a:ea typeface="Calibri" panose="020F0502020204030204" pitchFamily="34" charset="0"/>
                <a:cs typeface="Times New Roman" panose="02020603050405020304" pitchFamily="18" charset="0"/>
              </a:rPr>
              <a:t>crisis demands new thinking about households, drivers of living standards + politics. After Covid crisis vindicated foundational thinking by performing the importance of essential services and key workers </a:t>
            </a:r>
          </a:p>
          <a:p>
            <a:pPr>
              <a:lnSpc>
                <a:spcPct val="100000"/>
              </a:lnSpc>
              <a:spcBef>
                <a:spcPts val="0"/>
              </a:spcBef>
            </a:pPr>
            <a:r>
              <a:rPr lang="en-GB" sz="1500" b="1" dirty="0">
                <a:effectLst/>
                <a:latin typeface="Calibri" panose="020F0502020204030204" pitchFamily="34" charset="0"/>
                <a:ea typeface="Calibri" panose="020F0502020204030204" pitchFamily="34" charset="0"/>
                <a:cs typeface="Times New Roman" panose="02020603050405020304" pitchFamily="18" charset="0"/>
              </a:rPr>
              <a:t>Our response is a forthcoming book  </a:t>
            </a:r>
            <a:r>
              <a:rPr lang="en-GB" sz="1500" b="1" i="1" dirty="0">
                <a:effectLst/>
                <a:latin typeface="Calibri" panose="020F0502020204030204" pitchFamily="34" charset="0"/>
                <a:ea typeface="Calibri" panose="020F0502020204030204" pitchFamily="34" charset="0"/>
                <a:cs typeface="Times New Roman" panose="02020603050405020304" pitchFamily="18" charset="0"/>
              </a:rPr>
              <a:t>Nothing Works</a:t>
            </a:r>
            <a:r>
              <a:rPr lang="en-GB" sz="1500" b="1" dirty="0">
                <a:effectLst/>
                <a:latin typeface="Calibri" panose="020F0502020204030204" pitchFamily="34" charset="0"/>
                <a:ea typeface="Calibri" panose="020F0502020204030204" pitchFamily="34" charset="0"/>
                <a:cs typeface="Times New Roman" panose="02020603050405020304" pitchFamily="18" charset="0"/>
              </a:rPr>
              <a:t>:</a:t>
            </a:r>
            <a:r>
              <a:rPr lang="en-GB" sz="1500" dirty="0">
                <a:effectLst/>
                <a:latin typeface="Calibri" panose="020F0502020204030204" pitchFamily="34" charset="0"/>
                <a:ea typeface="Calibri" panose="020F0502020204030204" pitchFamily="34" charset="0"/>
                <a:cs typeface="Times New Roman" panose="02020603050405020304" pitchFamily="18" charset="0"/>
              </a:rPr>
              <a:t> challenges the  UK political classes dream of escaping our problems through faster economic growth, with productivity delivering higher wages and the tax dividend from growth funding public services </a:t>
            </a:r>
          </a:p>
          <a:p>
            <a:pPr>
              <a:lnSpc>
                <a:spcPct val="100000"/>
              </a:lnSpc>
              <a:spcBef>
                <a:spcPts val="0"/>
              </a:spcBef>
            </a:pPr>
            <a:r>
              <a:rPr lang="en-GB" sz="1500" b="1" dirty="0">
                <a:latin typeface="Calibri" panose="020F0502020204030204" pitchFamily="34" charset="0"/>
                <a:ea typeface="Calibri" panose="020F0502020204030204" pitchFamily="34" charset="0"/>
                <a:cs typeface="Times New Roman" panose="02020603050405020304" pitchFamily="18" charset="0"/>
              </a:rPr>
              <a:t>As time is limited, I will pull out three themes related to bringing back the household</a:t>
            </a:r>
            <a:r>
              <a:rPr lang="en-GB" sz="1500" dirty="0">
                <a:latin typeface="Calibri" panose="020F0502020204030204" pitchFamily="34" charset="0"/>
                <a:ea typeface="Calibri" panose="020F0502020204030204" pitchFamily="34" charset="0"/>
                <a:cs typeface="Times New Roman" panose="02020603050405020304" pitchFamily="18" charset="0"/>
              </a:rPr>
              <a:t> as the basic unit of foundational analysis:  </a:t>
            </a:r>
            <a:r>
              <a:rPr lang="en-GB" sz="1500" dirty="0">
                <a:effectLst/>
                <a:latin typeface="Calibri" panose="020F0502020204030204" pitchFamily="34" charset="0"/>
                <a:ea typeface="Calibri" panose="020F0502020204030204" pitchFamily="34" charset="0"/>
                <a:cs typeface="Times New Roman" panose="02020603050405020304" pitchFamily="18" charset="0"/>
              </a:rPr>
              <a:t>  </a:t>
            </a:r>
          </a:p>
          <a:p>
            <a:pPr marL="457200" indent="-457200">
              <a:lnSpc>
                <a:spcPct val="100000"/>
              </a:lnSpc>
              <a:spcBef>
                <a:spcPts val="0"/>
              </a:spcBef>
              <a:buFont typeface="+mj-lt"/>
              <a:buAutoNum type="arabicPeriod"/>
            </a:pPr>
            <a:r>
              <a:rPr lang="en-GB" sz="1500" b="1" dirty="0">
                <a:latin typeface="Calibri" panose="020F0502020204030204" pitchFamily="34" charset="0"/>
                <a:ea typeface="Calibri" panose="020F0502020204030204" pitchFamily="34" charset="0"/>
                <a:cs typeface="Times New Roman" panose="02020603050405020304" pitchFamily="18" charset="0"/>
              </a:rPr>
              <a:t>How income matters: </a:t>
            </a:r>
            <a:r>
              <a:rPr lang="en-GB" sz="1500" dirty="0">
                <a:latin typeface="Calibri" panose="020F0502020204030204" pitchFamily="34" charset="0"/>
                <a:ea typeface="Calibri" panose="020F0502020204030204" pitchFamily="34" charset="0"/>
                <a:cs typeface="Times New Roman" panose="02020603050405020304" pitchFamily="18" charset="0"/>
              </a:rPr>
              <a:t>what matters is not individual wages but household disposable and residual income. Rising cost of essentials in 2022-3 now squeezing residual income but acute crisis </a:t>
            </a:r>
            <a:r>
              <a:rPr lang="en-GB" sz="1500" dirty="0">
                <a:effectLst/>
                <a:latin typeface="Calibri" panose="020F0502020204030204" pitchFamily="34" charset="0"/>
                <a:ea typeface="Calibri" panose="020F0502020204030204" pitchFamily="34" charset="0"/>
                <a:cs typeface="Times New Roman" panose="02020603050405020304" pitchFamily="18" charset="0"/>
              </a:rPr>
              <a:t> this has a pre history in the 2010s and exogenous shock only exposes internal UK problems </a:t>
            </a:r>
          </a:p>
          <a:p>
            <a:pPr marL="432000" indent="-457200">
              <a:lnSpc>
                <a:spcPct val="100000"/>
              </a:lnSpc>
              <a:spcBef>
                <a:spcPts val="0"/>
              </a:spcBef>
              <a:buFont typeface="+mj-lt"/>
              <a:buAutoNum type="arabicPeriod"/>
            </a:pPr>
            <a:r>
              <a:rPr lang="en-GB" sz="1500" b="1" dirty="0">
                <a:effectLst/>
                <a:latin typeface="Calibri" panose="020F0502020204030204" pitchFamily="34" charset="0"/>
                <a:ea typeface="Calibri" panose="020F0502020204030204" pitchFamily="34" charset="0"/>
                <a:cs typeface="Times New Roman" panose="02020603050405020304" pitchFamily="18" charset="0"/>
              </a:rPr>
              <a:t>Living standards are about more than income. </a:t>
            </a:r>
            <a:r>
              <a:rPr lang="en-GB" sz="1500" dirty="0">
                <a:effectLst/>
                <a:latin typeface="Calibri" panose="020F0502020204030204" pitchFamily="34" charset="0"/>
                <a:ea typeface="Calibri" panose="020F0502020204030204" pitchFamily="34" charset="0"/>
                <a:cs typeface="Times New Roman" panose="02020603050405020304" pitchFamily="18" charset="0"/>
              </a:rPr>
              <a:t>Household liveability</a:t>
            </a:r>
            <a:r>
              <a:rPr lang="en-GB" sz="1500" b="1" dirty="0">
                <a:effectLst/>
                <a:latin typeface="Calibri" panose="020F0502020204030204" pitchFamily="34" charset="0"/>
                <a:ea typeface="Calibri" panose="020F0502020204030204" pitchFamily="34" charset="0"/>
                <a:cs typeface="Times New Roman" panose="02020603050405020304" pitchFamily="18" charset="0"/>
              </a:rPr>
              <a:t> </a:t>
            </a:r>
            <a:r>
              <a:rPr lang="en-GB" sz="1500" dirty="0">
                <a:effectLst/>
                <a:latin typeface="Calibri" panose="020F0502020204030204" pitchFamily="34" charset="0"/>
                <a:ea typeface="Calibri" panose="020F0502020204030204" pitchFamily="34" charset="0"/>
                <a:cs typeface="Times New Roman" panose="02020603050405020304" pitchFamily="18" charset="0"/>
              </a:rPr>
              <a:t>depends on the</a:t>
            </a:r>
            <a:r>
              <a:rPr lang="en-GB" sz="1500" b="1" dirty="0">
                <a:effectLst/>
                <a:latin typeface="Calibri" panose="020F0502020204030204" pitchFamily="34" charset="0"/>
                <a:ea typeface="Calibri" panose="020F0502020204030204" pitchFamily="34" charset="0"/>
                <a:cs typeface="Times New Roman" panose="02020603050405020304" pitchFamily="18" charset="0"/>
              </a:rPr>
              <a:t> </a:t>
            </a:r>
            <a:r>
              <a:rPr lang="en-GB" sz="1500" dirty="0">
                <a:effectLst/>
                <a:latin typeface="Calibri" panose="020F0502020204030204" pitchFamily="34" charset="0"/>
                <a:ea typeface="Calibri" panose="020F0502020204030204" pitchFamily="34" charset="0"/>
                <a:cs typeface="Times New Roman" panose="02020603050405020304" pitchFamily="18" charset="0"/>
              </a:rPr>
              <a:t>three pillars of residual income + foundational services + social infrastructure; the foundational </a:t>
            </a:r>
            <a:r>
              <a:rPr lang="en-GB" sz="1500" dirty="0" err="1">
                <a:effectLst/>
                <a:latin typeface="Calibri" panose="020F0502020204030204" pitchFamily="34" charset="0"/>
                <a:ea typeface="Calibri" panose="020F0502020204030204" pitchFamily="34" charset="0"/>
                <a:cs typeface="Times New Roman" panose="02020603050405020304" pitchFamily="18" charset="0"/>
              </a:rPr>
              <a:t>crisiss</a:t>
            </a:r>
            <a:r>
              <a:rPr lang="en-GB" sz="1500" dirty="0">
                <a:effectLst/>
                <a:latin typeface="Calibri" panose="020F0502020204030204" pitchFamily="34" charset="0"/>
                <a:ea typeface="Calibri" panose="020F0502020204030204" pitchFamily="34" charset="0"/>
                <a:cs typeface="Times New Roman" panose="02020603050405020304" pitchFamily="18" charset="0"/>
              </a:rPr>
              <a:t> is about the crumbling of all 3 pillars.</a:t>
            </a:r>
          </a:p>
          <a:p>
            <a:pPr marL="457200" indent="-457200">
              <a:lnSpc>
                <a:spcPct val="100000"/>
              </a:lnSpc>
              <a:spcBef>
                <a:spcPts val="0"/>
              </a:spcBef>
              <a:buFont typeface="+mj-lt"/>
              <a:buAutoNum type="arabicPeriod"/>
            </a:pPr>
            <a:r>
              <a:rPr lang="en-GB" sz="1500" b="1" dirty="0">
                <a:effectLst/>
                <a:latin typeface="Calibri" panose="020F0502020204030204" pitchFamily="34" charset="0"/>
                <a:ea typeface="Calibri" panose="020F0502020204030204" pitchFamily="34" charset="0"/>
                <a:cs typeface="Times New Roman" panose="02020603050405020304" pitchFamily="18" charset="0"/>
              </a:rPr>
              <a:t>Implications for policy and politics. </a:t>
            </a:r>
            <a:r>
              <a:rPr lang="en-GB" sz="1500" dirty="0">
                <a:effectLst/>
                <a:latin typeface="Calibri" panose="020F0502020204030204" pitchFamily="34" charset="0"/>
                <a:ea typeface="Calibri" panose="020F0502020204030204" pitchFamily="34" charset="0"/>
                <a:cs typeface="Times New Roman" panose="02020603050405020304" pitchFamily="18" charset="0"/>
              </a:rPr>
              <a:t>There are limits on  what the central state can deliver given limited capability and external constraints;  importance of</a:t>
            </a:r>
            <a:r>
              <a:rPr lang="en-GB" sz="1500" b="1" dirty="0">
                <a:effectLst/>
                <a:latin typeface="Calibri" panose="020F0502020204030204" pitchFamily="34" charset="0"/>
                <a:ea typeface="Calibri" panose="020F0502020204030204" pitchFamily="34" charset="0"/>
                <a:cs typeface="Times New Roman" panose="02020603050405020304" pitchFamily="18" charset="0"/>
              </a:rPr>
              <a:t> </a:t>
            </a:r>
            <a:r>
              <a:rPr lang="en-GB" sz="1500" dirty="0">
                <a:effectLst/>
                <a:latin typeface="Calibri" panose="020F0502020204030204" pitchFamily="34" charset="0"/>
                <a:ea typeface="Calibri" panose="020F0502020204030204" pitchFamily="34" charset="0"/>
                <a:cs typeface="Times New Roman" panose="02020603050405020304" pitchFamily="18" charset="0"/>
              </a:rPr>
              <a:t>empowering scaleable social innovation which depends on local alliances for change and when there are</a:t>
            </a:r>
          </a:p>
          <a:p>
            <a:pPr>
              <a:lnSpc>
                <a:spcPct val="100000"/>
              </a:lnSpc>
              <a:spcBef>
                <a:spcPts val="0"/>
              </a:spcBef>
            </a:pPr>
            <a:r>
              <a:rPr kumimoji="0" lang="en-GB" sz="15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The book ranges much more broadly</a:t>
            </a:r>
            <a:r>
              <a:rPr kumimoji="0" lang="en-GB"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about the environmental costs of economic  growth, the irrelevance of productivity and what “public service reform” can deliver </a:t>
            </a:r>
            <a:endParaRPr lang="en-GB" sz="1500" dirty="0"/>
          </a:p>
        </p:txBody>
      </p:sp>
    </p:spTree>
    <p:extLst>
      <p:ext uri="{BB962C8B-B14F-4D97-AF65-F5344CB8AC3E}">
        <p14:creationId xmlns:p14="http://schemas.microsoft.com/office/powerpoint/2010/main" val="1366318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35">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6720840"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04040"/>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9713649-D0F8-FFC7-F950-6F4F4AD4FB47}"/>
              </a:ext>
            </a:extLst>
          </p:cNvPr>
          <p:cNvSpPr>
            <a:spLocks noGrp="1"/>
          </p:cNvSpPr>
          <p:nvPr>
            <p:ph type="title"/>
          </p:nvPr>
        </p:nvSpPr>
        <p:spPr>
          <a:xfrm>
            <a:off x="1100669" y="1111086"/>
            <a:ext cx="5486400" cy="2623885"/>
          </a:xfrm>
        </p:spPr>
        <p:txBody>
          <a:bodyPr vert="horz" lIns="91440" tIns="45720" rIns="91440" bIns="45720" rtlCol="0" anchor="ctr">
            <a:normAutofit fontScale="90000"/>
          </a:bodyPr>
          <a:lstStyle/>
          <a:p>
            <a:r>
              <a:rPr lang="en-US" sz="5400" kern="1200" dirty="0">
                <a:solidFill>
                  <a:srgbClr val="FFFFFF"/>
                </a:solidFill>
                <a:latin typeface="+mj-lt"/>
                <a:ea typeface="+mj-ea"/>
                <a:cs typeface="+mj-cs"/>
              </a:rPr>
              <a:t>(1) How household income matters </a:t>
            </a:r>
            <a:br>
              <a:rPr lang="en-US" sz="5400" kern="1200" dirty="0">
                <a:solidFill>
                  <a:srgbClr val="FFFFFF"/>
                </a:solidFill>
                <a:latin typeface="+mj-lt"/>
                <a:ea typeface="+mj-ea"/>
                <a:cs typeface="+mj-cs"/>
              </a:rPr>
            </a:br>
            <a:br>
              <a:rPr lang="en-US" sz="5400" kern="1200" dirty="0">
                <a:solidFill>
                  <a:srgbClr val="FFFFFF"/>
                </a:solidFill>
                <a:latin typeface="+mj-lt"/>
                <a:ea typeface="+mj-ea"/>
                <a:cs typeface="+mj-cs"/>
              </a:rPr>
            </a:br>
            <a:endParaRPr lang="en-US" sz="5400" kern="1200" dirty="0">
              <a:solidFill>
                <a:srgbClr val="FFFFFF"/>
              </a:solidFill>
              <a:latin typeface="+mj-lt"/>
              <a:ea typeface="+mj-ea"/>
              <a:cs typeface="+mj-cs"/>
            </a:endParaRPr>
          </a:p>
        </p:txBody>
      </p:sp>
      <p:sp>
        <p:nvSpPr>
          <p:cNvPr id="44" name="Rectangle 3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21269"/>
            <a:ext cx="4443984" cy="1877811"/>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5" name="Rectangle 39">
            <a:extLst>
              <a:ext uri="{FF2B5EF4-FFF2-40B4-BE49-F238E27FC236}">
                <a16:creationId xmlns:a16="http://schemas.microsoft.com/office/drawing/2014/main" id="{2C910467-8185-45DD-B8A2-A88DF20DF6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52907" y="450221"/>
            <a:ext cx="4377035" cy="5948859"/>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19" name="Graphic 18" descr="Head with Gears">
            <a:extLst>
              <a:ext uri="{FF2B5EF4-FFF2-40B4-BE49-F238E27FC236}">
                <a16:creationId xmlns:a16="http://schemas.microsoft.com/office/drawing/2014/main" id="{C556660B-D699-625A-AB6C-93B2AF60BAD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65336" y="1451751"/>
            <a:ext cx="3952630" cy="3952630"/>
          </a:xfrm>
          <a:prstGeom prst="rect">
            <a:avLst/>
          </a:prstGeom>
        </p:spPr>
      </p:pic>
      <p:sp>
        <p:nvSpPr>
          <p:cNvPr id="42" name="Rectangle 41">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67443" y="4521270"/>
            <a:ext cx="2115455" cy="1890204"/>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0866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5">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9F9073-F628-1A59-A7F4-72F9BFD07F41}"/>
              </a:ext>
            </a:extLst>
          </p:cNvPr>
          <p:cNvSpPr>
            <a:spLocks noGrp="1"/>
          </p:cNvSpPr>
          <p:nvPr>
            <p:ph type="title"/>
          </p:nvPr>
        </p:nvSpPr>
        <p:spPr>
          <a:xfrm>
            <a:off x="524256" y="491260"/>
            <a:ext cx="6594189" cy="1625210"/>
          </a:xfrm>
        </p:spPr>
        <p:txBody>
          <a:bodyPr vert="horz" lIns="91440" tIns="45720" rIns="91440" bIns="45720" rtlCol="0" anchor="ctr">
            <a:normAutofit/>
          </a:bodyPr>
          <a:lstStyle/>
          <a:p>
            <a:r>
              <a:rPr lang="en-US" sz="3700" dirty="0">
                <a:solidFill>
                  <a:srgbClr val="FFFFFF"/>
                </a:solidFill>
              </a:rPr>
              <a:t>The income that matters is household disposable + residual income </a:t>
            </a:r>
          </a:p>
        </p:txBody>
      </p:sp>
      <p:sp>
        <p:nvSpPr>
          <p:cNvPr id="37" name="Rectangle 27">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 Placeholder 3">
            <a:extLst>
              <a:ext uri="{FF2B5EF4-FFF2-40B4-BE49-F238E27FC236}">
                <a16:creationId xmlns:a16="http://schemas.microsoft.com/office/drawing/2014/main" id="{D1E0F3E4-AB17-823A-B913-F3715F50F39A}"/>
              </a:ext>
            </a:extLst>
          </p:cNvPr>
          <p:cNvSpPr>
            <a:spLocks noGrp="1"/>
          </p:cNvSpPr>
          <p:nvPr>
            <p:ph type="body" sz="half" idx="2"/>
          </p:nvPr>
        </p:nvSpPr>
        <p:spPr>
          <a:xfrm>
            <a:off x="7686675" y="424543"/>
            <a:ext cx="3922940" cy="6278335"/>
          </a:xfrm>
        </p:spPr>
        <p:txBody>
          <a:bodyPr vert="horz" lIns="91440" tIns="45720" rIns="91440" bIns="45720" rtlCol="0" anchor="ctr">
            <a:normAutofit lnSpcReduction="10000"/>
          </a:bodyPr>
          <a:lstStyle/>
          <a:p>
            <a:pPr marL="228600" indent="-228600">
              <a:lnSpc>
                <a:spcPct val="110000"/>
              </a:lnSpc>
              <a:spcBef>
                <a:spcPts val="0"/>
              </a:spcBef>
              <a:buFont typeface="Arial" panose="020B0604020202020204" pitchFamily="34" charset="0"/>
              <a:buChar char="•"/>
              <a:defRPr/>
            </a:pPr>
            <a:r>
              <a:rPr kumimoji="0" lang="en-GB"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UK policy makers dream of faster  growth + a high wage economy;</a:t>
            </a:r>
            <a:r>
              <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 as escape from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a  low growth +  low wage economy: on a weekly earnings basis 28 % of UK jobs are officially “low paid”</a:t>
            </a:r>
          </a:p>
          <a:p>
            <a:pPr marL="228600" indent="-228600">
              <a:lnSpc>
                <a:spcPct val="110000"/>
              </a:lnSpc>
              <a:spcBef>
                <a:spcPts val="0"/>
              </a:spcBef>
              <a:buFont typeface="Arial" panose="020B0604020202020204" pitchFamily="34" charset="0"/>
              <a:buChar char="•"/>
              <a:defRPr/>
            </a:pPr>
            <a:endPar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10000"/>
              </a:lnSpc>
              <a:spcBef>
                <a:spcPts val="0"/>
              </a:spcBef>
              <a:buFont typeface="Arial" panose="020B0604020202020204" pitchFamily="34" charset="0"/>
              <a:buChar char="•"/>
              <a:defRPr/>
            </a:pPr>
            <a:r>
              <a:rPr kumimoji="0" lang="en-GB"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Assumption that GDP/ GVA marketable output and gross wages drive living standards</a:t>
            </a:r>
            <a:r>
              <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a:t>
            </a:r>
          </a:p>
          <a:p>
            <a:pPr marL="228600" indent="-228600">
              <a:lnSpc>
                <a:spcPct val="110000"/>
              </a:lnSpc>
              <a:spcBef>
                <a:spcPts val="0"/>
              </a:spcBef>
              <a:buFont typeface="Arial" panose="020B0604020202020204" pitchFamily="34" charset="0"/>
              <a:buChar char="•"/>
              <a:defRPr/>
            </a:pPr>
            <a:endPar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10000"/>
              </a:lnSpc>
              <a:spcBef>
                <a:spcPts val="0"/>
              </a:spcBef>
              <a:buFont typeface="Arial" panose="020B0604020202020204" pitchFamily="34" charset="0"/>
              <a:buChar char="•"/>
              <a:defRPr/>
            </a:pPr>
            <a:r>
              <a:rPr lang="en-GB" b="1" dirty="0">
                <a:solidFill>
                  <a:schemeClr val="bg1"/>
                </a:solidFill>
                <a:latin typeface="Calibri" panose="020F0502020204030204" pitchFamily="34" charset="0"/>
                <a:ea typeface="Calibri" panose="020F0502020204030204" pitchFamily="34" charset="0"/>
                <a:cs typeface="Times New Roman" panose="02020603050405020304" pitchFamily="18" charset="0"/>
              </a:rPr>
              <a:t>Ignores two complications:</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endPar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10000"/>
              </a:lnSpc>
              <a:spcBef>
                <a:spcPts val="0"/>
              </a:spcBef>
              <a:buFont typeface="+mj-lt"/>
              <a:buAutoNum type="arabicPeriod"/>
              <a:defRPr/>
            </a:pPr>
            <a:r>
              <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Most Brits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live in households with expenditure + income </a:t>
            </a:r>
            <a:r>
              <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sharing: 19 million multi person </a:t>
            </a:r>
            <a:r>
              <a:rPr kumimoji="0" lang="en-GB" i="0" u="none" strike="noStrike" kern="1200" cap="none" spc="0" normalizeH="0" baseline="0" noProof="0" dirty="0" err="1">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h’holds</a:t>
            </a:r>
            <a:r>
              <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 vs 8 million single; both parents work in 3/4 of cases of couples with children; 70% of </a:t>
            </a:r>
            <a:r>
              <a:rPr kumimoji="0" lang="en-GB" i="0" u="none" strike="noStrike" kern="1200" cap="none" spc="0" normalizeH="0" baseline="0" noProof="0" dirty="0" err="1">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h’holds</a:t>
            </a:r>
            <a:r>
              <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 in deciles 9 and 10 have 2 earners. </a:t>
            </a:r>
          </a:p>
          <a:p>
            <a:pPr marL="457200" indent="-457200">
              <a:lnSpc>
                <a:spcPct val="110000"/>
              </a:lnSpc>
              <a:spcBef>
                <a:spcPts val="0"/>
              </a:spcBef>
              <a:buFont typeface="+mj-lt"/>
              <a:buAutoNum type="arabicPeriod"/>
              <a:defRPr/>
            </a:pPr>
            <a:endPar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10000"/>
              </a:lnSpc>
              <a:spcBef>
                <a:spcPts val="0"/>
              </a:spcBef>
              <a:buFont typeface="+mj-lt"/>
              <a:buAutoNum type="arabicPeriod"/>
              <a:defRPr/>
            </a:pPr>
            <a:r>
              <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Living standards depend on (a) disposable household income </a:t>
            </a:r>
            <a:r>
              <a:rPr kumimoji="0" lang="en-GB" i="0" u="none" strike="noStrike" kern="1200" cap="none" spc="0" normalizeH="0" baseline="0" noProof="0" dirty="0" err="1">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ie</a:t>
            </a:r>
            <a:r>
              <a:rPr kumimoji="0" lang="en-GB"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Times New Roman" panose="02020603050405020304" pitchFamily="18" charset="0"/>
              </a:rPr>
              <a:t> gross minus tax + benefits  (b) residual household income after  essentials (big 4 for all =  housing, utilities, transport and food)</a:t>
            </a:r>
            <a:endParaRPr lang="en-GB" sz="17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indent="-228600">
              <a:lnSpc>
                <a:spcPct val="120000"/>
              </a:lnSpc>
              <a:spcBef>
                <a:spcPts val="0"/>
              </a:spcBef>
              <a:buFont typeface="Arial" panose="020B0604020202020204" pitchFamily="34" charset="0"/>
              <a:buChar char="•"/>
            </a:pPr>
            <a:endParaRPr lang="en-US" sz="1700" dirty="0">
              <a:solidFill>
                <a:srgbClr val="FFFFFF"/>
              </a:solidFill>
            </a:endParaRPr>
          </a:p>
        </p:txBody>
      </p:sp>
      <p:pic>
        <p:nvPicPr>
          <p:cNvPr id="1028" name="Picture 4" descr="Full list of 360 employers named and shamed for failing to pay minimum wage  - Mirror Online">
            <a:extLst>
              <a:ext uri="{FF2B5EF4-FFF2-40B4-BE49-F238E27FC236}">
                <a16:creationId xmlns:a16="http://schemas.microsoft.com/office/drawing/2014/main" id="{2FE8B810-A968-8582-0FB6-9FB47B4922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732" y="2396776"/>
            <a:ext cx="7058307" cy="39962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2212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5">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9F9073-F628-1A59-A7F4-72F9BFD07F41}"/>
              </a:ext>
            </a:extLst>
          </p:cNvPr>
          <p:cNvSpPr>
            <a:spLocks noGrp="1"/>
          </p:cNvSpPr>
          <p:nvPr>
            <p:ph type="title"/>
          </p:nvPr>
        </p:nvSpPr>
        <p:spPr>
          <a:xfrm>
            <a:off x="524256" y="491260"/>
            <a:ext cx="6594189" cy="1625210"/>
          </a:xfrm>
        </p:spPr>
        <p:txBody>
          <a:bodyPr vert="horz" lIns="91440" tIns="45720" rIns="91440" bIns="45720" rtlCol="0" anchor="ctr">
            <a:normAutofit/>
          </a:bodyPr>
          <a:lstStyle/>
          <a:p>
            <a:r>
              <a:rPr lang="en-US" sz="3700" dirty="0">
                <a:solidFill>
                  <a:srgbClr val="FFFFFF"/>
                </a:solidFill>
              </a:rPr>
              <a:t>Issue (1) disposable to gross relation for UK low paid  given the  tax and benefits wedge </a:t>
            </a:r>
          </a:p>
        </p:txBody>
      </p:sp>
      <p:sp>
        <p:nvSpPr>
          <p:cNvPr id="37" name="Rectangle 27">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 Placeholder 3">
            <a:extLst>
              <a:ext uri="{FF2B5EF4-FFF2-40B4-BE49-F238E27FC236}">
                <a16:creationId xmlns:a16="http://schemas.microsoft.com/office/drawing/2014/main" id="{D1E0F3E4-AB17-823A-B913-F3715F50F39A}"/>
              </a:ext>
            </a:extLst>
          </p:cNvPr>
          <p:cNvSpPr>
            <a:spLocks noGrp="1"/>
          </p:cNvSpPr>
          <p:nvPr>
            <p:ph type="body" sz="half" idx="2"/>
          </p:nvPr>
        </p:nvSpPr>
        <p:spPr>
          <a:xfrm>
            <a:off x="7641771" y="0"/>
            <a:ext cx="4159704" cy="6475112"/>
          </a:xfrm>
        </p:spPr>
        <p:txBody>
          <a:bodyPr vert="horz" lIns="91440" tIns="45720" rIns="91440" bIns="45720" rtlCol="0" anchor="ctr">
            <a:normAutofit/>
          </a:bodyPr>
          <a:lstStyle/>
          <a:p>
            <a:pPr lvl="0" indent="-228600">
              <a:buFont typeface="Arial" panose="020B0604020202020204" pitchFamily="34" charset="0"/>
              <a:buChar char="•"/>
              <a:defRPr/>
            </a:pPr>
            <a:r>
              <a:rPr lang="en-US" b="1" dirty="0">
                <a:solidFill>
                  <a:schemeClr val="bg1"/>
                </a:solidFill>
              </a:rPr>
              <a:t>Low paid individuals </a:t>
            </a:r>
            <a:r>
              <a:rPr kumimoji="0" lang="en-US" sz="1600" b="1" i="0" u="none" strike="noStrike" kern="1200" cap="none" spc="0" normalizeH="0" baseline="0" noProof="0" dirty="0">
                <a:ln>
                  <a:noFill/>
                </a:ln>
                <a:solidFill>
                  <a:schemeClr val="bg1"/>
                </a:solidFill>
                <a:effectLst/>
                <a:uLnTx/>
                <a:uFillTx/>
                <a:latin typeface="Calibri" panose="020F0502020204030204"/>
                <a:ea typeface="+mn-ea"/>
                <a:cs typeface="+mn-cs"/>
              </a:rPr>
              <a:t>pay more tax and get less benefit (Universal Credit)</a:t>
            </a:r>
            <a:r>
              <a:rPr kumimoji="0" lang="en-US" sz="1600" i="0" u="none" strike="noStrike" kern="1200" cap="none" spc="0" normalizeH="0" baseline="0" noProof="0" dirty="0">
                <a:ln>
                  <a:noFill/>
                </a:ln>
                <a:solidFill>
                  <a:schemeClr val="bg1"/>
                </a:solidFill>
                <a:effectLst/>
                <a:uLnTx/>
                <a:uFillTx/>
                <a:latin typeface="Calibri" panose="020F0502020204030204"/>
                <a:ea typeface="+mn-ea"/>
                <a:cs typeface="+mn-cs"/>
              </a:rPr>
              <a:t> to top up low wages if they work more hours, get a pay increase or a better job </a:t>
            </a:r>
          </a:p>
          <a:p>
            <a:pPr lvl="0" indent="-228600">
              <a:buFont typeface="Arial" panose="020B0604020202020204" pitchFamily="34" charset="0"/>
              <a:buChar char="•"/>
              <a:defRPr/>
            </a:pPr>
            <a:r>
              <a:rPr kumimoji="0" lang="en-US" sz="1600" b="1" i="0" u="none" strike="noStrike" kern="1200" cap="none" spc="0" normalizeH="0" baseline="0" noProof="0" dirty="0">
                <a:ln>
                  <a:noFill/>
                </a:ln>
                <a:solidFill>
                  <a:schemeClr val="bg1"/>
                </a:solidFill>
                <a:effectLst/>
                <a:uLnTx/>
                <a:uFillTx/>
                <a:latin typeface="Calibri" panose="020F0502020204030204"/>
                <a:ea typeface="+mn-ea"/>
                <a:cs typeface="+mn-cs"/>
              </a:rPr>
              <a:t>Example of 2 earner couple with kids</a:t>
            </a:r>
            <a:r>
              <a:rPr kumimoji="0" lang="en-US" sz="1600" i="0" u="none" strike="noStrike" kern="1200" cap="none" spc="0" normalizeH="0" baseline="0" noProof="0" dirty="0">
                <a:ln>
                  <a:noFill/>
                </a:ln>
                <a:solidFill>
                  <a:schemeClr val="bg1"/>
                </a:solidFill>
                <a:effectLst/>
                <a:uLnTx/>
                <a:uFillTx/>
                <a:latin typeface="Calibri" panose="020F0502020204030204"/>
                <a:ea typeface="+mn-ea"/>
                <a:cs typeface="+mn-cs"/>
              </a:rPr>
              <a:t>:  a 20% pay increase for main earner =  a 3.6 % increase in household income; because (a) pay tax, social insurance + pension at 35p in £ on gross increase  then (b) lose UC benefit at 55p  in the £ of post tax income </a:t>
            </a:r>
          </a:p>
          <a:p>
            <a:pPr marL="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schemeClr val="bg1"/>
                </a:solidFill>
                <a:effectLst/>
                <a:uLnTx/>
                <a:uFillTx/>
                <a:latin typeface="Calibri" panose="020F0502020204030204"/>
                <a:ea typeface="+mn-ea"/>
                <a:cs typeface="+mn-cs"/>
              </a:rPr>
              <a:t>Long standing UK problem of an effective marginal tax rate of around 70%  for low pay households</a:t>
            </a:r>
            <a:r>
              <a:rPr kumimoji="0" lang="en-US" sz="1600" i="0" u="none" strike="noStrike" kern="1200" cap="none" spc="0" normalizeH="0" baseline="0" noProof="0" dirty="0">
                <a:ln>
                  <a:noFill/>
                </a:ln>
                <a:solidFill>
                  <a:schemeClr val="bg1"/>
                </a:solidFill>
                <a:effectLst/>
                <a:uLnTx/>
                <a:uFillTx/>
                <a:latin typeface="Calibri" panose="020F0502020204030204"/>
                <a:ea typeface="+mn-ea"/>
                <a:cs typeface="+mn-cs"/>
              </a:rPr>
              <a:t>; with inflation for the low paid, it’s a price/wage spiral where they never catch up</a:t>
            </a:r>
          </a:p>
          <a:p>
            <a:pPr marL="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b="1" dirty="0">
                <a:solidFill>
                  <a:schemeClr val="bg1"/>
                </a:solidFill>
                <a:latin typeface="Calibri" panose="020F0502020204030204"/>
              </a:rPr>
              <a:t>Implications:</a:t>
            </a:r>
            <a:r>
              <a:rPr lang="en-US" dirty="0">
                <a:solidFill>
                  <a:schemeClr val="bg1"/>
                </a:solidFill>
                <a:latin typeface="Calibri" panose="020F0502020204030204"/>
              </a:rPr>
              <a:t> </a:t>
            </a:r>
            <a:r>
              <a:rPr kumimoji="0" lang="en-US" sz="1600" u="none" strike="noStrike" kern="1200" cap="none" spc="0" normalizeH="0" baseline="0" noProof="0" dirty="0">
                <a:ln>
                  <a:noFill/>
                </a:ln>
                <a:solidFill>
                  <a:schemeClr val="bg1"/>
                </a:solidFill>
                <a:effectLst/>
                <a:uLnTx/>
                <a:uFillTx/>
                <a:latin typeface="Calibri" panose="020F0502020204030204"/>
                <a:ea typeface="+mn-ea"/>
                <a:cs typeface="+mn-cs"/>
              </a:rPr>
              <a:t> </a:t>
            </a:r>
          </a:p>
          <a:p>
            <a:pPr marL="57150" marR="0" lvl="0" indent="-28575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en-US" sz="1600" b="1" u="none" strike="noStrike" kern="1200" cap="none" spc="0" normalizeH="0" baseline="0" noProof="0" dirty="0">
                <a:ln>
                  <a:noFill/>
                </a:ln>
                <a:solidFill>
                  <a:schemeClr val="bg1"/>
                </a:solidFill>
                <a:effectLst/>
                <a:uLnTx/>
                <a:uFillTx/>
                <a:latin typeface="Calibri" panose="020F0502020204030204"/>
                <a:ea typeface="+mn-ea"/>
                <a:cs typeface="+mn-cs"/>
              </a:rPr>
              <a:t>UK has a major income retention problem</a:t>
            </a:r>
            <a:r>
              <a:rPr kumimoji="0" lang="en-US" sz="1600" u="none" strike="noStrike" kern="1200" cap="none" spc="0" normalizeH="0" baseline="0" noProof="0" dirty="0">
                <a:ln>
                  <a:noFill/>
                </a:ln>
                <a:solidFill>
                  <a:schemeClr val="bg1"/>
                </a:solidFill>
                <a:effectLst/>
                <a:uLnTx/>
                <a:uFillTx/>
                <a:latin typeface="Calibri" panose="020F0502020204030204"/>
                <a:ea typeface="+mn-ea"/>
                <a:cs typeface="+mn-cs"/>
              </a:rPr>
              <a:t> which is as important as low wages for the stressed household</a:t>
            </a:r>
          </a:p>
          <a:p>
            <a:pPr marL="57150" marR="0" lvl="0" indent="-28575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en-US" b="1" dirty="0">
                <a:solidFill>
                  <a:schemeClr val="bg1"/>
                </a:solidFill>
                <a:latin typeface="Calibri" panose="020F0502020204030204"/>
              </a:rPr>
              <a:t>Fiscally unsustainable:</a:t>
            </a:r>
            <a:r>
              <a:rPr lang="en-US" dirty="0">
                <a:solidFill>
                  <a:schemeClr val="bg1"/>
                </a:solidFill>
                <a:latin typeface="Calibri" panose="020F0502020204030204"/>
              </a:rPr>
              <a:t> by the 2010s,  40 % of non –retired households receive more in benefits than they pay in taxes</a:t>
            </a:r>
            <a:endParaRPr lang="en-US" sz="1700" dirty="0">
              <a:solidFill>
                <a:srgbClr val="FFFFFF"/>
              </a:solidFill>
            </a:endParaRPr>
          </a:p>
        </p:txBody>
      </p:sp>
      <p:pic>
        <p:nvPicPr>
          <p:cNvPr id="3" name="Picture 2">
            <a:extLst>
              <a:ext uri="{FF2B5EF4-FFF2-40B4-BE49-F238E27FC236}">
                <a16:creationId xmlns:a16="http://schemas.microsoft.com/office/drawing/2014/main" id="{DD9726EB-6B1C-7B55-E548-F5EC0FC13758}"/>
              </a:ext>
            </a:extLst>
          </p:cNvPr>
          <p:cNvPicPr>
            <a:picLocks noChangeAspect="1"/>
          </p:cNvPicPr>
          <p:nvPr/>
        </p:nvPicPr>
        <p:blipFill>
          <a:blip r:embed="rId2"/>
          <a:stretch>
            <a:fillRect/>
          </a:stretch>
        </p:blipFill>
        <p:spPr>
          <a:xfrm>
            <a:off x="183380" y="2817224"/>
            <a:ext cx="7202473" cy="3657887"/>
          </a:xfrm>
          <a:prstGeom prst="rect">
            <a:avLst/>
          </a:prstGeom>
        </p:spPr>
      </p:pic>
    </p:spTree>
    <p:extLst>
      <p:ext uri="{BB962C8B-B14F-4D97-AF65-F5344CB8AC3E}">
        <p14:creationId xmlns:p14="http://schemas.microsoft.com/office/powerpoint/2010/main" val="3033220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5">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9F9073-F628-1A59-A7F4-72F9BFD07F41}"/>
              </a:ext>
            </a:extLst>
          </p:cNvPr>
          <p:cNvSpPr>
            <a:spLocks noGrp="1"/>
          </p:cNvSpPr>
          <p:nvPr>
            <p:ph type="title"/>
          </p:nvPr>
        </p:nvSpPr>
        <p:spPr>
          <a:xfrm>
            <a:off x="524256" y="491260"/>
            <a:ext cx="6594189" cy="1625210"/>
          </a:xfrm>
        </p:spPr>
        <p:txBody>
          <a:bodyPr vert="horz" lIns="91440" tIns="45720" rIns="91440" bIns="45720" rtlCol="0" anchor="ctr">
            <a:normAutofit/>
          </a:bodyPr>
          <a:lstStyle/>
          <a:p>
            <a:r>
              <a:rPr lang="en-US" sz="3700" dirty="0">
                <a:solidFill>
                  <a:srgbClr val="FFFFFF"/>
                </a:solidFill>
              </a:rPr>
              <a:t>Issue (2) residual to disposable  relation for those with high housing costs </a:t>
            </a:r>
          </a:p>
        </p:txBody>
      </p:sp>
      <p:sp>
        <p:nvSpPr>
          <p:cNvPr id="37" name="Rectangle 27">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 Placeholder 3">
            <a:extLst>
              <a:ext uri="{FF2B5EF4-FFF2-40B4-BE49-F238E27FC236}">
                <a16:creationId xmlns:a16="http://schemas.microsoft.com/office/drawing/2014/main" id="{D1E0F3E4-AB17-823A-B913-F3715F50F39A}"/>
              </a:ext>
            </a:extLst>
          </p:cNvPr>
          <p:cNvSpPr>
            <a:spLocks noGrp="1"/>
          </p:cNvSpPr>
          <p:nvPr>
            <p:ph type="body" sz="half" idx="2"/>
          </p:nvPr>
        </p:nvSpPr>
        <p:spPr>
          <a:xfrm>
            <a:off x="7582563" y="244159"/>
            <a:ext cx="4222994" cy="6439099"/>
          </a:xfrm>
        </p:spPr>
        <p:txBody>
          <a:bodyPr vert="horz" lIns="91440" tIns="45720" rIns="91440" bIns="45720" rtlCol="0" anchor="ctr">
            <a:noAutofit/>
          </a:bodyPr>
          <a:lstStyle/>
          <a:p>
            <a:pPr marL="342900" indent="-228600">
              <a:lnSpc>
                <a:spcPct val="80000"/>
              </a:lnSpc>
              <a:buFont typeface="Arial" panose="020B0604020202020204" pitchFamily="34" charset="0"/>
              <a:buChar char="•"/>
            </a:pPr>
            <a:r>
              <a:rPr lang="en-US" b="1" dirty="0">
                <a:solidFill>
                  <a:schemeClr val="bg1"/>
                </a:solidFill>
              </a:rPr>
              <a:t>Residual to disposable income relation complicated because housing costs vary</a:t>
            </a:r>
            <a:r>
              <a:rPr lang="en-US" dirty="0">
                <a:solidFill>
                  <a:schemeClr val="bg1"/>
                </a:solidFill>
              </a:rPr>
              <a:t> by tenure and region in the UK (even when utilities, transport and food do not ) </a:t>
            </a:r>
          </a:p>
          <a:p>
            <a:pPr marL="342900" indent="-228600">
              <a:lnSpc>
                <a:spcPct val="80000"/>
              </a:lnSpc>
              <a:buFont typeface="Arial" panose="020B0604020202020204" pitchFamily="34" charset="0"/>
              <a:buChar char="•"/>
            </a:pPr>
            <a:r>
              <a:rPr kumimoji="0" lang="en-US" b="1" u="none" strike="noStrike" cap="none" spc="0" normalizeH="0" baseline="0" noProof="0" dirty="0">
                <a:ln>
                  <a:noFill/>
                </a:ln>
                <a:solidFill>
                  <a:schemeClr val="bg1"/>
                </a:solidFill>
                <a:effectLst/>
                <a:uLnTx/>
                <a:uFillTx/>
              </a:rPr>
              <a:t>Compare mean household income in two groups pre crisis in 2019:</a:t>
            </a:r>
            <a:r>
              <a:rPr kumimoji="0" lang="en-US" u="none" strike="noStrike" cap="none" spc="0" normalizeH="0" baseline="0" noProof="0" dirty="0">
                <a:ln>
                  <a:noFill/>
                </a:ln>
                <a:solidFill>
                  <a:schemeClr val="bg1"/>
                </a:solidFill>
                <a:effectLst/>
                <a:uLnTx/>
                <a:uFillTx/>
              </a:rPr>
              <a:t>  (a) high housing cost group of private renters = 25 % of London households (b) low housing cost group of owner occupiers with no mortgage =  31 % of NE households </a:t>
            </a:r>
          </a:p>
          <a:p>
            <a:pPr marL="342900" indent="-228600">
              <a:lnSpc>
                <a:spcPct val="80000"/>
              </a:lnSpc>
              <a:buFont typeface="Arial" panose="020B0604020202020204" pitchFamily="34" charset="0"/>
              <a:buChar char="•"/>
            </a:pPr>
            <a:r>
              <a:rPr lang="en-US" dirty="0">
                <a:solidFill>
                  <a:schemeClr val="bg1"/>
                </a:solidFill>
              </a:rPr>
              <a:t>London private renters disposable income 79% higher but residual just 23% higher than NE  owner occupiers;</a:t>
            </a:r>
            <a:r>
              <a:rPr lang="en-US" b="1" dirty="0">
                <a:solidFill>
                  <a:schemeClr val="bg1"/>
                </a:solidFill>
              </a:rPr>
              <a:t> lower </a:t>
            </a:r>
            <a:r>
              <a:rPr lang="en-US" dirty="0">
                <a:solidFill>
                  <a:schemeClr val="bg1"/>
                </a:solidFill>
              </a:rPr>
              <a:t>per person as renter households are larger ( £213 vs 264)  </a:t>
            </a:r>
          </a:p>
          <a:p>
            <a:pPr marL="342900" indent="-228600">
              <a:lnSpc>
                <a:spcPct val="80000"/>
              </a:lnSpc>
              <a:buFont typeface="Arial" panose="020B0604020202020204" pitchFamily="34" charset="0"/>
              <a:buChar char="•"/>
            </a:pPr>
            <a:r>
              <a:rPr kumimoji="0" lang="en-US" b="1" u="none" strike="noStrike" cap="none" spc="0" normalizeH="0" baseline="0" noProof="0" dirty="0">
                <a:ln>
                  <a:noFill/>
                </a:ln>
                <a:solidFill>
                  <a:schemeClr val="bg1"/>
                </a:solidFill>
                <a:effectLst/>
                <a:uLnTx/>
                <a:uFillTx/>
              </a:rPr>
              <a:t>Implications:</a:t>
            </a:r>
            <a:r>
              <a:rPr kumimoji="0" lang="en-US" u="none" strike="noStrike" cap="none" spc="0" normalizeH="0" baseline="0" noProof="0" dirty="0">
                <a:ln>
                  <a:noFill/>
                </a:ln>
                <a:solidFill>
                  <a:schemeClr val="bg1"/>
                </a:solidFill>
                <a:effectLst/>
                <a:uLnTx/>
                <a:uFillTx/>
              </a:rPr>
              <a:t> </a:t>
            </a:r>
          </a:p>
          <a:p>
            <a:pPr marL="400050" indent="-285750">
              <a:lnSpc>
                <a:spcPct val="80000"/>
              </a:lnSpc>
              <a:buFont typeface="Wingdings" panose="05000000000000000000" pitchFamily="2" charset="2"/>
              <a:buChar char="ü"/>
            </a:pPr>
            <a:r>
              <a:rPr kumimoji="0" lang="en-US" u="none" strike="noStrike" cap="none" spc="0" normalizeH="0" baseline="0" noProof="0" dirty="0">
                <a:ln>
                  <a:noFill/>
                </a:ln>
                <a:solidFill>
                  <a:schemeClr val="bg1"/>
                </a:solidFill>
                <a:effectLst/>
                <a:uLnTx/>
                <a:uFillTx/>
              </a:rPr>
              <a:t> </a:t>
            </a:r>
            <a:r>
              <a:rPr kumimoji="0" lang="en-US" b="1" u="none" strike="noStrike" cap="none" spc="0" normalizeH="0" baseline="0" noProof="0" dirty="0">
                <a:ln>
                  <a:noFill/>
                </a:ln>
                <a:solidFill>
                  <a:schemeClr val="bg1"/>
                </a:solidFill>
                <a:effectLst/>
                <a:uLnTx/>
                <a:uFillTx/>
              </a:rPr>
              <a:t>Tenure matters:</a:t>
            </a:r>
            <a:r>
              <a:rPr kumimoji="0" lang="en-US" u="none" strike="noStrike" cap="none" spc="0" normalizeH="0" baseline="0" noProof="0" dirty="0">
                <a:ln>
                  <a:noFill/>
                </a:ln>
                <a:solidFill>
                  <a:schemeClr val="bg1"/>
                </a:solidFill>
                <a:effectLst/>
                <a:uLnTx/>
                <a:uFillTx/>
              </a:rPr>
              <a:t>  social housing + rent control are just as important as wages in determining living standards</a:t>
            </a:r>
          </a:p>
          <a:p>
            <a:pPr marL="400050" indent="-285750">
              <a:lnSpc>
                <a:spcPct val="80000"/>
              </a:lnSpc>
              <a:buFont typeface="Wingdings" panose="05000000000000000000" pitchFamily="2" charset="2"/>
              <a:buChar char="ü"/>
            </a:pPr>
            <a:r>
              <a:rPr lang="en-US" b="1" dirty="0">
                <a:solidFill>
                  <a:schemeClr val="bg1"/>
                </a:solidFill>
              </a:rPr>
              <a:t> High GVA per cap city is a mosaic of  living standards:</a:t>
            </a:r>
            <a:r>
              <a:rPr lang="en-US" dirty="0">
                <a:solidFill>
                  <a:schemeClr val="bg1"/>
                </a:solidFill>
              </a:rPr>
              <a:t>  tenure creates household lottery </a:t>
            </a:r>
            <a:r>
              <a:rPr lang="en-US" dirty="0" err="1">
                <a:solidFill>
                  <a:schemeClr val="bg1"/>
                </a:solidFill>
              </a:rPr>
              <a:t>eg</a:t>
            </a:r>
            <a:r>
              <a:rPr lang="en-US" dirty="0">
                <a:solidFill>
                  <a:schemeClr val="bg1"/>
                </a:solidFill>
              </a:rPr>
              <a:t> 2010s private renters vs London house owners get £ 20 k a year tax free; reinforced by mosaic of residential segregation (2:1 disposable y  MC suburb: social housing</a:t>
            </a:r>
          </a:p>
        </p:txBody>
      </p:sp>
      <p:pic>
        <p:nvPicPr>
          <p:cNvPr id="5" name="Picture 4">
            <a:extLst>
              <a:ext uri="{FF2B5EF4-FFF2-40B4-BE49-F238E27FC236}">
                <a16:creationId xmlns:a16="http://schemas.microsoft.com/office/drawing/2014/main" id="{AAD73EBA-AC1E-6399-FCB9-B9872E96469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9426" y="2031129"/>
            <a:ext cx="7135885" cy="3919652"/>
          </a:xfrm>
          <a:prstGeom prst="rect">
            <a:avLst/>
          </a:prstGeom>
          <a:noFill/>
          <a:ln>
            <a:noFill/>
          </a:ln>
        </p:spPr>
      </p:pic>
    </p:spTree>
    <p:extLst>
      <p:ext uri="{BB962C8B-B14F-4D97-AF65-F5344CB8AC3E}">
        <p14:creationId xmlns:p14="http://schemas.microsoft.com/office/powerpoint/2010/main" val="567480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5">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9F9073-F628-1A59-A7F4-72F9BFD07F41}"/>
              </a:ext>
            </a:extLst>
          </p:cNvPr>
          <p:cNvSpPr>
            <a:spLocks noGrp="1"/>
          </p:cNvSpPr>
          <p:nvPr>
            <p:ph type="title"/>
          </p:nvPr>
        </p:nvSpPr>
        <p:spPr>
          <a:xfrm>
            <a:off x="524256" y="491260"/>
            <a:ext cx="6594189" cy="1625210"/>
          </a:xfrm>
        </p:spPr>
        <p:txBody>
          <a:bodyPr vert="horz" lIns="91440" tIns="45720" rIns="91440" bIns="45720" rtlCol="0" anchor="ctr">
            <a:normAutofit/>
          </a:bodyPr>
          <a:lstStyle/>
          <a:p>
            <a:r>
              <a:rPr lang="en-US" sz="3700" dirty="0">
                <a:solidFill>
                  <a:srgbClr val="FFFFFF"/>
                </a:solidFill>
              </a:rPr>
              <a:t>Issue (3) Acute crisis of residual income in  2022-3 overlays  chronic problems in 2010s </a:t>
            </a:r>
          </a:p>
        </p:txBody>
      </p:sp>
      <p:sp>
        <p:nvSpPr>
          <p:cNvPr id="37" name="Rectangle 27">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 Placeholder 3">
            <a:extLst>
              <a:ext uri="{FF2B5EF4-FFF2-40B4-BE49-F238E27FC236}">
                <a16:creationId xmlns:a16="http://schemas.microsoft.com/office/drawing/2014/main" id="{D1E0F3E4-AB17-823A-B913-F3715F50F39A}"/>
              </a:ext>
            </a:extLst>
          </p:cNvPr>
          <p:cNvSpPr>
            <a:spLocks noGrp="1"/>
          </p:cNvSpPr>
          <p:nvPr>
            <p:ph type="body" sz="half" idx="2"/>
          </p:nvPr>
        </p:nvSpPr>
        <p:spPr>
          <a:xfrm>
            <a:off x="7780565" y="491260"/>
            <a:ext cx="3984172" cy="5868719"/>
          </a:xfrm>
        </p:spPr>
        <p:txBody>
          <a:bodyPr vert="horz" lIns="91440" tIns="45720" rIns="91440" bIns="45720" rtlCol="0" anchor="ctr">
            <a:normAutofit/>
          </a:bodyPr>
          <a:lstStyle/>
          <a:p>
            <a:pPr marL="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schemeClr val="bg1"/>
                </a:solidFill>
                <a:effectLst/>
                <a:uLnTx/>
                <a:uFillTx/>
                <a:latin typeface="Calibri" panose="020F0502020204030204"/>
                <a:ea typeface="+mn-ea"/>
                <a:cs typeface="+mn-cs"/>
              </a:rPr>
              <a:t>Dramatic squeeze on residual income in 2022 ex rising cost of essentials</a:t>
            </a:r>
            <a:r>
              <a:rPr kumimoji="0" lang="en-US" sz="1600" i="0" u="none" strike="noStrike" kern="1200" cap="none" spc="0" normalizeH="0" baseline="0" noProof="0" dirty="0">
                <a:ln>
                  <a:noFill/>
                </a:ln>
                <a:solidFill>
                  <a:schemeClr val="bg1"/>
                </a:solidFill>
                <a:effectLst/>
                <a:uLnTx/>
                <a:uFillTx/>
                <a:latin typeface="Calibri" panose="020F0502020204030204"/>
                <a:ea typeface="+mn-ea"/>
                <a:cs typeface="+mn-cs"/>
              </a:rPr>
              <a:t> including petrol and food;  UK  government “energy price guarantee” now caps average energy bill at £ 2, 500 = nearly twice the average in 2017 -18  </a:t>
            </a:r>
          </a:p>
          <a:p>
            <a:pPr marL="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schemeClr val="bg1"/>
                </a:solidFill>
                <a:effectLst/>
                <a:uLnTx/>
                <a:uFillTx/>
                <a:latin typeface="Calibri" panose="020F0502020204030204"/>
                <a:ea typeface="+mn-ea"/>
                <a:cs typeface="+mn-cs"/>
              </a:rPr>
              <a:t>Temporarily prevents unmanageable </a:t>
            </a:r>
            <a:r>
              <a:rPr lang="en-US" b="1" dirty="0">
                <a:solidFill>
                  <a:schemeClr val="bg1"/>
                </a:solidFill>
                <a:latin typeface="Calibri" panose="020F0502020204030204"/>
              </a:rPr>
              <a:t>increases in energy bills</a:t>
            </a:r>
            <a:r>
              <a:rPr lang="en-US" dirty="0">
                <a:solidFill>
                  <a:schemeClr val="bg1"/>
                </a:solidFill>
                <a:latin typeface="Calibri" panose="020F0502020204030204"/>
              </a:rPr>
              <a:t>; </a:t>
            </a:r>
            <a:r>
              <a:rPr kumimoji="0" lang="en-US" sz="1600" i="0" u="none" strike="noStrike" kern="1200" cap="none" spc="0" normalizeH="0" baseline="0" noProof="0" dirty="0">
                <a:ln>
                  <a:noFill/>
                </a:ln>
                <a:solidFill>
                  <a:schemeClr val="bg1"/>
                </a:solidFill>
                <a:effectLst/>
                <a:uLnTx/>
                <a:uFillTx/>
                <a:latin typeface="Calibri" panose="020F0502020204030204"/>
                <a:ea typeface="+mn-ea"/>
                <a:cs typeface="+mn-cs"/>
              </a:rPr>
              <a:t>basic old age pension is £ 7,376 + 31 % of pensioners have no income from private pensions; winter  23-4 will be the test,  </a:t>
            </a:r>
          </a:p>
          <a:p>
            <a:pPr indent="-228600">
              <a:buFont typeface="Arial" panose="020B0604020202020204" pitchFamily="34" charset="0"/>
              <a:buChar char="•"/>
              <a:defRPr/>
            </a:pPr>
            <a:r>
              <a:rPr kumimoji="0" lang="en-US" sz="1600" b="1" u="none" strike="noStrike" kern="1200" cap="none" spc="0" normalizeH="0" baseline="0" noProof="0" dirty="0">
                <a:ln>
                  <a:noFill/>
                </a:ln>
                <a:solidFill>
                  <a:schemeClr val="bg1"/>
                </a:solidFill>
                <a:effectLst/>
                <a:uLnTx/>
                <a:uFillTx/>
                <a:latin typeface="Calibri" panose="020F0502020204030204"/>
                <a:ea typeface="+mn-ea"/>
                <a:cs typeface="+mn-cs"/>
              </a:rPr>
              <a:t>Acute crisis 22-3 overlays chronic problems in 2010s</a:t>
            </a:r>
            <a:r>
              <a:rPr kumimoji="0" lang="en-US" sz="1600" u="none" strike="noStrike" kern="1200" cap="none" spc="0" normalizeH="0" baseline="0" noProof="0" dirty="0">
                <a:ln>
                  <a:noFill/>
                </a:ln>
                <a:solidFill>
                  <a:schemeClr val="bg1"/>
                </a:solidFill>
                <a:effectLst/>
                <a:uLnTx/>
                <a:uFillTx/>
                <a:latin typeface="Calibri" panose="020F0502020204030204"/>
                <a:ea typeface="+mn-ea"/>
                <a:cs typeface="+mn-cs"/>
              </a:rPr>
              <a:t> about residual income before Covid + Ukraine; CPI +  22% 2008-15  then + 10 % 2015 -22 with some staples of the poor like electricity + bus fares + 150 -200%</a:t>
            </a:r>
          </a:p>
          <a:p>
            <a:pPr marL="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1" u="none" strike="noStrike" kern="1200" cap="none" spc="0" normalizeH="0" baseline="0" noProof="0" dirty="0">
                <a:ln>
                  <a:noFill/>
                </a:ln>
                <a:solidFill>
                  <a:schemeClr val="bg1"/>
                </a:solidFill>
                <a:effectLst/>
                <a:uLnTx/>
                <a:uFillTx/>
                <a:latin typeface="Calibri" panose="020F0502020204030204"/>
                <a:ea typeface="+mn-ea"/>
                <a:cs typeface="+mn-cs"/>
              </a:rPr>
              <a:t>Incre</a:t>
            </a:r>
            <a:r>
              <a:rPr kumimoji="0" lang="en-US" sz="1600" b="1" i="0" u="none" strike="noStrike" kern="1200" cap="none" spc="0" normalizeH="0" baseline="0" noProof="0" dirty="0">
                <a:ln>
                  <a:noFill/>
                </a:ln>
                <a:solidFill>
                  <a:schemeClr val="bg1"/>
                </a:solidFill>
                <a:effectLst/>
                <a:uLnTx/>
                <a:uFillTx/>
                <a:latin typeface="Calibri" panose="020F0502020204030204"/>
                <a:ea typeface="+mn-ea"/>
                <a:cs typeface="+mn-cs"/>
              </a:rPr>
              <a:t>asing emergency use of food banks indicates growing household stress</a:t>
            </a:r>
            <a:r>
              <a:rPr kumimoji="0" lang="en-US" sz="1600" i="0" u="none" strike="noStrike" kern="1200" cap="none" spc="0" normalizeH="0" baseline="0" noProof="0" dirty="0">
                <a:ln>
                  <a:noFill/>
                </a:ln>
                <a:solidFill>
                  <a:schemeClr val="bg1"/>
                </a:solidFill>
                <a:effectLst/>
                <a:uLnTx/>
                <a:uFillTx/>
                <a:latin typeface="Calibri" panose="020F0502020204030204"/>
                <a:ea typeface="+mn-ea"/>
                <a:cs typeface="+mn-cs"/>
              </a:rPr>
              <a:t> with users rising from 26,000 in 2009-10 to 1.9 million in 2019-20 before Covid lock down</a:t>
            </a:r>
          </a:p>
        </p:txBody>
      </p:sp>
      <p:pic>
        <p:nvPicPr>
          <p:cNvPr id="3" name="Picture 2">
            <a:extLst>
              <a:ext uri="{FF2B5EF4-FFF2-40B4-BE49-F238E27FC236}">
                <a16:creationId xmlns:a16="http://schemas.microsoft.com/office/drawing/2014/main" id="{69084ADF-5AF8-E2E8-F0DD-8C4536E371C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1733" y="2051684"/>
            <a:ext cx="7058308" cy="4484581"/>
          </a:xfrm>
          <a:prstGeom prst="rect">
            <a:avLst/>
          </a:prstGeom>
          <a:noFill/>
          <a:ln>
            <a:noFill/>
          </a:ln>
        </p:spPr>
      </p:pic>
    </p:spTree>
    <p:extLst>
      <p:ext uri="{BB962C8B-B14F-4D97-AF65-F5344CB8AC3E}">
        <p14:creationId xmlns:p14="http://schemas.microsoft.com/office/powerpoint/2010/main" val="2260405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6720840"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04040"/>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9713649-D0F8-FFC7-F950-6F4F4AD4FB47}"/>
              </a:ext>
            </a:extLst>
          </p:cNvPr>
          <p:cNvSpPr>
            <a:spLocks noGrp="1"/>
          </p:cNvSpPr>
          <p:nvPr>
            <p:ph type="title"/>
          </p:nvPr>
        </p:nvSpPr>
        <p:spPr>
          <a:xfrm>
            <a:off x="1100669" y="1111086"/>
            <a:ext cx="5486400" cy="2623885"/>
          </a:xfrm>
        </p:spPr>
        <p:txBody>
          <a:bodyPr vert="horz" lIns="91440" tIns="45720" rIns="91440" bIns="45720" rtlCol="0" anchor="ctr">
            <a:normAutofit/>
          </a:bodyPr>
          <a:lstStyle/>
          <a:p>
            <a:r>
              <a:rPr lang="en-US" sz="4600" kern="1200" dirty="0">
                <a:solidFill>
                  <a:srgbClr val="FFFFFF"/>
                </a:solidFill>
                <a:latin typeface="+mj-lt"/>
                <a:ea typeface="+mj-ea"/>
                <a:cs typeface="+mj-cs"/>
              </a:rPr>
              <a:t>(2) Living standards are about more than income</a:t>
            </a:r>
          </a:p>
        </p:txBody>
      </p:sp>
      <p:sp>
        <p:nvSpPr>
          <p:cNvPr id="42" name="Rectangle 41">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21269"/>
            <a:ext cx="4443984" cy="1877811"/>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4" name="Rectangle 43">
            <a:extLst>
              <a:ext uri="{FF2B5EF4-FFF2-40B4-BE49-F238E27FC236}">
                <a16:creationId xmlns:a16="http://schemas.microsoft.com/office/drawing/2014/main" id="{2C910467-8185-45DD-B8A2-A88DF20DF6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52907" y="450221"/>
            <a:ext cx="4377035" cy="5948859"/>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19" name="Graphic 18" descr="Head with Gears">
            <a:extLst>
              <a:ext uri="{FF2B5EF4-FFF2-40B4-BE49-F238E27FC236}">
                <a16:creationId xmlns:a16="http://schemas.microsoft.com/office/drawing/2014/main" id="{C556660B-D699-625A-AB6C-93B2AF60BAD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65336" y="1451751"/>
            <a:ext cx="3952630" cy="3952630"/>
          </a:xfrm>
          <a:prstGeom prst="rect">
            <a:avLst/>
          </a:prstGeom>
        </p:spPr>
      </p:pic>
      <p:sp>
        <p:nvSpPr>
          <p:cNvPr id="46" name="Rectangle 45">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67443" y="4521270"/>
            <a:ext cx="2115455" cy="1890204"/>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3154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5">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9F9073-F628-1A59-A7F4-72F9BFD07F41}"/>
              </a:ext>
            </a:extLst>
          </p:cNvPr>
          <p:cNvSpPr>
            <a:spLocks noGrp="1"/>
          </p:cNvSpPr>
          <p:nvPr>
            <p:ph type="title"/>
          </p:nvPr>
        </p:nvSpPr>
        <p:spPr>
          <a:xfrm>
            <a:off x="524256" y="491260"/>
            <a:ext cx="6594189" cy="1625210"/>
          </a:xfrm>
        </p:spPr>
        <p:txBody>
          <a:bodyPr vert="horz" lIns="91440" tIns="45720" rIns="91440" bIns="45720" rtlCol="0" anchor="ctr">
            <a:normAutofit/>
          </a:bodyPr>
          <a:lstStyle/>
          <a:p>
            <a:r>
              <a:rPr lang="en-US" sz="3700" dirty="0">
                <a:solidFill>
                  <a:srgbClr val="FFFFFF"/>
                </a:solidFill>
              </a:rPr>
              <a:t>The aim should be household livability  with three pillars (but our politics misses  the point)   </a:t>
            </a:r>
          </a:p>
        </p:txBody>
      </p:sp>
      <p:sp>
        <p:nvSpPr>
          <p:cNvPr id="37" name="Rectangle 27">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 Placeholder 3">
            <a:extLst>
              <a:ext uri="{FF2B5EF4-FFF2-40B4-BE49-F238E27FC236}">
                <a16:creationId xmlns:a16="http://schemas.microsoft.com/office/drawing/2014/main" id="{D1E0F3E4-AB17-823A-B913-F3715F50F39A}"/>
              </a:ext>
            </a:extLst>
          </p:cNvPr>
          <p:cNvSpPr>
            <a:spLocks noGrp="1"/>
          </p:cNvSpPr>
          <p:nvPr>
            <p:ph type="body" sz="half" idx="2"/>
          </p:nvPr>
        </p:nvSpPr>
        <p:spPr>
          <a:xfrm>
            <a:off x="7616411" y="423784"/>
            <a:ext cx="4194419" cy="6144383"/>
          </a:xfrm>
        </p:spPr>
        <p:txBody>
          <a:bodyPr vert="horz" lIns="91440" tIns="45720" rIns="91440" bIns="45720" rtlCol="0" anchor="ctr">
            <a:noAutofit/>
          </a:bodyPr>
          <a:lstStyle/>
          <a:p>
            <a:pPr marL="342900" indent="-228600">
              <a:buFont typeface="Arial" panose="020B0604020202020204" pitchFamily="34" charset="0"/>
              <a:buChar char="•"/>
            </a:pPr>
            <a:r>
              <a:rPr lang="en-GB" sz="15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Liveability depends on the alignment of three  pillars</a:t>
            </a:r>
            <a:r>
              <a:rPr lang="en-GB"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all individually crumbling because their importance is not registered politically </a:t>
            </a:r>
          </a:p>
          <a:p>
            <a:pPr marL="628650" indent="-514350">
              <a:buFont typeface="+mj-lt"/>
              <a:buAutoNum type="arabicParenR"/>
            </a:pPr>
            <a:r>
              <a:rPr lang="en-GB" sz="15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Essential services</a:t>
            </a:r>
            <a:r>
              <a:rPr lang="en-GB"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Free or subsidised services education, health and care. are crucial.  UK households in income deciles 1-5 get more than  £13k of benefits in kind. </a:t>
            </a:r>
            <a:r>
              <a:rPr lang="en-GB" sz="15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BUT</a:t>
            </a:r>
            <a:r>
              <a:rPr lang="en-GB"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underfunded from taxes because politicians + citizens underestimate the value of their “ welfare state” benefits.   </a:t>
            </a:r>
          </a:p>
          <a:p>
            <a:pPr marL="628650" indent="-514350">
              <a:buFont typeface="+mj-lt"/>
              <a:buAutoNum type="arabicParenR"/>
            </a:pPr>
            <a:r>
              <a:rPr lang="en-GB" sz="15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Social infrastructure</a:t>
            </a:r>
            <a:r>
              <a:rPr lang="en-GB"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Parks, libraries and high streets, pubs, clubs and community centres for sociability not </a:t>
            </a:r>
            <a:r>
              <a:rPr lang="en-US"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sustenance . What all ages want from responses to our community surveys of Morriston and </a:t>
            </a:r>
            <a:r>
              <a:rPr lang="en-US" sz="15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Bleanau</a:t>
            </a:r>
            <a:r>
              <a:rPr lang="en-US"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BUT</a:t>
            </a:r>
            <a:r>
              <a:rPr lang="en-US"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local government does not have the funding surplus to spend on infrastructure without a revenue stream.</a:t>
            </a:r>
          </a:p>
          <a:p>
            <a:pPr marL="628650" indent="-514350">
              <a:buFont typeface="+mj-lt"/>
              <a:buAutoNum type="arabicParenR"/>
            </a:pPr>
            <a:r>
              <a:rPr lang="en-US" sz="15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Income (not individual gross wages)</a:t>
            </a:r>
            <a:r>
              <a:rPr lang="en-US"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but household disposable after tax + benefits and residual income after the 4 essentials ( </a:t>
            </a:r>
            <a:r>
              <a:rPr lang="en-US" sz="15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hoiusing</a:t>
            </a:r>
            <a:r>
              <a:rPr lang="en-US"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transport, utilities and food). </a:t>
            </a:r>
            <a:r>
              <a:rPr lang="en-US" sz="15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BUT</a:t>
            </a:r>
            <a:r>
              <a:rPr lang="en-US"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no strategy for managing residual income through  tax thresholds, benefit tapers, social housing and rent control</a:t>
            </a:r>
            <a:endParaRPr lang="en-US" sz="1500" dirty="0">
              <a:solidFill>
                <a:schemeClr val="bg1"/>
              </a:solidFill>
            </a:endParaRPr>
          </a:p>
        </p:txBody>
      </p:sp>
      <p:pic>
        <p:nvPicPr>
          <p:cNvPr id="3" name="Picture 2">
            <a:extLst>
              <a:ext uri="{FF2B5EF4-FFF2-40B4-BE49-F238E27FC236}">
                <a16:creationId xmlns:a16="http://schemas.microsoft.com/office/drawing/2014/main" id="{444AEFDD-E623-1883-FF15-38FDE5F85967}"/>
              </a:ext>
            </a:extLst>
          </p:cNvPr>
          <p:cNvPicPr>
            <a:picLocks noChangeAspect="1"/>
          </p:cNvPicPr>
          <p:nvPr/>
        </p:nvPicPr>
        <p:blipFill>
          <a:blip r:embed="rId2"/>
          <a:stretch>
            <a:fillRect/>
          </a:stretch>
        </p:blipFill>
        <p:spPr>
          <a:xfrm>
            <a:off x="942662" y="2416880"/>
            <a:ext cx="6175783" cy="4310246"/>
          </a:xfrm>
          <a:prstGeom prst="rect">
            <a:avLst/>
          </a:prstGeom>
        </p:spPr>
      </p:pic>
    </p:spTree>
    <p:extLst>
      <p:ext uri="{BB962C8B-B14F-4D97-AF65-F5344CB8AC3E}">
        <p14:creationId xmlns:p14="http://schemas.microsoft.com/office/powerpoint/2010/main" val="2298385403"/>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da09800-132a-4920-80bd-755620230932" xsi:nil="true"/>
    <lcf76f155ced4ddcb4097134ff3c332f xmlns="51316e2a-1b3d-4204-9331-c88ecfc719a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FD900F972C1DE449F8DD3B1839D731D" ma:contentTypeVersion="11" ma:contentTypeDescription="Create a new document." ma:contentTypeScope="" ma:versionID="35512ba333f7d2d2222ab9e1dc0c1e5d">
  <xsd:schema xmlns:xsd="http://www.w3.org/2001/XMLSchema" xmlns:xs="http://www.w3.org/2001/XMLSchema" xmlns:p="http://schemas.microsoft.com/office/2006/metadata/properties" xmlns:ns2="51316e2a-1b3d-4204-9331-c88ecfc719af" xmlns:ns3="3da09800-132a-4920-80bd-755620230932" targetNamespace="http://schemas.microsoft.com/office/2006/metadata/properties" ma:root="true" ma:fieldsID="3acfc644ba1751842fa83ee2e744fca4" ns2:_="" ns3:_="">
    <xsd:import namespace="51316e2a-1b3d-4204-9331-c88ecfc719af"/>
    <xsd:import namespace="3da09800-132a-4920-80bd-75562023093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316e2a-1b3d-4204-9331-c88ecfc719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8c43db7-d5b9-4501-acd0-29785274dc3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da09800-132a-4920-80bd-75562023093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f377e28-410b-43fe-be02-93707b4b9c25}" ma:internalName="TaxCatchAll" ma:showField="CatchAllData" ma:web="3da09800-132a-4920-80bd-75562023093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1EB5D9-88C2-4AA8-9E0D-43C99C3267A8}">
  <ds:schemaRefs>
    <ds:schemaRef ds:uri="http://schemas.microsoft.com/office/2006/metadata/properties"/>
    <ds:schemaRef ds:uri="http://schemas.microsoft.com/office/infopath/2007/PartnerControls"/>
    <ds:schemaRef ds:uri="3da09800-132a-4920-80bd-755620230932"/>
    <ds:schemaRef ds:uri="51316e2a-1b3d-4204-9331-c88ecfc719af"/>
  </ds:schemaRefs>
</ds:datastoreItem>
</file>

<file path=customXml/itemProps2.xml><?xml version="1.0" encoding="utf-8"?>
<ds:datastoreItem xmlns:ds="http://schemas.openxmlformats.org/officeDocument/2006/customXml" ds:itemID="{D415C283-FAFD-441E-AC5C-810284A3D4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316e2a-1b3d-4204-9331-c88ecfc719af"/>
    <ds:schemaRef ds:uri="3da09800-132a-4920-80bd-7556202309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84D8ACE-20B7-4FFA-9BF6-712B6E829B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3853</TotalTime>
  <Words>2436</Words>
  <Application>Microsoft Office PowerPoint</Application>
  <PresentationFormat>Widescreen</PresentationFormat>
  <Paragraphs>103</Paragraphs>
  <Slides>17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Wingdings</vt:lpstr>
      <vt:lpstr>2_Office Theme</vt:lpstr>
      <vt:lpstr>Office Theme</vt:lpstr>
      <vt:lpstr>The challenge of rebuilding household liveability:  UK evidence and argument       </vt:lpstr>
      <vt:lpstr>The “cost of living crisis“     challenges  foundational thinking + doing      </vt:lpstr>
      <vt:lpstr>(1) How household income matters   </vt:lpstr>
      <vt:lpstr>The income that matters is household disposable + residual income </vt:lpstr>
      <vt:lpstr>Issue (1) disposable to gross relation for UK low paid  given the  tax and benefits wedge </vt:lpstr>
      <vt:lpstr>Issue (2) residual to disposable  relation for those with high housing costs </vt:lpstr>
      <vt:lpstr>Issue (3) Acute crisis of residual income in  2022-3 overlays  chronic problems in 2010s </vt:lpstr>
      <vt:lpstr>(2) Living standards are about more than income</vt:lpstr>
      <vt:lpstr>The aim should be household livability  with three pillars (but our politics misses  the point)   </vt:lpstr>
      <vt:lpstr>“Nothing works” because  foundational balance has been politically undermined </vt:lpstr>
      <vt:lpstr>Higher GDP comes in lock step with increasing household income inequality  </vt:lpstr>
      <vt:lpstr>Preoccupation with productivity occludes the distributional shift to capital  </vt:lpstr>
      <vt:lpstr>(3) Implications for policy and politics </vt:lpstr>
      <vt:lpstr>How  reset begins:  with   “adaptive reuse” from where we are at   </vt:lpstr>
      <vt:lpstr>What the central state can do directly :  starter and stealth policies  </vt:lpstr>
      <vt:lpstr>What the central state can do indirectly: switch policies which empower other actors </vt:lpstr>
      <vt:lpstr>But there are reasons to be cheerful (at least in Wales)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Welsh public purchasing do more in a focused way ?</dc:title>
  <dc:creator>karel williams</dc:creator>
  <cp:lastModifiedBy>Ward, Sarah</cp:lastModifiedBy>
  <cp:revision>32</cp:revision>
  <cp:lastPrinted>2023-01-17T12:11:36Z</cp:lastPrinted>
  <dcterms:created xsi:type="dcterms:W3CDTF">2022-05-02T09:31:15Z</dcterms:created>
  <dcterms:modified xsi:type="dcterms:W3CDTF">2023-01-20T13:19:55Z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0x010100CFD900F972C1DE449F8DD3B1839D731D</vt:lpwstr>
  </property>
</Properties>
</file>