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61" r:id="rId6"/>
    <p:sldId id="258" r:id="rId7"/>
    <p:sldId id="270" r:id="rId8"/>
    <p:sldId id="262" r:id="rId9"/>
    <p:sldId id="263" r:id="rId10"/>
    <p:sldId id="517" r:id="rId11"/>
    <p:sldId id="265"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FFFF"/>
    <a:srgbClr val="727FFA"/>
    <a:srgbClr val="7188FB"/>
    <a:srgbClr val="6D85FB"/>
    <a:srgbClr val="758BFB"/>
    <a:srgbClr val="7D92FB"/>
    <a:srgbClr val="8F8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DFB68A-FC43-4E2D-BAF3-A9E8DE9388BC}" v="4" dt="2025-02-05T11:25:09.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2" autoAdjust="0"/>
  </p:normalViewPr>
  <p:slideViewPr>
    <p:cSldViewPr snapToGrid="0">
      <p:cViewPr varScale="1">
        <p:scale>
          <a:sx n="86" d="100"/>
          <a:sy n="86" d="100"/>
        </p:scale>
        <p:origin x="1728"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Belen" userId="5289c088-bce1-4f38-be36-3109a988815e" providerId="ADAL" clId="{EAFCACFA-1FD5-47BD-94C9-25CE120A21E9}"/>
    <pc:docChg chg="modSld">
      <pc:chgData name="Martinez, Belen" userId="5289c088-bce1-4f38-be36-3109a988815e" providerId="ADAL" clId="{EAFCACFA-1FD5-47BD-94C9-25CE120A21E9}" dt="2025-02-05T11:28:36.903" v="2" actId="6549"/>
      <pc:docMkLst>
        <pc:docMk/>
      </pc:docMkLst>
      <pc:sldChg chg="modNotesTx">
        <pc:chgData name="Martinez, Belen" userId="5289c088-bce1-4f38-be36-3109a988815e" providerId="ADAL" clId="{EAFCACFA-1FD5-47BD-94C9-25CE120A21E9}" dt="2025-02-05T11:28:31.767" v="1" actId="6549"/>
        <pc:sldMkLst>
          <pc:docMk/>
          <pc:sldMk cId="666596383" sldId="262"/>
        </pc:sldMkLst>
      </pc:sldChg>
      <pc:sldChg chg="modNotesTx">
        <pc:chgData name="Martinez, Belen" userId="5289c088-bce1-4f38-be36-3109a988815e" providerId="ADAL" clId="{EAFCACFA-1FD5-47BD-94C9-25CE120A21E9}" dt="2025-02-05T11:28:36.903" v="2" actId="6549"/>
        <pc:sldMkLst>
          <pc:docMk/>
          <pc:sldMk cId="1798716683" sldId="263"/>
        </pc:sldMkLst>
      </pc:sldChg>
      <pc:sldChg chg="modNotesTx">
        <pc:chgData name="Martinez, Belen" userId="5289c088-bce1-4f38-be36-3109a988815e" providerId="ADAL" clId="{EAFCACFA-1FD5-47BD-94C9-25CE120A21E9}" dt="2025-02-05T11:28:25.827" v="0" actId="6549"/>
        <pc:sldMkLst>
          <pc:docMk/>
          <pc:sldMk cId="4259455739" sldId="270"/>
        </pc:sldMkLst>
      </pc:sldChg>
    </pc:docChg>
  </pc:docChgLst>
  <pc:docChgLst>
    <pc:chgData name="Martinez, Belen" userId="5289c088-bce1-4f38-be36-3109a988815e" providerId="ADAL" clId="{AADFB68A-FC43-4E2D-BAF3-A9E8DE9388BC}"/>
    <pc:docChg chg="undo redo custSel addSld delSld modSld modNotesMaster">
      <pc:chgData name="Martinez, Belen" userId="5289c088-bce1-4f38-be36-3109a988815e" providerId="ADAL" clId="{AADFB68A-FC43-4E2D-BAF3-A9E8DE9388BC}" dt="2025-02-05T11:25:09.895" v="454"/>
      <pc:docMkLst>
        <pc:docMk/>
      </pc:docMkLst>
      <pc:sldChg chg="modSp mod">
        <pc:chgData name="Martinez, Belen" userId="5289c088-bce1-4f38-be36-3109a988815e" providerId="ADAL" clId="{AADFB68A-FC43-4E2D-BAF3-A9E8DE9388BC}" dt="2025-02-05T11:17:33.899" v="340" actId="1076"/>
        <pc:sldMkLst>
          <pc:docMk/>
          <pc:sldMk cId="2141568435" sldId="257"/>
        </pc:sldMkLst>
        <pc:spChg chg="mod">
          <ac:chgData name="Martinez, Belen" userId="5289c088-bce1-4f38-be36-3109a988815e" providerId="ADAL" clId="{AADFB68A-FC43-4E2D-BAF3-A9E8DE9388BC}" dt="2025-02-05T11:17:33.899" v="340" actId="1076"/>
          <ac:spMkLst>
            <pc:docMk/>
            <pc:sldMk cId="2141568435" sldId="257"/>
            <ac:spMk id="21505" creationId="{00000000-0000-0000-0000-000000000000}"/>
          </ac:spMkLst>
        </pc:spChg>
      </pc:sldChg>
      <pc:sldChg chg="addSp delSp modSp mod">
        <pc:chgData name="Martinez, Belen" userId="5289c088-bce1-4f38-be36-3109a988815e" providerId="ADAL" clId="{AADFB68A-FC43-4E2D-BAF3-A9E8DE9388BC}" dt="2025-02-05T11:20:36.522" v="433" actId="114"/>
        <pc:sldMkLst>
          <pc:docMk/>
          <pc:sldMk cId="2379905185" sldId="258"/>
        </pc:sldMkLst>
        <pc:spChg chg="add mod">
          <ac:chgData name="Martinez, Belen" userId="5289c088-bce1-4f38-be36-3109a988815e" providerId="ADAL" clId="{AADFB68A-FC43-4E2D-BAF3-A9E8DE9388BC}" dt="2025-02-05T11:20:28.954" v="432" actId="1036"/>
          <ac:spMkLst>
            <pc:docMk/>
            <pc:sldMk cId="2379905185" sldId="258"/>
            <ac:spMk id="2" creationId="{98F7A369-8194-9CBC-AC24-3A03F87DB56D}"/>
          </ac:spMkLst>
        </pc:spChg>
        <pc:spChg chg="del">
          <ac:chgData name="Martinez, Belen" userId="5289c088-bce1-4f38-be36-3109a988815e" providerId="ADAL" clId="{AADFB68A-FC43-4E2D-BAF3-A9E8DE9388BC}" dt="2025-02-05T11:20:13.086" v="420" actId="478"/>
          <ac:spMkLst>
            <pc:docMk/>
            <pc:sldMk cId="2379905185" sldId="258"/>
            <ac:spMk id="3" creationId="{7C52ED8D-817E-A8A9-6865-604BC0238293}"/>
          </ac:spMkLst>
        </pc:spChg>
        <pc:spChg chg="mod">
          <ac:chgData name="Martinez, Belen" userId="5289c088-bce1-4f38-be36-3109a988815e" providerId="ADAL" clId="{AADFB68A-FC43-4E2D-BAF3-A9E8DE9388BC}" dt="2025-02-05T11:20:36.522" v="433" actId="114"/>
          <ac:spMkLst>
            <pc:docMk/>
            <pc:sldMk cId="2379905185" sldId="258"/>
            <ac:spMk id="5" creationId="{3571D318-344B-5473-3E07-D9AD4911F03A}"/>
          </ac:spMkLst>
        </pc:spChg>
        <pc:spChg chg="mod">
          <ac:chgData name="Martinez, Belen" userId="5289c088-bce1-4f38-be36-3109a988815e" providerId="ADAL" clId="{AADFB68A-FC43-4E2D-BAF3-A9E8DE9388BC}" dt="2025-02-05T11:19:54.299" v="373" actId="1036"/>
          <ac:spMkLst>
            <pc:docMk/>
            <pc:sldMk cId="2379905185" sldId="258"/>
            <ac:spMk id="7" creationId="{C558E8B1-0215-4BC8-AF46-4F9A87F2AEF8}"/>
          </ac:spMkLst>
        </pc:spChg>
      </pc:sldChg>
      <pc:sldChg chg="modSp mod">
        <pc:chgData name="Martinez, Belen" userId="5289c088-bce1-4f38-be36-3109a988815e" providerId="ADAL" clId="{AADFB68A-FC43-4E2D-BAF3-A9E8DE9388BC}" dt="2025-02-04T19:51:07.256" v="287" actId="114"/>
        <pc:sldMkLst>
          <pc:docMk/>
          <pc:sldMk cId="1194760214" sldId="261"/>
        </pc:sldMkLst>
        <pc:spChg chg="mod">
          <ac:chgData name="Martinez, Belen" userId="5289c088-bce1-4f38-be36-3109a988815e" providerId="ADAL" clId="{AADFB68A-FC43-4E2D-BAF3-A9E8DE9388BC}" dt="2025-02-04T19:51:07.256" v="287" actId="114"/>
          <ac:spMkLst>
            <pc:docMk/>
            <pc:sldMk cId="1194760214" sldId="261"/>
            <ac:spMk id="8" creationId="{118C2BEA-D6EC-969D-DB43-41C6DC40DA69}"/>
          </ac:spMkLst>
        </pc:spChg>
      </pc:sldChg>
      <pc:sldChg chg="modSp mod modNotesTx">
        <pc:chgData name="Martinez, Belen" userId="5289c088-bce1-4f38-be36-3109a988815e" providerId="ADAL" clId="{AADFB68A-FC43-4E2D-BAF3-A9E8DE9388BC}" dt="2025-02-05T11:21:22.729" v="436" actId="255"/>
        <pc:sldMkLst>
          <pc:docMk/>
          <pc:sldMk cId="666596383" sldId="262"/>
        </pc:sldMkLst>
        <pc:spChg chg="mod">
          <ac:chgData name="Martinez, Belen" userId="5289c088-bce1-4f38-be36-3109a988815e" providerId="ADAL" clId="{AADFB68A-FC43-4E2D-BAF3-A9E8DE9388BC}" dt="2025-02-05T07:32:03.222" v="317" actId="20577"/>
          <ac:spMkLst>
            <pc:docMk/>
            <pc:sldMk cId="666596383" sldId="262"/>
            <ac:spMk id="2" creationId="{F519B74E-9FE1-FE5A-5D5A-6B4F9712BB0A}"/>
          </ac:spMkLst>
        </pc:spChg>
        <pc:spChg chg="mod">
          <ac:chgData name="Martinez, Belen" userId="5289c088-bce1-4f38-be36-3109a988815e" providerId="ADAL" clId="{AADFB68A-FC43-4E2D-BAF3-A9E8DE9388BC}" dt="2025-02-04T18:35:12.280" v="283" actId="20577"/>
          <ac:spMkLst>
            <pc:docMk/>
            <pc:sldMk cId="666596383" sldId="262"/>
            <ac:spMk id="5" creationId="{F07D6E4C-8834-DDBF-73EA-55783EDCDEAB}"/>
          </ac:spMkLst>
        </pc:spChg>
      </pc:sldChg>
      <pc:sldChg chg="modSp mod modNotesTx">
        <pc:chgData name="Martinez, Belen" userId="5289c088-bce1-4f38-be36-3109a988815e" providerId="ADAL" clId="{AADFB68A-FC43-4E2D-BAF3-A9E8DE9388BC}" dt="2025-02-05T11:21:31.012" v="437" actId="255"/>
        <pc:sldMkLst>
          <pc:docMk/>
          <pc:sldMk cId="1798716683" sldId="263"/>
        </pc:sldMkLst>
        <pc:spChg chg="mod">
          <ac:chgData name="Martinez, Belen" userId="5289c088-bce1-4f38-be36-3109a988815e" providerId="ADAL" clId="{AADFB68A-FC43-4E2D-BAF3-A9E8DE9388BC}" dt="2025-02-05T07:37:56.059" v="320" actId="1076"/>
          <ac:spMkLst>
            <pc:docMk/>
            <pc:sldMk cId="1798716683" sldId="263"/>
            <ac:spMk id="5" creationId="{C9D270EA-78D0-5F10-A46D-935F16FBC07B}"/>
          </ac:spMkLst>
        </pc:spChg>
        <pc:picChg chg="mod">
          <ac:chgData name="Martinez, Belen" userId="5289c088-bce1-4f38-be36-3109a988815e" providerId="ADAL" clId="{AADFB68A-FC43-4E2D-BAF3-A9E8DE9388BC}" dt="2025-02-04T18:26:39.518" v="89" actId="1076"/>
          <ac:picMkLst>
            <pc:docMk/>
            <pc:sldMk cId="1798716683" sldId="263"/>
            <ac:picMk id="4" creationId="{A2CA0185-A69A-BCA5-BBAF-BD29F51006F5}"/>
          </ac:picMkLst>
        </pc:picChg>
      </pc:sldChg>
      <pc:sldChg chg="modSp mod">
        <pc:chgData name="Martinez, Belen" userId="5289c088-bce1-4f38-be36-3109a988815e" providerId="ADAL" clId="{AADFB68A-FC43-4E2D-BAF3-A9E8DE9388BC}" dt="2025-02-05T11:22:34.141" v="453" actId="20577"/>
        <pc:sldMkLst>
          <pc:docMk/>
          <pc:sldMk cId="990004514" sldId="265"/>
        </pc:sldMkLst>
        <pc:spChg chg="mod">
          <ac:chgData name="Martinez, Belen" userId="5289c088-bce1-4f38-be36-3109a988815e" providerId="ADAL" clId="{AADFB68A-FC43-4E2D-BAF3-A9E8DE9388BC}" dt="2025-02-05T11:22:34.141" v="453" actId="20577"/>
          <ac:spMkLst>
            <pc:docMk/>
            <pc:sldMk cId="990004514" sldId="265"/>
            <ac:spMk id="2" creationId="{FBD67942-08BA-F851-EB83-F5C74F8A882E}"/>
          </ac:spMkLst>
        </pc:spChg>
      </pc:sldChg>
      <pc:sldChg chg="del">
        <pc:chgData name="Martinez, Belen" userId="5289c088-bce1-4f38-be36-3109a988815e" providerId="ADAL" clId="{AADFB68A-FC43-4E2D-BAF3-A9E8DE9388BC}" dt="2025-02-05T11:17:03.335" v="321" actId="47"/>
        <pc:sldMkLst>
          <pc:docMk/>
          <pc:sldMk cId="268759937" sldId="266"/>
        </pc:sldMkLst>
      </pc:sldChg>
      <pc:sldChg chg="del">
        <pc:chgData name="Martinez, Belen" userId="5289c088-bce1-4f38-be36-3109a988815e" providerId="ADAL" clId="{AADFB68A-FC43-4E2D-BAF3-A9E8DE9388BC}" dt="2025-02-05T11:17:05.216" v="323" actId="47"/>
        <pc:sldMkLst>
          <pc:docMk/>
          <pc:sldMk cId="1873930149" sldId="267"/>
        </pc:sldMkLst>
      </pc:sldChg>
      <pc:sldChg chg="add del">
        <pc:chgData name="Martinez, Belen" userId="5289c088-bce1-4f38-be36-3109a988815e" providerId="ADAL" clId="{AADFB68A-FC43-4E2D-BAF3-A9E8DE9388BC}" dt="2025-02-04T18:30:05.734" v="247" actId="2696"/>
        <pc:sldMkLst>
          <pc:docMk/>
          <pc:sldMk cId="13635340" sldId="268"/>
        </pc:sldMkLst>
      </pc:sldChg>
      <pc:sldChg chg="del">
        <pc:chgData name="Martinez, Belen" userId="5289c088-bce1-4f38-be36-3109a988815e" providerId="ADAL" clId="{AADFB68A-FC43-4E2D-BAF3-A9E8DE9388BC}" dt="2025-02-05T11:17:04.373" v="322" actId="47"/>
        <pc:sldMkLst>
          <pc:docMk/>
          <pc:sldMk cId="2548022837" sldId="269"/>
        </pc:sldMkLst>
      </pc:sldChg>
      <pc:sldChg chg="modSp mod modNotesTx">
        <pc:chgData name="Martinez, Belen" userId="5289c088-bce1-4f38-be36-3109a988815e" providerId="ADAL" clId="{AADFB68A-FC43-4E2D-BAF3-A9E8DE9388BC}" dt="2025-02-05T11:21:14.665" v="435" actId="255"/>
        <pc:sldMkLst>
          <pc:docMk/>
          <pc:sldMk cId="4259455739" sldId="270"/>
        </pc:sldMkLst>
        <pc:spChg chg="mod">
          <ac:chgData name="Martinez, Belen" userId="5289c088-bce1-4f38-be36-3109a988815e" providerId="ADAL" clId="{AADFB68A-FC43-4E2D-BAF3-A9E8DE9388BC}" dt="2025-02-05T11:20:46.924" v="434" actId="14100"/>
          <ac:spMkLst>
            <pc:docMk/>
            <pc:sldMk cId="4259455739" sldId="270"/>
            <ac:spMk id="13" creationId="{ED47E244-9C3F-4E93-87D9-8121A3D46AFD}"/>
          </ac:spMkLst>
        </pc:spChg>
        <pc:picChg chg="mod">
          <ac:chgData name="Martinez, Belen" userId="5289c088-bce1-4f38-be36-3109a988815e" providerId="ADAL" clId="{AADFB68A-FC43-4E2D-BAF3-A9E8DE9388BC}" dt="2025-02-04T18:35:55.991" v="286" actId="1076"/>
          <ac:picMkLst>
            <pc:docMk/>
            <pc:sldMk cId="4259455739" sldId="270"/>
            <ac:picMk id="14" creationId="{D61F9831-F4A2-1D69-BB42-2836CABF0F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5AB376-3E02-451A-A471-6502D0405ED0}" type="datetimeFigureOut">
              <a:rPr lang="en-GB" smtClean="0"/>
              <a:t>05/02/2025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7F23C0E-295C-49AF-8E2D-27C38A55C192}" type="slidenum">
              <a:rPr lang="en-GB" smtClean="0"/>
              <a:t>‹#›</a:t>
            </a:fld>
            <a:endParaRPr lang="en-GB"/>
          </a:p>
        </p:txBody>
      </p:sp>
    </p:spTree>
    <p:extLst>
      <p:ext uri="{BB962C8B-B14F-4D97-AF65-F5344CB8AC3E}">
        <p14:creationId xmlns:p14="http://schemas.microsoft.com/office/powerpoint/2010/main" val="117405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FE4F524B-CE0C-4B05-90DD-97DDF50EEF39}"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F23C0E-295C-49AF-8E2D-27C38A55C192}" type="slidenum">
              <a:rPr lang="en-GB" smtClean="0"/>
              <a:t>2</a:t>
            </a:fld>
            <a:endParaRPr lang="en-GB"/>
          </a:p>
        </p:txBody>
      </p:sp>
    </p:spTree>
    <p:extLst>
      <p:ext uri="{BB962C8B-B14F-4D97-AF65-F5344CB8AC3E}">
        <p14:creationId xmlns:p14="http://schemas.microsoft.com/office/powerpoint/2010/main" val="56538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8EC616-C518-4358-9496-6C33B2F5FA56}" type="slidenum">
              <a:rPr lang="en-US" smtClean="0"/>
              <a:t>3</a:t>
            </a:fld>
            <a:endParaRPr lang="en-US" dirty="0"/>
          </a:p>
        </p:txBody>
      </p:sp>
    </p:spTree>
    <p:extLst>
      <p:ext uri="{BB962C8B-B14F-4D97-AF65-F5344CB8AC3E}">
        <p14:creationId xmlns:p14="http://schemas.microsoft.com/office/powerpoint/2010/main" val="202174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E7F23C0E-295C-49AF-8E2D-27C38A55C192}" type="slidenum">
              <a:rPr lang="en-GB" smtClean="0"/>
              <a:t>4</a:t>
            </a:fld>
            <a:endParaRPr lang="en-GB"/>
          </a:p>
        </p:txBody>
      </p:sp>
    </p:spTree>
    <p:extLst>
      <p:ext uri="{BB962C8B-B14F-4D97-AF65-F5344CB8AC3E}">
        <p14:creationId xmlns:p14="http://schemas.microsoft.com/office/powerpoint/2010/main" val="358986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F23C0E-295C-49AF-8E2D-27C38A55C192}" type="slidenum">
              <a:rPr lang="en-GB" smtClean="0"/>
              <a:t>5</a:t>
            </a:fld>
            <a:endParaRPr lang="en-GB"/>
          </a:p>
        </p:txBody>
      </p:sp>
    </p:spTree>
    <p:extLst>
      <p:ext uri="{BB962C8B-B14F-4D97-AF65-F5344CB8AC3E}">
        <p14:creationId xmlns:p14="http://schemas.microsoft.com/office/powerpoint/2010/main" val="151809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F23C0E-295C-49AF-8E2D-27C38A55C192}" type="slidenum">
              <a:rPr lang="en-GB" smtClean="0"/>
              <a:t>6</a:t>
            </a:fld>
            <a:endParaRPr lang="en-GB"/>
          </a:p>
        </p:txBody>
      </p:sp>
    </p:spTree>
    <p:extLst>
      <p:ext uri="{BB962C8B-B14F-4D97-AF65-F5344CB8AC3E}">
        <p14:creationId xmlns:p14="http://schemas.microsoft.com/office/powerpoint/2010/main" val="1783445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F23C0E-295C-49AF-8E2D-27C38A55C192}" type="slidenum">
              <a:rPr lang="en-GB" smtClean="0"/>
              <a:t>7</a:t>
            </a:fld>
            <a:endParaRPr lang="en-GB"/>
          </a:p>
        </p:txBody>
      </p:sp>
    </p:spTree>
    <p:extLst>
      <p:ext uri="{BB962C8B-B14F-4D97-AF65-F5344CB8AC3E}">
        <p14:creationId xmlns:p14="http://schemas.microsoft.com/office/powerpoint/2010/main" val="421971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F23C0E-295C-49AF-8E2D-27C38A55C192}" type="slidenum">
              <a:rPr lang="en-GB" smtClean="0"/>
              <a:t>8</a:t>
            </a:fld>
            <a:endParaRPr lang="en-GB"/>
          </a:p>
        </p:txBody>
      </p:sp>
    </p:spTree>
    <p:extLst>
      <p:ext uri="{BB962C8B-B14F-4D97-AF65-F5344CB8AC3E}">
        <p14:creationId xmlns:p14="http://schemas.microsoft.com/office/powerpoint/2010/main" val="3240279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90BDF-46D0-A237-BACF-9CF2420A2F6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19" y="176216"/>
            <a:ext cx="3245028" cy="862128"/>
          </a:xfrm>
          <a:prstGeom prst="rect">
            <a:avLst/>
          </a:prstGeom>
        </p:spPr>
      </p:pic>
      <p:sp>
        <p:nvSpPr>
          <p:cNvPr id="4" name="Date Placeholder 3"/>
          <p:cNvSpPr>
            <a:spLocks noGrp="1"/>
          </p:cNvSpPr>
          <p:nvPr>
            <p:ph type="dt" sz="half" idx="10"/>
          </p:nvPr>
        </p:nvSpPr>
        <p:spPr/>
        <p:txBody>
          <a:bodyPr/>
          <a:lstStyle/>
          <a:p>
            <a:fld id="{066E4B1D-ADB2-4F15-8389-44110F300007}"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
        <p:nvSpPr>
          <p:cNvPr id="7" name="Title Placeholder 1"/>
          <p:cNvSpPr>
            <a:spLocks noGrp="1"/>
          </p:cNvSpPr>
          <p:nvPr>
            <p:ph type="title"/>
          </p:nvPr>
        </p:nvSpPr>
        <p:spPr>
          <a:xfrm>
            <a:off x="1809750" y="1682750"/>
            <a:ext cx="6472238" cy="461665"/>
          </a:xfrm>
          <a:prstGeom prst="rect">
            <a:avLst/>
          </a:prstGeom>
          <a:blipFill>
            <a:blip r:embed="rId3" cstate="print"/>
            <a:stretch>
              <a:fillRect/>
            </a:stretch>
          </a:blipFill>
        </p:spPr>
        <p:txBody>
          <a:bodyPr vert="horz" lIns="108000" tIns="0" rIns="0" bIns="0" rtlCol="0" anchor="t" anchorCtr="0">
            <a:spAutoFit/>
          </a:bodyPr>
          <a:lstStyle>
            <a:lvl1pPr>
              <a:defRPr sz="3000"/>
            </a:lvl1pPr>
          </a:lstStyle>
          <a:p>
            <a:r>
              <a:rPr lang="en-US"/>
              <a:t>Click to edit Master title style</a:t>
            </a:r>
            <a:endParaRPr lang="en-GB"/>
          </a:p>
        </p:txBody>
      </p:sp>
      <p:sp>
        <p:nvSpPr>
          <p:cNvPr id="8" name="Text Placeholder 2"/>
          <p:cNvSpPr>
            <a:spLocks noGrp="1"/>
          </p:cNvSpPr>
          <p:nvPr>
            <p:ph idx="1"/>
          </p:nvPr>
        </p:nvSpPr>
        <p:spPr bwMode="auto">
          <a:xfrm>
            <a:off x="1812925" y="2214563"/>
            <a:ext cx="6480175" cy="271621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buNone/>
              <a:defRPr sz="2000"/>
            </a:lvl1pPr>
          </a:lstStyle>
          <a:p>
            <a:pPr lvl="0"/>
            <a:r>
              <a:rPr lang="en-US"/>
              <a:t>Click to edit Master text styles</a:t>
            </a:r>
          </a:p>
        </p:txBody>
      </p:sp>
      <p:pic>
        <p:nvPicPr>
          <p:cNvPr id="11" name="Picture 10" descr="Background pattern&#10;&#10;Description automatically generated with medium confidence">
            <a:extLst>
              <a:ext uri="{FF2B5EF4-FFF2-40B4-BE49-F238E27FC236}">
                <a16:creationId xmlns:a16="http://schemas.microsoft.com/office/drawing/2014/main" id="{A1468BA5-3769-42FE-B973-06FEECB8E4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3273"/>
          <a:stretch/>
        </p:blipFill>
        <p:spPr>
          <a:xfrm>
            <a:off x="7010400" y="5157192"/>
            <a:ext cx="2133600" cy="1712037"/>
          </a:xfrm>
          <a:prstGeom prst="rect">
            <a:avLst/>
          </a:prstGeom>
        </p:spPr>
      </p:pic>
    </p:spTree>
    <p:extLst>
      <p:ext uri="{BB962C8B-B14F-4D97-AF65-F5344CB8AC3E}">
        <p14:creationId xmlns:p14="http://schemas.microsoft.com/office/powerpoint/2010/main" val="316952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
        <p:nvSpPr>
          <p:cNvPr id="8" name="Title Placeholder 1"/>
          <p:cNvSpPr>
            <a:spLocks noGrp="1"/>
          </p:cNvSpPr>
          <p:nvPr>
            <p:ph type="title"/>
          </p:nvPr>
        </p:nvSpPr>
        <p:spPr>
          <a:xfrm>
            <a:off x="755576" y="476672"/>
            <a:ext cx="7931224" cy="720080"/>
          </a:xfrm>
          <a:prstGeom prst="rect">
            <a:avLst/>
          </a:prstGeom>
          <a:blipFill>
            <a:blip r:embed="rId2" cstate="print"/>
            <a:stretch>
              <a:fillRect/>
            </a:stretch>
          </a:blipFill>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387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676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676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9345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345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t>05/02/2025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623AC5-E736-42FC-804D-CE08A2C83742}" type="slidenum">
              <a:rPr lang="en-GB" smtClean="0"/>
              <a:t>‹#›</a:t>
            </a:fld>
            <a:endParaRPr lang="en-GB"/>
          </a:p>
        </p:txBody>
      </p:sp>
      <p:sp>
        <p:nvSpPr>
          <p:cNvPr id="11" name="Title Placeholder 1"/>
          <p:cNvSpPr txBox="1">
            <a:spLocks/>
          </p:cNvSpPr>
          <p:nvPr userDrawn="1"/>
        </p:nvSpPr>
        <p:spPr>
          <a:xfrm>
            <a:off x="755576" y="476672"/>
            <a:ext cx="7931224" cy="720080"/>
          </a:xfrm>
          <a:prstGeom prst="rect">
            <a:avLst/>
          </a:prstGeom>
          <a:blipFill>
            <a:blip r:embed="rId2" cstate="print"/>
            <a:stretch>
              <a:fillRect/>
            </a:stretch>
          </a:blipFill>
        </p:spPr>
        <p:txBody>
          <a:bodyPr vert="horz" lIns="91440" tIns="45720" rIns="91440" bIns="45720" rtlCol="0" anchor="ctr">
            <a:normAutofit/>
          </a:bodyPr>
          <a:lstStyle>
            <a:lvl1pPr algn="l" defTabSz="914400" rtl="0" eaLnBrk="1" latinLnBrk="0" hangingPunct="1">
              <a:spcBef>
                <a:spcPct val="0"/>
              </a:spcBef>
              <a:buNone/>
              <a:defRPr sz="2600" kern="1200">
                <a:solidFill>
                  <a:srgbClr val="B70D50"/>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289499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7 Full bleed image and text">
    <p:spTree>
      <p:nvGrpSpPr>
        <p:cNvPr id="1" name=""/>
        <p:cNvGrpSpPr/>
        <p:nvPr/>
      </p:nvGrpSpPr>
      <p:grpSpPr>
        <a:xfrm>
          <a:off x="0" y="0"/>
          <a:ext cx="0" cy="0"/>
          <a:chOff x="0" y="0"/>
          <a:chExt cx="0" cy="0"/>
        </a:xfrm>
      </p:grpSpPr>
      <p:sp>
        <p:nvSpPr>
          <p:cNvPr id="5" name="Rectangle 6"/>
          <p:cNvSpPr/>
          <p:nvPr userDrawn="1"/>
        </p:nvSpPr>
        <p:spPr>
          <a:xfrm>
            <a:off x="0" y="-42863"/>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Text Placeholder 5"/>
          <p:cNvSpPr>
            <a:spLocks noGrp="1"/>
          </p:cNvSpPr>
          <p:nvPr>
            <p:ph type="body" sz="quarter" idx="10"/>
          </p:nvPr>
        </p:nvSpPr>
        <p:spPr>
          <a:xfrm>
            <a:off x="1809037" y="1923646"/>
            <a:ext cx="6480175" cy="432857"/>
          </a:xfrm>
          <a:blipFill>
            <a:blip r:embed="rId2" cstate="print"/>
            <a:stretch>
              <a:fillRect/>
            </a:stretch>
          </a:blipFill>
        </p:spPr>
        <p:txBody>
          <a:bodyPr lIns="108000"/>
          <a:lstStyle>
            <a:lvl1pPr marL="0" indent="0">
              <a:lnSpc>
                <a:spcPts val="1900"/>
              </a:lnSpc>
              <a:buNone/>
              <a:defRPr lang="en-US" sz="1800" i="1" kern="1200" spc="-100" baseline="0" dirty="0" smtClean="0">
                <a:solidFill>
                  <a:srgbClr val="621B40"/>
                </a:solidFill>
                <a:latin typeface="Arial" pitchFamily="34" charset="0"/>
                <a:ea typeface="+mj-ea"/>
                <a:cs typeface="Arial" pitchFamily="34" charset="0"/>
              </a:defRPr>
            </a:lvl1pPr>
          </a:lstStyle>
          <a:p>
            <a:pPr lvl="0"/>
            <a:r>
              <a:rPr lang="en-US"/>
              <a:t>Click to edit </a:t>
            </a:r>
          </a:p>
          <a:p>
            <a:pPr lvl="0"/>
            <a:r>
              <a:rPr lang="en-US"/>
              <a:t>subtitle</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a:p>
        </p:txBody>
      </p:sp>
      <p:sp>
        <p:nvSpPr>
          <p:cNvPr id="2" name="Title 1"/>
          <p:cNvSpPr>
            <a:spLocks noGrp="1"/>
          </p:cNvSpPr>
          <p:nvPr>
            <p:ph type="title"/>
          </p:nvPr>
        </p:nvSpPr>
        <p:spPr>
          <a:xfrm>
            <a:off x="1809818" y="1484784"/>
            <a:ext cx="6471678" cy="432048"/>
          </a:xfrm>
          <a:blipFill>
            <a:blip r:embed="rId2" cstate="print"/>
            <a:stretch>
              <a:fillRect/>
            </a:stretch>
          </a:blipFill>
          <a:ln w="28575">
            <a:noFill/>
          </a:ln>
        </p:spPr>
        <p:txBody>
          <a:bodyPr>
            <a:noAutofit/>
          </a:bodyPr>
          <a:lstStyle>
            <a:lvl1pPr>
              <a:lnSpc>
                <a:spcPts val="1900"/>
              </a:lnSpc>
              <a:defRPr lang="en-GB" sz="1800" spc="-100"/>
            </a:lvl1pPr>
          </a:lstStyle>
          <a:p>
            <a:pPr lvl="0"/>
            <a:r>
              <a:rPr lang="en-US"/>
              <a:t>Click to edit Master title style</a:t>
            </a:r>
            <a:endParaRPr lang="en-GB"/>
          </a:p>
        </p:txBody>
      </p:sp>
    </p:spTree>
    <p:extLst>
      <p:ext uri="{BB962C8B-B14F-4D97-AF65-F5344CB8AC3E}">
        <p14:creationId xmlns:p14="http://schemas.microsoft.com/office/powerpoint/2010/main" val="146698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4648200" y="2921000"/>
            <a:ext cx="3562350" cy="527050"/>
          </a:xfrm>
          <a:prstGeom prst="rect">
            <a:avLst/>
          </a:prstGeom>
        </p:spPr>
        <p:txBody>
          <a:bodyPr anchor="b"/>
          <a:lstStyle>
            <a:lvl1pPr>
              <a:defRPr sz="2400" cap="all" spc="15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628650" y="492125"/>
            <a:ext cx="3086100" cy="5372100"/>
          </a:xfrm>
          <a:prstGeom prst="rect">
            <a:avLst/>
          </a:prstGeom>
        </p:spPr>
        <p:txBody>
          <a:bodyPr/>
          <a:lstStyle>
            <a:lvl1pPr marL="0" indent="0">
              <a:buNone/>
              <a:defRPr spc="3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4648200" y="3429001"/>
            <a:ext cx="3562350" cy="2129971"/>
          </a:xfrm>
          <a:prstGeom prst="rect">
            <a:avLst/>
          </a:prstGeom>
        </p:spPr>
        <p:txBody>
          <a:bodyPr/>
          <a:lstStyle>
            <a:lvl1pPr marL="0" indent="0" algn="l">
              <a:lnSpc>
                <a:spcPct val="150000"/>
              </a:lnSpc>
              <a:spcBef>
                <a:spcPts val="0"/>
              </a:spcBef>
              <a:buNone/>
              <a:defRPr sz="1050" cap="none" spc="38"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2185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2C18C1E5-FB55-42F5-BD6D-9CC153FCDBE6}" type="slidenum">
              <a:rPr lang="en-US" smtClean="0"/>
              <a:t>‹#›</a:t>
            </a:fld>
            <a:endParaRPr lang="en-US" dirty="0"/>
          </a:p>
        </p:txBody>
      </p:sp>
    </p:spTree>
    <p:extLst>
      <p:ext uri="{BB962C8B-B14F-4D97-AF65-F5344CB8AC3E}">
        <p14:creationId xmlns:p14="http://schemas.microsoft.com/office/powerpoint/2010/main" val="258496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1600200"/>
            <a:ext cx="793122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E4B1D-ADB2-4F15-8389-44110F300007}" type="datetimeFigureOut">
              <a:rPr lang="en-GB" smtClean="0"/>
              <a:t>05/02/2025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3AC5-E736-42FC-804D-CE08A2C83742}" type="slidenum">
              <a:rPr lang="en-GB" smtClean="0"/>
              <a:t>‹#›</a:t>
            </a:fld>
            <a:endParaRPr lang="en-GB"/>
          </a:p>
        </p:txBody>
      </p:sp>
      <p:sp>
        <p:nvSpPr>
          <p:cNvPr id="7" name="Title Placeholder 1"/>
          <p:cNvSpPr>
            <a:spLocks noGrp="1"/>
          </p:cNvSpPr>
          <p:nvPr>
            <p:ph type="title"/>
          </p:nvPr>
        </p:nvSpPr>
        <p:spPr>
          <a:xfrm>
            <a:off x="755576" y="476672"/>
            <a:ext cx="7931224" cy="720080"/>
          </a:xfrm>
          <a:prstGeom prst="rect">
            <a:avLst/>
          </a:prstGeom>
          <a:blipFill>
            <a:blip r:embed="rId8" cstate="print"/>
            <a:stretch>
              <a:fillRect/>
            </a:stretch>
          </a:blipFill>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7688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7" r:id="rId5"/>
    <p:sldLayoutId id="2147483658" r:id="rId6"/>
  </p:sldLayoutIdLst>
  <p:txStyles>
    <p:titleStyle>
      <a:lvl1pPr algn="l" defTabSz="914400" rtl="0" eaLnBrk="1" latinLnBrk="0" hangingPunct="1">
        <a:spcBef>
          <a:spcPct val="0"/>
        </a:spcBef>
        <a:buNone/>
        <a:defRPr sz="2600" kern="1200">
          <a:solidFill>
            <a:srgbClr val="B70D5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martinez@shu.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9750" y="1682750"/>
            <a:ext cx="6866706" cy="1458218"/>
          </a:xfrm>
        </p:spPr>
        <p:txBody>
          <a:bodyPr>
            <a:noAutofit/>
          </a:bodyPr>
          <a:lstStyle/>
          <a:p>
            <a:pPr>
              <a:spcBef>
                <a:spcPts val="1200"/>
              </a:spcBef>
              <a:spcAft>
                <a:spcPts val="1200"/>
              </a:spcAft>
            </a:pPr>
            <a:br>
              <a:rPr lang="en-GB" sz="3200" b="1" dirty="0">
                <a:cs typeface="Arial"/>
              </a:rPr>
            </a:br>
            <a:r>
              <a:rPr lang="en-GB" sz="3200" b="1" dirty="0">
                <a:cs typeface="Arial"/>
              </a:rPr>
              <a:t>Who is the Boss?</a:t>
            </a:r>
            <a:br>
              <a:rPr lang="en-GB" sz="3200" b="1" dirty="0">
                <a:cs typeface="Arial"/>
              </a:rPr>
            </a:br>
            <a:r>
              <a:rPr lang="en-GB" sz="2800" dirty="0">
                <a:cs typeface="Arial"/>
              </a:rPr>
              <a:t>Women in the app-based transport sector in Spain</a:t>
            </a:r>
          </a:p>
        </p:txBody>
      </p:sp>
      <p:sp>
        <p:nvSpPr>
          <p:cNvPr id="21505" name="Content Placeholder 3"/>
          <p:cNvSpPr>
            <a:spLocks noGrp="1"/>
          </p:cNvSpPr>
          <p:nvPr>
            <p:ph idx="1"/>
          </p:nvPr>
        </p:nvSpPr>
        <p:spPr>
          <a:xfrm>
            <a:off x="1809750" y="4753628"/>
            <a:ext cx="6480175" cy="2697416"/>
          </a:xfrm>
        </p:spPr>
        <p:txBody>
          <a:bodyPr>
            <a:normAutofit/>
          </a:bodyPr>
          <a:lstStyle/>
          <a:p>
            <a:r>
              <a:rPr lang="en-GB" dirty="0">
                <a:latin typeface="Arial"/>
                <a:cs typeface="Arial"/>
              </a:rPr>
              <a:t>Belen Martinez</a:t>
            </a:r>
            <a:endParaRPr lang="en-GB" dirty="0">
              <a:latin typeface="Arial" charset="0"/>
              <a:cs typeface="Arial" charset="0"/>
            </a:endParaRPr>
          </a:p>
          <a:p>
            <a:r>
              <a:rPr lang="en-GB" dirty="0">
                <a:latin typeface="Arial"/>
                <a:cs typeface="Arial"/>
              </a:rPr>
              <a:t>CRESR – Sheffield Hallam University</a:t>
            </a:r>
          </a:p>
          <a:p>
            <a:endParaRPr lang="en-GB" dirty="0">
              <a:latin typeface="Arial"/>
              <a:cs typeface="Arial"/>
            </a:endParaRPr>
          </a:p>
          <a:p>
            <a:r>
              <a:rPr lang="en-GB" dirty="0">
                <a:latin typeface="Arial"/>
                <a:cs typeface="Arial"/>
                <a:hlinkClick r:id="rId3"/>
              </a:rPr>
              <a:t>b.martinez@shu.ac.uk</a:t>
            </a:r>
            <a:endParaRPr lang="en-GB" dirty="0">
              <a:latin typeface="Arial"/>
              <a:cs typeface="Arial"/>
            </a:endParaRPr>
          </a:p>
          <a:p>
            <a:endParaRPr lang="en-GB" dirty="0">
              <a:latin typeface="Arial"/>
              <a:cs typeface="Arial"/>
            </a:endParaRPr>
          </a:p>
          <a:p>
            <a:endParaRPr lang="en-GB" dirty="0">
              <a:latin typeface="Arial"/>
              <a:cs typeface="Arial"/>
            </a:endParaRPr>
          </a:p>
        </p:txBody>
      </p:sp>
      <p:pic>
        <p:nvPicPr>
          <p:cNvPr id="2" name="Picture 1" descr="Logo&#10;&#10;Description automatically generated">
            <a:extLst>
              <a:ext uri="{FF2B5EF4-FFF2-40B4-BE49-F238E27FC236}">
                <a16:creationId xmlns:a16="http://schemas.microsoft.com/office/drawing/2014/main" id="{2016671C-DF22-C4E8-B804-96930E09E3FC}"/>
              </a:ext>
            </a:extLst>
          </p:cNvPr>
          <p:cNvPicPr>
            <a:picLocks noChangeAspect="1"/>
          </p:cNvPicPr>
          <p:nvPr/>
        </p:nvPicPr>
        <p:blipFill>
          <a:blip r:embed="rId4"/>
          <a:stretch>
            <a:fillRect/>
          </a:stretch>
        </p:blipFill>
        <p:spPr>
          <a:xfrm>
            <a:off x="175098" y="6102336"/>
            <a:ext cx="1061711" cy="601637"/>
          </a:xfrm>
          <a:prstGeom prst="rect">
            <a:avLst/>
          </a:prstGeom>
        </p:spPr>
      </p:pic>
    </p:spTree>
    <p:extLst>
      <p:ext uri="{BB962C8B-B14F-4D97-AF65-F5344CB8AC3E}">
        <p14:creationId xmlns:p14="http://schemas.microsoft.com/office/powerpoint/2010/main" val="214156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CFF783-DF5B-3232-5A82-295426B1AB6F}"/>
              </a:ext>
            </a:extLst>
          </p:cNvPr>
          <p:cNvSpPr>
            <a:spLocks noGrp="1"/>
          </p:cNvSpPr>
          <p:nvPr>
            <p:ph idx="1"/>
          </p:nvPr>
        </p:nvSpPr>
        <p:spPr/>
        <p:txBody>
          <a:bodyPr vert="horz" lIns="91440" tIns="45720" rIns="91440" bIns="45720" rtlCol="0" anchor="t">
            <a:normAutofit/>
          </a:bodyPr>
          <a:lstStyle/>
          <a:p>
            <a:endParaRPr lang="en-US" dirty="0">
              <a:cs typeface="Arial"/>
            </a:endParaRPr>
          </a:p>
          <a:p>
            <a:endParaRPr lang="en-US" dirty="0">
              <a:cs typeface="Arial"/>
            </a:endParaRPr>
          </a:p>
          <a:p>
            <a:endParaRPr lang="en-US" dirty="0">
              <a:cs typeface="Arial"/>
            </a:endParaRPr>
          </a:p>
        </p:txBody>
      </p:sp>
      <p:sp>
        <p:nvSpPr>
          <p:cNvPr id="3" name="Title 2">
            <a:extLst>
              <a:ext uri="{FF2B5EF4-FFF2-40B4-BE49-F238E27FC236}">
                <a16:creationId xmlns:a16="http://schemas.microsoft.com/office/drawing/2014/main" id="{7B6B6A27-B5B4-D431-FE34-DD830119A487}"/>
              </a:ext>
            </a:extLst>
          </p:cNvPr>
          <p:cNvSpPr>
            <a:spLocks noGrp="1"/>
          </p:cNvSpPr>
          <p:nvPr>
            <p:ph type="title"/>
          </p:nvPr>
        </p:nvSpPr>
        <p:spPr/>
        <p:txBody>
          <a:bodyPr/>
          <a:lstStyle/>
          <a:p>
            <a:r>
              <a:rPr lang="en-US" b="1" dirty="0">
                <a:cs typeface="Arial"/>
              </a:rPr>
              <a:t>Introduction</a:t>
            </a:r>
            <a:endParaRPr lang="en-US" b="1" dirty="0"/>
          </a:p>
        </p:txBody>
      </p:sp>
      <p:pic>
        <p:nvPicPr>
          <p:cNvPr id="4" name="Picture 3" descr="A group of cars parked on the side of a road&#10;&#10;Description automatically generated with medium confidence">
            <a:extLst>
              <a:ext uri="{FF2B5EF4-FFF2-40B4-BE49-F238E27FC236}">
                <a16:creationId xmlns:a16="http://schemas.microsoft.com/office/drawing/2014/main" id="{0E1A4C9F-BA43-549D-0AF1-50F8EA001C6D}"/>
              </a:ext>
            </a:extLst>
          </p:cNvPr>
          <p:cNvPicPr>
            <a:picLocks noChangeAspect="1"/>
          </p:cNvPicPr>
          <p:nvPr/>
        </p:nvPicPr>
        <p:blipFill rotWithShape="1">
          <a:blip r:embed="rId3"/>
          <a:srcRect l="6652" r="18917" b="-1"/>
          <a:stretch/>
        </p:blipFill>
        <p:spPr>
          <a:xfrm>
            <a:off x="4411191" y="857251"/>
            <a:ext cx="1860683" cy="1874945"/>
          </a:xfrm>
          <a:custGeom>
            <a:avLst/>
            <a:gdLst/>
            <a:ahLst/>
            <a:cxnLst/>
            <a:rect l="l" t="t" r="r" b="b"/>
            <a:pathLst>
              <a:path w="2480911" h="2499926">
                <a:moveTo>
                  <a:pt x="19981" y="0"/>
                </a:moveTo>
                <a:lnTo>
                  <a:pt x="2459298" y="0"/>
                </a:lnTo>
                <a:lnTo>
                  <a:pt x="2461697" y="36771"/>
                </a:lnTo>
                <a:cubicBezTo>
                  <a:pt x="2479788" y="149359"/>
                  <a:pt x="2485129" y="263433"/>
                  <a:pt x="2477615" y="377067"/>
                </a:cubicBezTo>
                <a:cubicBezTo>
                  <a:pt x="2467228" y="531964"/>
                  <a:pt x="2453063" y="686610"/>
                  <a:pt x="2448746" y="841886"/>
                </a:cubicBezTo>
                <a:cubicBezTo>
                  <a:pt x="2444698" y="993129"/>
                  <a:pt x="2457785" y="1144371"/>
                  <a:pt x="2467767" y="1294857"/>
                </a:cubicBezTo>
                <a:cubicBezTo>
                  <a:pt x="2482337" y="1514412"/>
                  <a:pt x="2471950" y="1734090"/>
                  <a:pt x="2462911" y="1953771"/>
                </a:cubicBezTo>
                <a:cubicBezTo>
                  <a:pt x="2456031" y="2120043"/>
                  <a:pt x="2468880" y="2286316"/>
                  <a:pt x="2468394" y="2452588"/>
                </a:cubicBezTo>
                <a:lnTo>
                  <a:pt x="2466641" y="2499926"/>
                </a:lnTo>
                <a:lnTo>
                  <a:pt x="2296739" y="2478362"/>
                </a:lnTo>
                <a:cubicBezTo>
                  <a:pt x="2238674" y="2473952"/>
                  <a:pt x="2180384" y="2473352"/>
                  <a:pt x="2121935" y="2479209"/>
                </a:cubicBezTo>
                <a:cubicBezTo>
                  <a:pt x="2041360" y="2487394"/>
                  <a:pt x="1960913" y="2492193"/>
                  <a:pt x="1879954" y="2491910"/>
                </a:cubicBezTo>
                <a:cubicBezTo>
                  <a:pt x="1693862" y="2491910"/>
                  <a:pt x="1507645" y="2490217"/>
                  <a:pt x="1321552" y="2493745"/>
                </a:cubicBezTo>
                <a:cubicBezTo>
                  <a:pt x="1155926" y="2496850"/>
                  <a:pt x="990939" y="2503623"/>
                  <a:pt x="825184" y="2486548"/>
                </a:cubicBezTo>
                <a:cubicBezTo>
                  <a:pt x="702850" y="2473988"/>
                  <a:pt x="580196" y="2469719"/>
                  <a:pt x="457447" y="2468960"/>
                </a:cubicBezTo>
                <a:cubicBezTo>
                  <a:pt x="334698" y="2468202"/>
                  <a:pt x="211852" y="2470954"/>
                  <a:pt x="89135" y="2472435"/>
                </a:cubicBezTo>
                <a:lnTo>
                  <a:pt x="18367" y="2476036"/>
                </a:lnTo>
                <a:lnTo>
                  <a:pt x="18390" y="2474698"/>
                </a:lnTo>
                <a:cubicBezTo>
                  <a:pt x="17282" y="2432885"/>
                  <a:pt x="16575" y="2391103"/>
                  <a:pt x="22999" y="2349513"/>
                </a:cubicBezTo>
                <a:cubicBezTo>
                  <a:pt x="32123" y="2282523"/>
                  <a:pt x="32469" y="2214639"/>
                  <a:pt x="24028" y="2147559"/>
                </a:cubicBezTo>
                <a:cubicBezTo>
                  <a:pt x="8841" y="2020748"/>
                  <a:pt x="9791" y="1892546"/>
                  <a:pt x="26854" y="1765977"/>
                </a:cubicBezTo>
                <a:cubicBezTo>
                  <a:pt x="37390" y="1692110"/>
                  <a:pt x="43429" y="1616075"/>
                  <a:pt x="24541" y="1543611"/>
                </a:cubicBezTo>
                <a:cubicBezTo>
                  <a:pt x="-19916" y="1373296"/>
                  <a:pt x="6039" y="1202726"/>
                  <a:pt x="24541" y="1033304"/>
                </a:cubicBezTo>
                <a:cubicBezTo>
                  <a:pt x="35784" y="942317"/>
                  <a:pt x="36042" y="850321"/>
                  <a:pt x="25313" y="759270"/>
                </a:cubicBezTo>
                <a:cubicBezTo>
                  <a:pt x="6271" y="624791"/>
                  <a:pt x="2596" y="488613"/>
                  <a:pt x="14391" y="353320"/>
                </a:cubicBezTo>
                <a:cubicBezTo>
                  <a:pt x="25055" y="242711"/>
                  <a:pt x="35592" y="131847"/>
                  <a:pt x="22742" y="20345"/>
                </a:cubicBezTo>
                <a:close/>
              </a:path>
            </a:pathLst>
          </a:custGeom>
        </p:spPr>
      </p:pic>
      <p:pic>
        <p:nvPicPr>
          <p:cNvPr id="5" name="Picture Placeholder 17" descr="A picture containing text, car, vehicle, outdoor&#10;&#10;Description automatically generated">
            <a:extLst>
              <a:ext uri="{FF2B5EF4-FFF2-40B4-BE49-F238E27FC236}">
                <a16:creationId xmlns:a16="http://schemas.microsoft.com/office/drawing/2014/main" id="{EE881B34-ADFA-51E9-8568-52D36FAD8348}"/>
              </a:ext>
            </a:extLst>
          </p:cNvPr>
          <p:cNvPicPr>
            <a:picLocks noChangeAspect="1"/>
          </p:cNvPicPr>
          <p:nvPr/>
        </p:nvPicPr>
        <p:blipFill rotWithShape="1">
          <a:blip r:embed="rId4"/>
          <a:srcRect t="18913" r="-1" b="29289"/>
          <a:stretch/>
        </p:blipFill>
        <p:spPr>
          <a:xfrm>
            <a:off x="6413368" y="857254"/>
            <a:ext cx="2730632" cy="1885868"/>
          </a:xfrm>
          <a:custGeom>
            <a:avLst/>
            <a:gdLst/>
            <a:ahLst/>
            <a:cxnLst/>
            <a:rect l="l" t="t" r="r" b="b"/>
            <a:pathLst>
              <a:path w="3640843" h="2514491">
                <a:moveTo>
                  <a:pt x="21507" y="0"/>
                </a:moveTo>
                <a:lnTo>
                  <a:pt x="3640843" y="0"/>
                </a:lnTo>
                <a:lnTo>
                  <a:pt x="3640843" y="2476851"/>
                </a:lnTo>
                <a:lnTo>
                  <a:pt x="3515365" y="2478367"/>
                </a:lnTo>
                <a:cubicBezTo>
                  <a:pt x="3466585" y="2480206"/>
                  <a:pt x="3417823" y="2483372"/>
                  <a:pt x="3369095" y="2488100"/>
                </a:cubicBezTo>
                <a:cubicBezTo>
                  <a:pt x="3189591" y="2503172"/>
                  <a:pt x="3009384" y="2505345"/>
                  <a:pt x="2829623" y="2494592"/>
                </a:cubicBezTo>
                <a:cubicBezTo>
                  <a:pt x="2667194" y="2487113"/>
                  <a:pt x="2505020" y="2468765"/>
                  <a:pt x="2342206" y="2484430"/>
                </a:cubicBezTo>
                <a:cubicBezTo>
                  <a:pt x="2286188" y="2489794"/>
                  <a:pt x="2231192" y="2502776"/>
                  <a:pt x="2174789" y="2505740"/>
                </a:cubicBezTo>
                <a:cubicBezTo>
                  <a:pt x="1910553" y="2519853"/>
                  <a:pt x="1647212" y="2498684"/>
                  <a:pt x="1383871" y="2481326"/>
                </a:cubicBezTo>
                <a:cubicBezTo>
                  <a:pt x="1287949" y="2474976"/>
                  <a:pt x="1192025" y="2467214"/>
                  <a:pt x="1096103" y="2484572"/>
                </a:cubicBezTo>
                <a:cubicBezTo>
                  <a:pt x="1015156" y="2498331"/>
                  <a:pt x="932995" y="2501168"/>
                  <a:pt x="851435" y="2493039"/>
                </a:cubicBezTo>
                <a:cubicBezTo>
                  <a:pt x="779199" y="2484910"/>
                  <a:pt x="706514" y="2482977"/>
                  <a:pt x="634010" y="2487253"/>
                </a:cubicBezTo>
                <a:cubicBezTo>
                  <a:pt x="437047" y="2504894"/>
                  <a:pt x="239957" y="2514631"/>
                  <a:pt x="42483" y="2514490"/>
                </a:cubicBezTo>
                <a:lnTo>
                  <a:pt x="11734" y="2513921"/>
                </a:lnTo>
                <a:lnTo>
                  <a:pt x="8379" y="2373974"/>
                </a:lnTo>
                <a:cubicBezTo>
                  <a:pt x="6625" y="2249072"/>
                  <a:pt x="-9563" y="2123667"/>
                  <a:pt x="8379" y="1999396"/>
                </a:cubicBezTo>
                <a:cubicBezTo>
                  <a:pt x="37721" y="1780120"/>
                  <a:pt x="41754" y="1558537"/>
                  <a:pt x="20386" y="1338466"/>
                </a:cubicBezTo>
                <a:cubicBezTo>
                  <a:pt x="-390" y="1090264"/>
                  <a:pt x="-1874" y="840990"/>
                  <a:pt x="15935" y="592587"/>
                </a:cubicBezTo>
                <a:cubicBezTo>
                  <a:pt x="28615" y="408575"/>
                  <a:pt x="38058" y="224185"/>
                  <a:pt x="26726" y="39543"/>
                </a:cubicBezTo>
                <a:close/>
              </a:path>
            </a:pathLst>
          </a:custGeom>
        </p:spPr>
      </p:pic>
      <p:pic>
        <p:nvPicPr>
          <p:cNvPr id="6" name="Picture Placeholder 13" descr="A white van parked at a bus stop&#10;&#10;Description automatically generated with low confidence">
            <a:extLst>
              <a:ext uri="{FF2B5EF4-FFF2-40B4-BE49-F238E27FC236}">
                <a16:creationId xmlns:a16="http://schemas.microsoft.com/office/drawing/2014/main" id="{B031BB5E-1D9F-6240-0D8A-21D952B017E3}"/>
              </a:ext>
            </a:extLst>
          </p:cNvPr>
          <p:cNvPicPr>
            <a:picLocks noChangeAspect="1"/>
          </p:cNvPicPr>
          <p:nvPr/>
        </p:nvPicPr>
        <p:blipFill rotWithShape="1">
          <a:blip r:embed="rId5"/>
          <a:srcRect l="18596" r="19470"/>
          <a:stretch/>
        </p:blipFill>
        <p:spPr>
          <a:xfrm>
            <a:off x="4406949" y="2890342"/>
            <a:ext cx="2568527" cy="3110408"/>
          </a:xfrm>
          <a:custGeom>
            <a:avLst/>
            <a:gdLst/>
            <a:ahLst/>
            <a:cxnLst/>
            <a:rect l="l" t="t" r="r" b="b"/>
            <a:pathLst>
              <a:path w="3424703" h="4147210">
                <a:moveTo>
                  <a:pt x="2770276" y="363"/>
                </a:moveTo>
                <a:cubicBezTo>
                  <a:pt x="2795855" y="1035"/>
                  <a:pt x="2821435" y="2685"/>
                  <a:pt x="2847014" y="5648"/>
                </a:cubicBezTo>
                <a:cubicBezTo>
                  <a:pt x="2934458" y="16486"/>
                  <a:pt x="3022617" y="18236"/>
                  <a:pt x="3110355" y="10870"/>
                </a:cubicBezTo>
                <a:lnTo>
                  <a:pt x="3392897" y="10870"/>
                </a:lnTo>
                <a:lnTo>
                  <a:pt x="3386194" y="142094"/>
                </a:lnTo>
                <a:cubicBezTo>
                  <a:pt x="3385022" y="239019"/>
                  <a:pt x="3388255" y="335913"/>
                  <a:pt x="3397778" y="432680"/>
                </a:cubicBezTo>
                <a:cubicBezTo>
                  <a:pt x="3412957" y="610911"/>
                  <a:pt x="3415146" y="789841"/>
                  <a:pt x="3404316" y="968327"/>
                </a:cubicBezTo>
                <a:cubicBezTo>
                  <a:pt x="3396784" y="1129605"/>
                  <a:pt x="3378305" y="1290629"/>
                  <a:pt x="3394081" y="1452289"/>
                </a:cubicBezTo>
                <a:cubicBezTo>
                  <a:pt x="3399484" y="1507910"/>
                  <a:pt x="3412558" y="1562516"/>
                  <a:pt x="3415543" y="1618519"/>
                </a:cubicBezTo>
                <a:cubicBezTo>
                  <a:pt x="3429757" y="1880882"/>
                  <a:pt x="3408437" y="2142356"/>
                  <a:pt x="3390955" y="2403830"/>
                </a:cubicBezTo>
                <a:cubicBezTo>
                  <a:pt x="3384560" y="2499073"/>
                  <a:pt x="3376742" y="2594316"/>
                  <a:pt x="3394224" y="2689559"/>
                </a:cubicBezTo>
                <a:cubicBezTo>
                  <a:pt x="3408082" y="2769932"/>
                  <a:pt x="3410939" y="2851510"/>
                  <a:pt x="3402752" y="2932492"/>
                </a:cubicBezTo>
                <a:cubicBezTo>
                  <a:pt x="3394565" y="3004216"/>
                  <a:pt x="3392618" y="3076386"/>
                  <a:pt x="3396925" y="3148376"/>
                </a:cubicBezTo>
                <a:cubicBezTo>
                  <a:pt x="3414691" y="3343943"/>
                  <a:pt x="3424498" y="3539635"/>
                  <a:pt x="3424356" y="3735709"/>
                </a:cubicBezTo>
                <a:cubicBezTo>
                  <a:pt x="3426089" y="3815954"/>
                  <a:pt x="3421343" y="3896213"/>
                  <a:pt x="3410143" y="3975849"/>
                </a:cubicBezTo>
                <a:lnTo>
                  <a:pt x="3388082" y="4147210"/>
                </a:lnTo>
                <a:lnTo>
                  <a:pt x="25116" y="4147210"/>
                </a:lnTo>
                <a:lnTo>
                  <a:pt x="26095" y="4083557"/>
                </a:lnTo>
                <a:cubicBezTo>
                  <a:pt x="28392" y="4055598"/>
                  <a:pt x="32549" y="4027790"/>
                  <a:pt x="38549" y="4000316"/>
                </a:cubicBezTo>
                <a:cubicBezTo>
                  <a:pt x="69270" y="3859101"/>
                  <a:pt x="66020" y="3712669"/>
                  <a:pt x="29041" y="3572934"/>
                </a:cubicBezTo>
                <a:cubicBezTo>
                  <a:pt x="-4495" y="3441275"/>
                  <a:pt x="-11433" y="3309233"/>
                  <a:pt x="21203" y="3176425"/>
                </a:cubicBezTo>
                <a:cubicBezTo>
                  <a:pt x="52015" y="3052995"/>
                  <a:pt x="50511" y="2923785"/>
                  <a:pt x="16835" y="2801095"/>
                </a:cubicBezTo>
                <a:cubicBezTo>
                  <a:pt x="9383" y="2769328"/>
                  <a:pt x="4821" y="2736962"/>
                  <a:pt x="3215" y="2704391"/>
                </a:cubicBezTo>
                <a:cubicBezTo>
                  <a:pt x="-6936" y="2585490"/>
                  <a:pt x="10153" y="2468247"/>
                  <a:pt x="24415" y="2350749"/>
                </a:cubicBezTo>
                <a:cubicBezTo>
                  <a:pt x="33924" y="2275861"/>
                  <a:pt x="48443" y="2200208"/>
                  <a:pt x="24415" y="2126086"/>
                </a:cubicBezTo>
                <a:cubicBezTo>
                  <a:pt x="7956" y="2074430"/>
                  <a:pt x="4295" y="2019598"/>
                  <a:pt x="13752" y="1966233"/>
                </a:cubicBezTo>
                <a:cubicBezTo>
                  <a:pt x="29697" y="1871520"/>
                  <a:pt x="33024" y="1775136"/>
                  <a:pt x="23645" y="1679568"/>
                </a:cubicBezTo>
                <a:cubicBezTo>
                  <a:pt x="17452" y="1616558"/>
                  <a:pt x="18403" y="1553050"/>
                  <a:pt x="26472" y="1490244"/>
                </a:cubicBezTo>
                <a:cubicBezTo>
                  <a:pt x="37135" y="1405788"/>
                  <a:pt x="53711" y="1319801"/>
                  <a:pt x="33538" y="1235091"/>
                </a:cubicBezTo>
                <a:cubicBezTo>
                  <a:pt x="1416" y="1100497"/>
                  <a:pt x="7841" y="966031"/>
                  <a:pt x="20690" y="830417"/>
                </a:cubicBezTo>
                <a:cubicBezTo>
                  <a:pt x="30326" y="729504"/>
                  <a:pt x="40991" y="627443"/>
                  <a:pt x="21717" y="525381"/>
                </a:cubicBezTo>
                <a:cubicBezTo>
                  <a:pt x="13430" y="478025"/>
                  <a:pt x="13430" y="429597"/>
                  <a:pt x="21717" y="382240"/>
                </a:cubicBezTo>
                <a:cubicBezTo>
                  <a:pt x="31739" y="318452"/>
                  <a:pt x="41248" y="255301"/>
                  <a:pt x="28398" y="190875"/>
                </a:cubicBezTo>
                <a:cubicBezTo>
                  <a:pt x="22745" y="162808"/>
                  <a:pt x="18505" y="134486"/>
                  <a:pt x="15549" y="106164"/>
                </a:cubicBezTo>
                <a:lnTo>
                  <a:pt x="13011" y="8941"/>
                </a:lnTo>
                <a:lnTo>
                  <a:pt x="105533" y="5454"/>
                </a:lnTo>
                <a:cubicBezTo>
                  <a:pt x="202128" y="1697"/>
                  <a:pt x="298722" y="-138"/>
                  <a:pt x="395349" y="6071"/>
                </a:cubicBezTo>
                <a:cubicBezTo>
                  <a:pt x="557907" y="16515"/>
                  <a:pt x="720336" y="25406"/>
                  <a:pt x="883022" y="16797"/>
                </a:cubicBezTo>
                <a:cubicBezTo>
                  <a:pt x="971367" y="10947"/>
                  <a:pt x="1059843" y="8651"/>
                  <a:pt x="1148278" y="9900"/>
                </a:cubicBezTo>
                <a:lnTo>
                  <a:pt x="1257461" y="15823"/>
                </a:lnTo>
                <a:lnTo>
                  <a:pt x="1335116" y="26426"/>
                </a:lnTo>
                <a:lnTo>
                  <a:pt x="1440012" y="30714"/>
                </a:lnTo>
                <a:lnTo>
                  <a:pt x="1441038" y="31333"/>
                </a:lnTo>
                <a:lnTo>
                  <a:pt x="1453828" y="31333"/>
                </a:lnTo>
                <a:lnTo>
                  <a:pt x="1454853" y="30816"/>
                </a:lnTo>
                <a:lnTo>
                  <a:pt x="1562238" y="26426"/>
                </a:lnTo>
                <a:lnTo>
                  <a:pt x="1586282" y="23143"/>
                </a:lnTo>
                <a:lnTo>
                  <a:pt x="1629431" y="20607"/>
                </a:lnTo>
                <a:cubicBezTo>
                  <a:pt x="1752571" y="5493"/>
                  <a:pt x="1876617" y="1527"/>
                  <a:pt x="2000333" y="8753"/>
                </a:cubicBezTo>
                <a:cubicBezTo>
                  <a:pt x="2180029" y="20043"/>
                  <a:pt x="2359981" y="26958"/>
                  <a:pt x="2540060" y="11576"/>
                </a:cubicBezTo>
                <a:cubicBezTo>
                  <a:pt x="2616799" y="5119"/>
                  <a:pt x="2693538" y="-1655"/>
                  <a:pt x="2770276" y="363"/>
                </a:cubicBezTo>
                <a:close/>
              </a:path>
            </a:pathLst>
          </a:custGeom>
        </p:spPr>
      </p:pic>
      <p:pic>
        <p:nvPicPr>
          <p:cNvPr id="7" name="Picture 6" descr="A person holding a phone and a steering wheel&#10;&#10;Description automatically generated with low confidence">
            <a:extLst>
              <a:ext uri="{FF2B5EF4-FFF2-40B4-BE49-F238E27FC236}">
                <a16:creationId xmlns:a16="http://schemas.microsoft.com/office/drawing/2014/main" id="{16AC54D1-3EC9-C057-824F-D5A512A71561}"/>
              </a:ext>
            </a:extLst>
          </p:cNvPr>
          <p:cNvPicPr>
            <a:picLocks noChangeAspect="1"/>
          </p:cNvPicPr>
          <p:nvPr/>
        </p:nvPicPr>
        <p:blipFill rotWithShape="1">
          <a:blip r:embed="rId6"/>
          <a:srcRect l="4893" r="36120" b="-2"/>
          <a:stretch/>
        </p:blipFill>
        <p:spPr>
          <a:xfrm>
            <a:off x="7120083" y="2886960"/>
            <a:ext cx="2023918" cy="3113792"/>
          </a:xfrm>
          <a:custGeom>
            <a:avLst/>
            <a:gdLst/>
            <a:ahLst/>
            <a:cxnLst/>
            <a:rect l="l" t="t" r="r" b="b"/>
            <a:pathLst>
              <a:path w="2698557" h="4151723">
                <a:moveTo>
                  <a:pt x="974331" y="1329"/>
                </a:moveTo>
                <a:cubicBezTo>
                  <a:pt x="1045351" y="-1238"/>
                  <a:pt x="1116481" y="-85"/>
                  <a:pt x="1187483" y="4798"/>
                </a:cubicBezTo>
                <a:cubicBezTo>
                  <a:pt x="1478833" y="19899"/>
                  <a:pt x="1770440" y="16089"/>
                  <a:pt x="2061918" y="27661"/>
                </a:cubicBezTo>
                <a:cubicBezTo>
                  <a:pt x="2158097" y="31612"/>
                  <a:pt x="2253764" y="10444"/>
                  <a:pt x="2349687" y="9315"/>
                </a:cubicBezTo>
                <a:cubicBezTo>
                  <a:pt x="2464603" y="7904"/>
                  <a:pt x="2579806" y="12949"/>
                  <a:pt x="2695186" y="16636"/>
                </a:cubicBezTo>
                <a:lnTo>
                  <a:pt x="2698557" y="16705"/>
                </a:lnTo>
                <a:lnTo>
                  <a:pt x="2698557" y="4151723"/>
                </a:lnTo>
                <a:lnTo>
                  <a:pt x="24619" y="4151723"/>
                </a:lnTo>
                <a:lnTo>
                  <a:pt x="23894" y="4050688"/>
                </a:lnTo>
                <a:cubicBezTo>
                  <a:pt x="22546" y="4006005"/>
                  <a:pt x="20077" y="3961312"/>
                  <a:pt x="16204" y="3916611"/>
                </a:cubicBezTo>
                <a:cubicBezTo>
                  <a:pt x="7533" y="3815018"/>
                  <a:pt x="-1705" y="3713426"/>
                  <a:pt x="10234" y="3611833"/>
                </a:cubicBezTo>
                <a:cubicBezTo>
                  <a:pt x="21149" y="3525009"/>
                  <a:pt x="22912" y="3437475"/>
                  <a:pt x="15493" y="3350359"/>
                </a:cubicBezTo>
                <a:cubicBezTo>
                  <a:pt x="8103" y="3255066"/>
                  <a:pt x="8103" y="3159415"/>
                  <a:pt x="15493" y="3064122"/>
                </a:cubicBezTo>
                <a:cubicBezTo>
                  <a:pt x="21178" y="2972815"/>
                  <a:pt x="30701" y="2881255"/>
                  <a:pt x="20468" y="2790203"/>
                </a:cubicBezTo>
                <a:cubicBezTo>
                  <a:pt x="6254" y="2662197"/>
                  <a:pt x="10945" y="2534571"/>
                  <a:pt x="19615" y="2406818"/>
                </a:cubicBezTo>
                <a:cubicBezTo>
                  <a:pt x="26722" y="2301289"/>
                  <a:pt x="37098" y="2195378"/>
                  <a:pt x="20325" y="2090357"/>
                </a:cubicBezTo>
                <a:cubicBezTo>
                  <a:pt x="185" y="1950236"/>
                  <a:pt x="-5003" y="1808729"/>
                  <a:pt x="4832" y="1667732"/>
                </a:cubicBezTo>
                <a:cubicBezTo>
                  <a:pt x="20041" y="1378447"/>
                  <a:pt x="16204" y="1088908"/>
                  <a:pt x="27859" y="799496"/>
                </a:cubicBezTo>
                <a:cubicBezTo>
                  <a:pt x="31838" y="703999"/>
                  <a:pt x="10519" y="609010"/>
                  <a:pt x="9382" y="513767"/>
                </a:cubicBezTo>
                <a:cubicBezTo>
                  <a:pt x="7961" y="399666"/>
                  <a:pt x="13042" y="285279"/>
                  <a:pt x="16755" y="170718"/>
                </a:cubicBezTo>
                <a:lnTo>
                  <a:pt x="19849" y="21255"/>
                </a:lnTo>
                <a:lnTo>
                  <a:pt x="56998" y="20323"/>
                </a:lnTo>
                <a:cubicBezTo>
                  <a:pt x="185918" y="6210"/>
                  <a:pt x="314455" y="10867"/>
                  <a:pt x="443120" y="19476"/>
                </a:cubicBezTo>
                <a:cubicBezTo>
                  <a:pt x="549403" y="26532"/>
                  <a:pt x="656070" y="36835"/>
                  <a:pt x="761841" y="20181"/>
                </a:cubicBezTo>
                <a:cubicBezTo>
                  <a:pt x="832402" y="10183"/>
                  <a:pt x="903311" y="3895"/>
                  <a:pt x="974331" y="1329"/>
                </a:cubicBezTo>
                <a:close/>
              </a:path>
            </a:pathLst>
          </a:custGeom>
        </p:spPr>
      </p:pic>
      <p:sp>
        <p:nvSpPr>
          <p:cNvPr id="8" name="Content Placeholder 4">
            <a:extLst>
              <a:ext uri="{FF2B5EF4-FFF2-40B4-BE49-F238E27FC236}">
                <a16:creationId xmlns:a16="http://schemas.microsoft.com/office/drawing/2014/main" id="{118C2BEA-D6EC-969D-DB43-41C6DC40DA69}"/>
              </a:ext>
            </a:extLst>
          </p:cNvPr>
          <p:cNvSpPr txBox="1">
            <a:spLocks/>
          </p:cNvSpPr>
          <p:nvPr/>
        </p:nvSpPr>
        <p:spPr>
          <a:xfrm>
            <a:off x="69721" y="3734091"/>
            <a:ext cx="4192621" cy="2329366"/>
          </a:xfrm>
          <a:prstGeom prst="rect">
            <a:avLst/>
          </a:prstGeom>
        </p:spPr>
        <p:txBody>
          <a:bodyPr vert="horz" lIns="68580" tIns="34290" rIns="68580" bIns="3429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0">
              <a:lnSpc>
                <a:spcPct val="120000"/>
              </a:lnSpc>
              <a:buNone/>
            </a:pPr>
            <a:r>
              <a:rPr lang="en-US" sz="2000" dirty="0"/>
              <a:t>Doctoral thesis (2024):</a:t>
            </a:r>
          </a:p>
          <a:p>
            <a:pPr marL="171450" indent="0">
              <a:lnSpc>
                <a:spcPct val="120000"/>
              </a:lnSpc>
              <a:buNone/>
            </a:pPr>
            <a:endParaRPr lang="en-US" sz="2000" dirty="0"/>
          </a:p>
          <a:p>
            <a:pPr marL="171450" indent="0">
              <a:lnSpc>
                <a:spcPct val="120000"/>
              </a:lnSpc>
              <a:buNone/>
            </a:pPr>
            <a:r>
              <a:rPr lang="en-GB" sz="2000" i="1" dirty="0"/>
              <a:t>¡</a:t>
            </a:r>
            <a:r>
              <a:rPr lang="en-GB" sz="2000" i="1" dirty="0" err="1"/>
              <a:t>Mujer</a:t>
            </a:r>
            <a:r>
              <a:rPr lang="en-GB" sz="2000" i="1" dirty="0"/>
              <a:t> y </a:t>
            </a:r>
            <a:r>
              <a:rPr lang="en-GB" sz="2000" i="1" dirty="0" err="1"/>
              <a:t>taxista</a:t>
            </a:r>
            <a:r>
              <a:rPr lang="en-GB" sz="2000" i="1" dirty="0"/>
              <a:t>! </a:t>
            </a:r>
          </a:p>
          <a:p>
            <a:pPr marL="171450" indent="0">
              <a:lnSpc>
                <a:spcPct val="120000"/>
              </a:lnSpc>
              <a:buNone/>
            </a:pPr>
            <a:r>
              <a:rPr lang="en-US" sz="2000" dirty="0" err="1"/>
              <a:t>Analysing</a:t>
            </a:r>
            <a:r>
              <a:rPr lang="en-US" sz="2000" dirty="0"/>
              <a:t> the experiences of women in Malaga’s male-dominated passenger transport sector</a:t>
            </a:r>
          </a:p>
          <a:p>
            <a:pPr indent="-171450"/>
            <a:endParaRPr lang="en-US" sz="2000" dirty="0"/>
          </a:p>
        </p:txBody>
      </p:sp>
    </p:spTree>
    <p:extLst>
      <p:ext uri="{BB962C8B-B14F-4D97-AF65-F5344CB8AC3E}">
        <p14:creationId xmlns:p14="http://schemas.microsoft.com/office/powerpoint/2010/main" val="119476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1A687A2-6780-42EE-81A0-35A39BCE00D8}"/>
              </a:ext>
            </a:extLst>
          </p:cNvPr>
          <p:cNvGrpSpPr/>
          <p:nvPr/>
        </p:nvGrpSpPr>
        <p:grpSpPr>
          <a:xfrm>
            <a:off x="41544" y="1161451"/>
            <a:ext cx="2293649" cy="2149280"/>
            <a:chOff x="7208520" y="1126397"/>
            <a:chExt cx="3867912" cy="4288536"/>
          </a:xfrm>
        </p:grpSpPr>
        <p:pic>
          <p:nvPicPr>
            <p:cNvPr id="8" name="Picture 16" descr="A close up of a map&#10;&#10;Description automatically generated">
              <a:extLst>
                <a:ext uri="{FF2B5EF4-FFF2-40B4-BE49-F238E27FC236}">
                  <a16:creationId xmlns:a16="http://schemas.microsoft.com/office/drawing/2014/main" id="{6866209A-CB0E-4838-9565-20D9BC16D6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6" r="29079" b="-1"/>
            <a:stretch/>
          </p:blipFill>
          <p:spPr bwMode="auto">
            <a:xfrm>
              <a:off x="7208520" y="1126397"/>
              <a:ext cx="3867912" cy="4288536"/>
            </a:xfrm>
            <a:prstGeom prst="rect">
              <a:avLst/>
            </a:prstGeom>
            <a:noFill/>
            <a:ln w="31750">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7E8E8D5-9687-7B4F-2237-3DF7B15357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8823" y="4297259"/>
              <a:ext cx="493761" cy="222774"/>
            </a:xfrm>
            <a:prstGeom prst="rect">
              <a:avLst/>
            </a:prstGeom>
          </p:spPr>
        </p:pic>
      </p:grpSp>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4676774" y="1253026"/>
            <a:ext cx="3562350" cy="395288"/>
          </a:xfrm>
        </p:spPr>
        <p:txBody>
          <a:bodyPr>
            <a:normAutofit fontScale="90000"/>
          </a:bodyPr>
          <a:lstStyle/>
          <a:p>
            <a:r>
              <a:rPr lang="en-US" b="1" dirty="0">
                <a:solidFill>
                  <a:srgbClr val="CC0066"/>
                </a:solidFill>
              </a:rPr>
              <a:t>Location: Málaga</a:t>
            </a:r>
          </a:p>
        </p:txBody>
      </p:sp>
      <p:sp>
        <p:nvSpPr>
          <p:cNvPr id="7" name="Text Placeholder 6">
            <a:extLst>
              <a:ext uri="{FF2B5EF4-FFF2-40B4-BE49-F238E27FC236}">
                <a16:creationId xmlns:a16="http://schemas.microsoft.com/office/drawing/2014/main" id="{C558E8B1-0215-4BC8-AF46-4F9A87F2AEF8}"/>
              </a:ext>
            </a:extLst>
          </p:cNvPr>
          <p:cNvSpPr>
            <a:spLocks noGrp="1"/>
          </p:cNvSpPr>
          <p:nvPr>
            <p:ph type="body" sz="quarter" idx="15"/>
          </p:nvPr>
        </p:nvSpPr>
        <p:spPr>
          <a:xfrm>
            <a:off x="4676774" y="1788139"/>
            <a:ext cx="4481651" cy="2163484"/>
          </a:xfrm>
        </p:spPr>
        <p:txBody>
          <a:bodyPr>
            <a:normAutofit/>
          </a:bodyPr>
          <a:lstStyle/>
          <a:p>
            <a:pPr marL="214313" indent="-214313">
              <a:buClr>
                <a:schemeClr val="accent1">
                  <a:lumMod val="75000"/>
                </a:schemeClr>
              </a:buClr>
              <a:buSzPct val="50000"/>
              <a:buFont typeface="Wingdings" panose="05000000000000000000" pitchFamily="2" charset="2"/>
              <a:buChar char="§"/>
            </a:pPr>
            <a:r>
              <a:rPr lang="en-US" sz="1600" dirty="0"/>
              <a:t>Capital of Costa del Sol</a:t>
            </a:r>
          </a:p>
          <a:p>
            <a:pPr marL="214313" indent="-214313">
              <a:buClr>
                <a:schemeClr val="accent1">
                  <a:lumMod val="75000"/>
                </a:schemeClr>
              </a:buClr>
              <a:buSzPct val="50000"/>
              <a:buFont typeface="Wingdings" panose="05000000000000000000" pitchFamily="2" charset="2"/>
              <a:buChar char="§"/>
            </a:pPr>
            <a:r>
              <a:rPr lang="en-US" sz="1600" dirty="0"/>
              <a:t>Fifth city in Spain in economic activity</a:t>
            </a:r>
          </a:p>
          <a:p>
            <a:pPr marL="214313" indent="-214313">
              <a:buClr>
                <a:schemeClr val="accent1">
                  <a:lumMod val="75000"/>
                </a:schemeClr>
              </a:buClr>
              <a:buSzPct val="50000"/>
              <a:buFont typeface="Wingdings" panose="05000000000000000000" pitchFamily="2" charset="2"/>
              <a:buChar char="§"/>
            </a:pPr>
            <a:r>
              <a:rPr lang="en-US" sz="1600" dirty="0"/>
              <a:t>Primary economic sector: tourism</a:t>
            </a:r>
          </a:p>
          <a:p>
            <a:pPr marL="214313" indent="-214313">
              <a:buClr>
                <a:schemeClr val="accent1">
                  <a:lumMod val="75000"/>
                </a:schemeClr>
              </a:buClr>
              <a:buSzPct val="50000"/>
              <a:buFont typeface="Wingdings" panose="05000000000000000000" pitchFamily="2" charset="2"/>
              <a:buChar char="§"/>
            </a:pPr>
            <a:r>
              <a:rPr lang="en-US" sz="1600" dirty="0"/>
              <a:t>2024: 2,720 taxis, 1,357 PHV (Uber, </a:t>
            </a:r>
            <a:r>
              <a:rPr lang="en-US" sz="1600" dirty="0" err="1"/>
              <a:t>Cabify</a:t>
            </a:r>
            <a:r>
              <a:rPr lang="en-US" sz="1600" dirty="0"/>
              <a:t>)</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6457950" y="5624513"/>
            <a:ext cx="2057400" cy="273844"/>
          </a:xfrm>
        </p:spPr>
        <p:txBody>
          <a:bodyPr/>
          <a:lstStyle/>
          <a:p>
            <a:fld id="{F91729D4-A164-47A3-830D-E792BCE699E4}" type="slidenum">
              <a:rPr lang="en-US" smtClean="0"/>
              <a:pPr/>
              <a:t>3</a:t>
            </a:fld>
            <a:endParaRPr lang="en-US" dirty="0"/>
          </a:p>
        </p:txBody>
      </p:sp>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1290638" y="817301"/>
            <a:ext cx="1762125" cy="745331"/>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Content Placeholder 2">
            <a:extLst>
              <a:ext uri="{FF2B5EF4-FFF2-40B4-BE49-F238E27FC236}">
                <a16:creationId xmlns:a16="http://schemas.microsoft.com/office/drawing/2014/main" id="{3571D318-344B-5473-3E07-D9AD4911F03A}"/>
              </a:ext>
            </a:extLst>
          </p:cNvPr>
          <p:cNvSpPr txBox="1">
            <a:spLocks/>
          </p:cNvSpPr>
          <p:nvPr/>
        </p:nvSpPr>
        <p:spPr>
          <a:xfrm>
            <a:off x="4135929" y="4862420"/>
            <a:ext cx="4558847" cy="2247246"/>
          </a:xfrm>
          <a:solidFill>
            <a:schemeClr val="bg1"/>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lumMod val="75000"/>
                </a:schemeClr>
              </a:buClr>
              <a:buSzPct val="50000"/>
              <a:buFont typeface="Wingdings" panose="05000000000000000000" pitchFamily="2" charset="2"/>
              <a:buChar char="§"/>
            </a:pPr>
            <a:r>
              <a:rPr lang="en-GB" sz="1600" dirty="0"/>
              <a:t>10 months (2020-2021) ethnographic research</a:t>
            </a:r>
          </a:p>
          <a:p>
            <a:pPr>
              <a:buClr>
                <a:schemeClr val="accent1">
                  <a:lumMod val="75000"/>
                </a:schemeClr>
              </a:buClr>
              <a:buSzPct val="50000"/>
              <a:buFont typeface="Wingdings" panose="05000000000000000000" pitchFamily="2" charset="2"/>
              <a:buChar char="§"/>
            </a:pPr>
            <a:r>
              <a:rPr lang="en-GB" sz="1600" dirty="0"/>
              <a:t>Mobile urban workers</a:t>
            </a:r>
          </a:p>
          <a:p>
            <a:pPr>
              <a:buClr>
                <a:schemeClr val="accent1">
                  <a:lumMod val="75000"/>
                </a:schemeClr>
              </a:buClr>
              <a:buSzPct val="50000"/>
              <a:buFont typeface="Wingdings" panose="05000000000000000000" pitchFamily="2" charset="2"/>
              <a:buChar char="§"/>
            </a:pPr>
            <a:r>
              <a:rPr lang="en-GB" sz="1600" dirty="0"/>
              <a:t>Covid</a:t>
            </a:r>
          </a:p>
          <a:p>
            <a:pPr>
              <a:buClr>
                <a:schemeClr val="accent1">
                  <a:lumMod val="75000"/>
                </a:schemeClr>
              </a:buClr>
              <a:buSzPct val="50000"/>
              <a:buFont typeface="Wingdings" panose="05000000000000000000" pitchFamily="2" charset="2"/>
              <a:buChar char="§"/>
            </a:pPr>
            <a:r>
              <a:rPr lang="en-GB" sz="1600" dirty="0"/>
              <a:t>35 participants (20 </a:t>
            </a:r>
            <a:r>
              <a:rPr lang="en-GB" sz="1600" i="1" dirty="0" err="1"/>
              <a:t>taxistas</a:t>
            </a:r>
            <a:r>
              <a:rPr lang="en-GB" sz="1600" dirty="0"/>
              <a:t>, 8 Uber, 7 </a:t>
            </a:r>
            <a:r>
              <a:rPr lang="en-GB" sz="1600" dirty="0" err="1"/>
              <a:t>Cabify</a:t>
            </a:r>
            <a:r>
              <a:rPr lang="en-GB" sz="1600" dirty="0"/>
              <a:t>)</a:t>
            </a:r>
          </a:p>
          <a:p>
            <a:pPr>
              <a:buClr>
                <a:srgbClr val="FDFEA0"/>
              </a:buClr>
            </a:pPr>
            <a:endParaRPr lang="en-GB" sz="1600" b="1" dirty="0"/>
          </a:p>
          <a:p>
            <a:pPr marL="0" indent="0">
              <a:buClr>
                <a:srgbClr val="FDFEA0"/>
              </a:buClr>
              <a:buNone/>
            </a:pPr>
            <a:endParaRPr lang="en-GB" sz="1600" dirty="0"/>
          </a:p>
        </p:txBody>
      </p:sp>
      <p:pic>
        <p:nvPicPr>
          <p:cNvPr id="9" name="Picture 8" descr="A person wearing sunglasses&#10;&#10;Description automatically generated with medium confidence">
            <a:extLst>
              <a:ext uri="{FF2B5EF4-FFF2-40B4-BE49-F238E27FC236}">
                <a16:creationId xmlns:a16="http://schemas.microsoft.com/office/drawing/2014/main" id="{BD3DEC09-7026-6F23-B903-DFB9E0D4EDAC}"/>
              </a:ext>
            </a:extLst>
          </p:cNvPr>
          <p:cNvPicPr>
            <a:picLocks noChangeAspect="1"/>
          </p:cNvPicPr>
          <p:nvPr/>
        </p:nvPicPr>
        <p:blipFill rotWithShape="1">
          <a:blip r:embed="rId5"/>
          <a:srcRect l="4138" r="9388"/>
          <a:stretch/>
        </p:blipFill>
        <p:spPr>
          <a:xfrm rot="5400000">
            <a:off x="20534" y="3622454"/>
            <a:ext cx="1847764" cy="1607945"/>
          </a:xfrm>
          <a:prstGeom prst="rect">
            <a:avLst/>
          </a:prstGeom>
        </p:spPr>
      </p:pic>
      <p:pic>
        <p:nvPicPr>
          <p:cNvPr id="12" name="Picture 11" descr="A picture containing grass, outdoor&#10;&#10;Description automatically generated">
            <a:extLst>
              <a:ext uri="{FF2B5EF4-FFF2-40B4-BE49-F238E27FC236}">
                <a16:creationId xmlns:a16="http://schemas.microsoft.com/office/drawing/2014/main" id="{B1D7F240-FDC5-D3F5-BBBE-80EB2DB3ED6B}"/>
              </a:ext>
            </a:extLst>
          </p:cNvPr>
          <p:cNvPicPr>
            <a:picLocks noChangeAspect="1"/>
          </p:cNvPicPr>
          <p:nvPr/>
        </p:nvPicPr>
        <p:blipFill rotWithShape="1">
          <a:blip r:embed="rId6"/>
          <a:srcRect t="14680" r="-3" b="226"/>
          <a:stretch/>
        </p:blipFill>
        <p:spPr>
          <a:xfrm>
            <a:off x="2510570" y="1269773"/>
            <a:ext cx="1791287" cy="2032294"/>
          </a:xfrm>
          <a:prstGeom prst="rect">
            <a:avLst/>
          </a:prstGeom>
        </p:spPr>
      </p:pic>
      <p:pic>
        <p:nvPicPr>
          <p:cNvPr id="13" name="Picture 12" descr="A picture containing road, tree, outdoor, person&#10;&#10;Description automatically generated">
            <a:extLst>
              <a:ext uri="{FF2B5EF4-FFF2-40B4-BE49-F238E27FC236}">
                <a16:creationId xmlns:a16="http://schemas.microsoft.com/office/drawing/2014/main" id="{0E382244-B093-D16F-7BF8-2FB7F733ED44}"/>
              </a:ext>
            </a:extLst>
          </p:cNvPr>
          <p:cNvPicPr>
            <a:picLocks noChangeAspect="1"/>
          </p:cNvPicPr>
          <p:nvPr/>
        </p:nvPicPr>
        <p:blipFill rotWithShape="1">
          <a:blip r:embed="rId7"/>
          <a:srcRect l="-10811" b="2892"/>
          <a:stretch/>
        </p:blipFill>
        <p:spPr>
          <a:xfrm>
            <a:off x="1748389" y="3502545"/>
            <a:ext cx="2000061" cy="2336982"/>
          </a:xfrm>
          <a:prstGeom prst="rect">
            <a:avLst/>
          </a:prstGeom>
        </p:spPr>
      </p:pic>
      <p:sp>
        <p:nvSpPr>
          <p:cNvPr id="2" name="Title 18">
            <a:extLst>
              <a:ext uri="{FF2B5EF4-FFF2-40B4-BE49-F238E27FC236}">
                <a16:creationId xmlns:a16="http://schemas.microsoft.com/office/drawing/2014/main" id="{98F7A369-8194-9CBC-AC24-3A03F87DB56D}"/>
              </a:ext>
            </a:extLst>
          </p:cNvPr>
          <p:cNvSpPr txBox="1">
            <a:spLocks/>
          </p:cNvSpPr>
          <p:nvPr/>
        </p:nvSpPr>
        <p:spPr>
          <a:xfrm>
            <a:off x="4135929" y="4246843"/>
            <a:ext cx="4318280" cy="543432"/>
          </a:xfrm>
          <a:prstGeom prst="rect">
            <a:avLst/>
          </a:prstGeom>
          <a:blipFill>
            <a:blip r:embed="rId8" cstate="print"/>
            <a:stretch>
              <a:fillRect/>
            </a:stretch>
          </a:blipFill>
        </p:spPr>
        <p:txBody>
          <a:bodyPr vert="horz" lIns="91440" tIns="45720" rIns="91440" bIns="45720" rtlCol="0" anchor="b">
            <a:normAutofit fontScale="82500" lnSpcReduction="10000"/>
          </a:bodyPr>
          <a:lstStyle>
            <a:lvl1pPr algn="l" defTabSz="914400" rtl="0" eaLnBrk="1" latinLnBrk="0" hangingPunct="1">
              <a:spcBef>
                <a:spcPct val="0"/>
              </a:spcBef>
              <a:buNone/>
              <a:defRPr sz="2400" kern="1200" cap="all" spc="150" baseline="0">
                <a:solidFill>
                  <a:schemeClr val="accent4"/>
                </a:solidFill>
                <a:latin typeface="+mj-lt"/>
                <a:ea typeface="+mj-ea"/>
                <a:cs typeface="+mj-cs"/>
              </a:defRPr>
            </a:lvl1pPr>
          </a:lstStyle>
          <a:p>
            <a:r>
              <a:rPr lang="en-US" b="1" dirty="0">
                <a:solidFill>
                  <a:srgbClr val="CC0066"/>
                </a:solidFill>
              </a:rPr>
              <a:t>experiences in the field</a:t>
            </a:r>
          </a:p>
        </p:txBody>
      </p:sp>
    </p:spTree>
    <p:extLst>
      <p:ext uri="{BB962C8B-B14F-4D97-AF65-F5344CB8AC3E}">
        <p14:creationId xmlns:p14="http://schemas.microsoft.com/office/powerpoint/2010/main" val="237990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3B38450-EBF3-3BC5-5702-45B505B3F096}"/>
              </a:ext>
            </a:extLst>
          </p:cNvPr>
          <p:cNvSpPr>
            <a:spLocks noGrp="1"/>
          </p:cNvSpPr>
          <p:nvPr>
            <p:ph type="body" idx="1"/>
          </p:nvPr>
        </p:nvSpPr>
        <p:spPr>
          <a:xfrm>
            <a:off x="746763" y="2078815"/>
            <a:ext cx="4040188" cy="639762"/>
          </a:xfrm>
        </p:spPr>
        <p:txBody>
          <a:bodyPr/>
          <a:lstStyle/>
          <a:p>
            <a:r>
              <a:rPr lang="en-GB" dirty="0"/>
              <a:t>Uber/</a:t>
            </a:r>
            <a:r>
              <a:rPr lang="en-GB" dirty="0" err="1"/>
              <a:t>Cabify</a:t>
            </a:r>
            <a:r>
              <a:rPr lang="en-GB" dirty="0"/>
              <a:t> sector</a:t>
            </a:r>
          </a:p>
        </p:txBody>
      </p:sp>
      <p:sp>
        <p:nvSpPr>
          <p:cNvPr id="10" name="Content Placeholder 9">
            <a:extLst>
              <a:ext uri="{FF2B5EF4-FFF2-40B4-BE49-F238E27FC236}">
                <a16:creationId xmlns:a16="http://schemas.microsoft.com/office/drawing/2014/main" id="{371C75CF-A53A-44B7-B107-9F2140FDB797}"/>
              </a:ext>
            </a:extLst>
          </p:cNvPr>
          <p:cNvSpPr>
            <a:spLocks noGrp="1"/>
          </p:cNvSpPr>
          <p:nvPr>
            <p:ph sz="half" idx="2"/>
          </p:nvPr>
        </p:nvSpPr>
        <p:spPr>
          <a:xfrm>
            <a:off x="746763" y="2718577"/>
            <a:ext cx="4040188" cy="3951288"/>
          </a:xfrm>
        </p:spPr>
        <p:txBody>
          <a:bodyPr/>
          <a:lstStyle/>
          <a:p>
            <a:r>
              <a:rPr lang="en-GB" dirty="0"/>
              <a:t>Opacity in the sector</a:t>
            </a:r>
          </a:p>
          <a:p>
            <a:r>
              <a:rPr lang="en-GB" dirty="0"/>
              <a:t>Fleet partners</a:t>
            </a:r>
          </a:p>
          <a:p>
            <a:r>
              <a:rPr lang="en-GB" dirty="0"/>
              <a:t>Participants were employed by a third company</a:t>
            </a:r>
          </a:p>
        </p:txBody>
      </p:sp>
      <p:sp>
        <p:nvSpPr>
          <p:cNvPr id="11" name="Text Placeholder 10">
            <a:extLst>
              <a:ext uri="{FF2B5EF4-FFF2-40B4-BE49-F238E27FC236}">
                <a16:creationId xmlns:a16="http://schemas.microsoft.com/office/drawing/2014/main" id="{6C67E42C-081D-56A4-F16D-BAECB8E1E565}"/>
              </a:ext>
            </a:extLst>
          </p:cNvPr>
          <p:cNvSpPr>
            <a:spLocks noGrp="1"/>
          </p:cNvSpPr>
          <p:nvPr>
            <p:ph type="body" sz="quarter" idx="3"/>
          </p:nvPr>
        </p:nvSpPr>
        <p:spPr>
          <a:xfrm>
            <a:off x="4934588" y="2078815"/>
            <a:ext cx="4041775" cy="639762"/>
          </a:xfrm>
        </p:spPr>
        <p:txBody>
          <a:bodyPr/>
          <a:lstStyle/>
          <a:p>
            <a:r>
              <a:rPr lang="en-GB" dirty="0"/>
              <a:t>Women drivers</a:t>
            </a:r>
          </a:p>
        </p:txBody>
      </p:sp>
      <p:sp>
        <p:nvSpPr>
          <p:cNvPr id="12" name="Content Placeholder 11">
            <a:extLst>
              <a:ext uri="{FF2B5EF4-FFF2-40B4-BE49-F238E27FC236}">
                <a16:creationId xmlns:a16="http://schemas.microsoft.com/office/drawing/2014/main" id="{32A0F848-1FC2-B567-FD5E-1A7F71D6FC48}"/>
              </a:ext>
            </a:extLst>
          </p:cNvPr>
          <p:cNvSpPr>
            <a:spLocks noGrp="1"/>
          </p:cNvSpPr>
          <p:nvPr>
            <p:ph sz="quarter" idx="4"/>
          </p:nvPr>
        </p:nvSpPr>
        <p:spPr>
          <a:xfrm>
            <a:off x="4934588" y="2718577"/>
            <a:ext cx="4041775" cy="3951288"/>
          </a:xfrm>
        </p:spPr>
        <p:txBody>
          <a:bodyPr/>
          <a:lstStyle/>
          <a:p>
            <a:r>
              <a:rPr lang="en-GB" dirty="0"/>
              <a:t>Drivers are employees</a:t>
            </a:r>
          </a:p>
          <a:p>
            <a:r>
              <a:rPr lang="en-GB" dirty="0"/>
              <a:t>3 months – 4 years in the sector</a:t>
            </a:r>
          </a:p>
          <a:p>
            <a:r>
              <a:rPr lang="en-GB" dirty="0"/>
              <a:t>Working in 12-hour-shifts, 6 days a week</a:t>
            </a:r>
          </a:p>
          <a:p>
            <a:r>
              <a:rPr lang="en-GB" dirty="0"/>
              <a:t>App-based</a:t>
            </a:r>
          </a:p>
        </p:txBody>
      </p:sp>
      <p:sp>
        <p:nvSpPr>
          <p:cNvPr id="3" name="Title 2">
            <a:extLst>
              <a:ext uri="{FF2B5EF4-FFF2-40B4-BE49-F238E27FC236}">
                <a16:creationId xmlns:a16="http://schemas.microsoft.com/office/drawing/2014/main" id="{6F28F602-3288-63E2-B5CD-41DA70296330}"/>
              </a:ext>
            </a:extLst>
          </p:cNvPr>
          <p:cNvSpPr>
            <a:spLocks noGrp="1"/>
          </p:cNvSpPr>
          <p:nvPr>
            <p:ph type="title" idx="4294967295"/>
          </p:nvPr>
        </p:nvSpPr>
        <p:spPr>
          <a:xfrm>
            <a:off x="746763" y="476250"/>
            <a:ext cx="7931150" cy="720725"/>
          </a:xfrm>
        </p:spPr>
        <p:txBody>
          <a:bodyPr/>
          <a:lstStyle/>
          <a:p>
            <a:r>
              <a:rPr lang="en-GB" dirty="0"/>
              <a:t>Women platform workers</a:t>
            </a:r>
          </a:p>
        </p:txBody>
      </p:sp>
      <p:sp>
        <p:nvSpPr>
          <p:cNvPr id="13" name="TextBox 12">
            <a:extLst>
              <a:ext uri="{FF2B5EF4-FFF2-40B4-BE49-F238E27FC236}">
                <a16:creationId xmlns:a16="http://schemas.microsoft.com/office/drawing/2014/main" id="{ED47E244-9C3F-4E93-87D9-8121A3D46AFD}"/>
              </a:ext>
            </a:extLst>
          </p:cNvPr>
          <p:cNvSpPr txBox="1"/>
          <p:nvPr/>
        </p:nvSpPr>
        <p:spPr>
          <a:xfrm>
            <a:off x="1203018" y="5741341"/>
            <a:ext cx="6959675" cy="928524"/>
          </a:xfrm>
          <a:prstGeom prst="rect">
            <a:avLst/>
          </a:prstGeom>
          <a:noFill/>
        </p:spPr>
        <p:txBody>
          <a:bodyPr wrap="square">
            <a:spAutoFit/>
          </a:bodyPr>
          <a:lstStyle/>
          <a:p>
            <a:pPr marL="342900" algn="just">
              <a:lnSpc>
                <a:spcPct val="107000"/>
              </a:lnSpc>
            </a:pPr>
            <a:r>
              <a:rPr lang="en-GB" sz="1600" i="1" dirty="0">
                <a:solidFill>
                  <a:schemeClr val="accent2"/>
                </a:solidFill>
                <a:latin typeface="Georgia" panose="02040502050405020303" pitchFamily="18" charset="0"/>
                <a:ea typeface="Calibri" panose="020F0502020204030204" pitchFamily="34" charset="0"/>
                <a:cs typeface="Calibri" panose="020F0502020204030204" pitchFamily="34" charset="0"/>
              </a:rPr>
              <a:t>“</a:t>
            </a:r>
            <a:r>
              <a:rPr lang="en-GB" sz="1600" i="1" dirty="0">
                <a:solidFill>
                  <a:schemeClr val="accent2"/>
                </a:solidFill>
                <a:latin typeface="Georgia" panose="02040502050405020303" pitchFamily="18" charset="0"/>
              </a:rPr>
              <a:t>By law, you can’t just wait on the street for a fare to come. In reality, we do. But it makes me feel like a bandit from the Wild West.”</a:t>
            </a:r>
            <a:endParaRPr lang="en-GB" sz="1600" i="1" dirty="0">
              <a:solidFill>
                <a:schemeClr val="accent2"/>
              </a:solidFill>
              <a:latin typeface="Georgia" panose="02040502050405020303" pitchFamily="18" charset="0"/>
              <a:ea typeface="Calibri" panose="020F0502020204030204" pitchFamily="34" charset="0"/>
              <a:cs typeface="Calibri" panose="020F0502020204030204" pitchFamily="34" charset="0"/>
            </a:endParaRPr>
          </a:p>
          <a:p>
            <a:pPr marL="342900" algn="just">
              <a:lnSpc>
                <a:spcPct val="107000"/>
              </a:lnSpc>
              <a:spcBef>
                <a:spcPts val="450"/>
              </a:spcBef>
            </a:pPr>
            <a:r>
              <a:rPr lang="en-US" sz="1600" dirty="0">
                <a:solidFill>
                  <a:schemeClr val="accent2"/>
                </a:solidFill>
                <a:latin typeface="Georgia" panose="02040502050405020303" pitchFamily="18" charset="0"/>
                <a:ea typeface="Calibri" panose="020F0502020204030204" pitchFamily="34" charset="0"/>
                <a:cs typeface="Times New Roman" panose="02020603050405020304" pitchFamily="18" charset="0"/>
              </a:rPr>
              <a:t>Puri, 4 years as Uber driver</a:t>
            </a:r>
            <a:endParaRPr lang="en-ES" sz="1600" dirty="0">
              <a:solidFill>
                <a:schemeClr val="accent2"/>
              </a:solidFill>
              <a:latin typeface="Georgia" panose="02040502050405020303" pitchFamily="18" charset="0"/>
              <a:ea typeface="Calibri" panose="020F0502020204030204" pitchFamily="34" charset="0"/>
              <a:cs typeface="Times New Roman" panose="02020603050405020304" pitchFamily="18" charset="0"/>
            </a:endParaRPr>
          </a:p>
        </p:txBody>
      </p:sp>
      <p:pic>
        <p:nvPicPr>
          <p:cNvPr id="14" name="Picture 4" descr="ODS5. Cabify lanza la funcionalidad “señal secreta” conductoras y  conductores | Corresponsables.com España">
            <a:extLst>
              <a:ext uri="{FF2B5EF4-FFF2-40B4-BE49-F238E27FC236}">
                <a16:creationId xmlns:a16="http://schemas.microsoft.com/office/drawing/2014/main" id="{D61F9831-F4A2-1D69-BB42-2836CABF0F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836" b="3162"/>
          <a:stretch/>
        </p:blipFill>
        <p:spPr bwMode="auto">
          <a:xfrm>
            <a:off x="5835227" y="145640"/>
            <a:ext cx="3141136" cy="17327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5945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19B74E-9FE1-FE5A-5D5A-6B4F9712BB0A}"/>
              </a:ext>
            </a:extLst>
          </p:cNvPr>
          <p:cNvSpPr>
            <a:spLocks noGrp="1"/>
          </p:cNvSpPr>
          <p:nvPr>
            <p:ph idx="1"/>
          </p:nvPr>
        </p:nvSpPr>
        <p:spPr>
          <a:xfrm>
            <a:off x="162214" y="1575522"/>
            <a:ext cx="5880240" cy="3799702"/>
          </a:xfrm>
        </p:spPr>
        <p:txBody>
          <a:bodyPr>
            <a:normAutofit/>
          </a:bodyPr>
          <a:lstStyle/>
          <a:p>
            <a:pPr>
              <a:spcAft>
                <a:spcPts val="600"/>
              </a:spcAft>
            </a:pPr>
            <a:r>
              <a:rPr lang="en-US" sz="2200" dirty="0"/>
              <a:t>Reasons to enter the sector: unemployment, unstable jobs (platform work = last resort); escape from routine and limiting jobs (i.e. health care, care of elderly)</a:t>
            </a:r>
          </a:p>
          <a:p>
            <a:pPr>
              <a:spcAft>
                <a:spcPts val="600"/>
              </a:spcAft>
            </a:pPr>
            <a:r>
              <a:rPr lang="en-US" sz="2200" dirty="0"/>
              <a:t>Recruitment process (vs impersonal recruiting mechanisms): “They asked me very different questions” (Patricia, Uber driver) vs information sessions</a:t>
            </a:r>
          </a:p>
        </p:txBody>
      </p:sp>
      <p:sp>
        <p:nvSpPr>
          <p:cNvPr id="3" name="Title 2">
            <a:extLst>
              <a:ext uri="{FF2B5EF4-FFF2-40B4-BE49-F238E27FC236}">
                <a16:creationId xmlns:a16="http://schemas.microsoft.com/office/drawing/2014/main" id="{F430AB35-C000-D3CC-FFC8-D26F85E826F1}"/>
              </a:ext>
            </a:extLst>
          </p:cNvPr>
          <p:cNvSpPr>
            <a:spLocks noGrp="1"/>
          </p:cNvSpPr>
          <p:nvPr>
            <p:ph type="title"/>
          </p:nvPr>
        </p:nvSpPr>
        <p:spPr>
          <a:xfrm>
            <a:off x="755576" y="476672"/>
            <a:ext cx="7931224" cy="720080"/>
          </a:xfrm>
        </p:spPr>
        <p:txBody>
          <a:bodyPr anchor="ctr">
            <a:normAutofit/>
          </a:bodyPr>
          <a:lstStyle/>
          <a:p>
            <a:r>
              <a:rPr lang="en-US" b="1" dirty="0"/>
              <a:t>Employment opportunities</a:t>
            </a:r>
          </a:p>
        </p:txBody>
      </p:sp>
      <p:pic>
        <p:nvPicPr>
          <p:cNvPr id="4" name="Picture 2" descr="Third of workers admit to preparing to look for another job | Startups  Magazine">
            <a:extLst>
              <a:ext uri="{FF2B5EF4-FFF2-40B4-BE49-F238E27FC236}">
                <a16:creationId xmlns:a16="http://schemas.microsoft.com/office/drawing/2014/main" id="{9986F79A-3BDE-8C85-61CB-77358CA14A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70" r="22956" b="1"/>
          <a:stretch/>
        </p:blipFill>
        <p:spPr bwMode="auto">
          <a:xfrm>
            <a:off x="6351373" y="1541311"/>
            <a:ext cx="2718485" cy="3178969"/>
          </a:xfrm>
          <a:prstGeom prst="rect">
            <a:avLst/>
          </a:prstGeom>
          <a:solidFill>
            <a:srgbClr val="FFFFFF"/>
          </a:solidFill>
        </p:spPr>
      </p:pic>
      <p:sp>
        <p:nvSpPr>
          <p:cNvPr id="5" name="Content Placeholder 1">
            <a:extLst>
              <a:ext uri="{FF2B5EF4-FFF2-40B4-BE49-F238E27FC236}">
                <a16:creationId xmlns:a16="http://schemas.microsoft.com/office/drawing/2014/main" id="{F07D6E4C-8834-DDBF-73EA-55783EDCDEAB}"/>
              </a:ext>
            </a:extLst>
          </p:cNvPr>
          <p:cNvSpPr txBox="1">
            <a:spLocks/>
          </p:cNvSpPr>
          <p:nvPr/>
        </p:nvSpPr>
        <p:spPr>
          <a:xfrm>
            <a:off x="162214" y="4950121"/>
            <a:ext cx="8819572" cy="27169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200" dirty="0"/>
              <a:t>Women are mainly hired in high-demand seasons – Covid-19 impact</a:t>
            </a:r>
          </a:p>
          <a:p>
            <a:pPr>
              <a:spcAft>
                <a:spcPts val="600"/>
              </a:spcAft>
            </a:pPr>
            <a:r>
              <a:rPr lang="en-US" sz="2200" dirty="0"/>
              <a:t>Port of entry to new sectors/activities: taxi, driving instructor, </a:t>
            </a:r>
            <a:r>
              <a:rPr lang="en-US" sz="2200" dirty="0" err="1"/>
              <a:t>BlaBlaCar</a:t>
            </a:r>
            <a:endParaRPr lang="en-US" sz="2200" dirty="0"/>
          </a:p>
        </p:txBody>
      </p:sp>
    </p:spTree>
    <p:extLst>
      <p:ext uri="{BB962C8B-B14F-4D97-AF65-F5344CB8AC3E}">
        <p14:creationId xmlns:p14="http://schemas.microsoft.com/office/powerpoint/2010/main" val="66659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10943E-9178-A7BD-2C8E-6D9973A09EC6}"/>
              </a:ext>
            </a:extLst>
          </p:cNvPr>
          <p:cNvSpPr>
            <a:spLocks noGrp="1"/>
          </p:cNvSpPr>
          <p:nvPr>
            <p:ph idx="1"/>
          </p:nvPr>
        </p:nvSpPr>
        <p:spPr>
          <a:xfrm>
            <a:off x="253191" y="5863154"/>
            <a:ext cx="8873860" cy="1096963"/>
          </a:xfrm>
        </p:spPr>
        <p:txBody>
          <a:bodyPr>
            <a:normAutofit/>
          </a:bodyPr>
          <a:lstStyle/>
          <a:p>
            <a:pPr>
              <a:spcAft>
                <a:spcPts val="600"/>
              </a:spcAft>
            </a:pPr>
            <a:r>
              <a:rPr lang="en-US" sz="2400" dirty="0"/>
              <a:t>SURVEILLANCE &amp; CONTROL: appearance, ratings, drivers’ metrics</a:t>
            </a:r>
          </a:p>
        </p:txBody>
      </p:sp>
      <p:sp>
        <p:nvSpPr>
          <p:cNvPr id="3" name="Title 2">
            <a:extLst>
              <a:ext uri="{FF2B5EF4-FFF2-40B4-BE49-F238E27FC236}">
                <a16:creationId xmlns:a16="http://schemas.microsoft.com/office/drawing/2014/main" id="{4AA27F37-A5B8-DFA8-6F6C-B34D694158E5}"/>
              </a:ext>
            </a:extLst>
          </p:cNvPr>
          <p:cNvSpPr>
            <a:spLocks noGrp="1"/>
          </p:cNvSpPr>
          <p:nvPr>
            <p:ph type="title"/>
          </p:nvPr>
        </p:nvSpPr>
        <p:spPr/>
        <p:txBody>
          <a:bodyPr/>
          <a:lstStyle/>
          <a:p>
            <a:r>
              <a:rPr lang="en-US" dirty="0">
                <a:cs typeface="Arial"/>
              </a:rPr>
              <a:t> Who is the boss?</a:t>
            </a:r>
            <a:endParaRPr lang="en-US" dirty="0"/>
          </a:p>
        </p:txBody>
      </p:sp>
      <p:pic>
        <p:nvPicPr>
          <p:cNvPr id="4" name="Picture 4" descr="2,100+ Patchwork Quilt Illustrations, Royalty-Free Vector Graphics &amp; Clip  Art - iStock | Patchwork quilt bed, Patchwork quilt pattern, Patchwork quilt  on lap">
            <a:extLst>
              <a:ext uri="{FF2B5EF4-FFF2-40B4-BE49-F238E27FC236}">
                <a16:creationId xmlns:a16="http://schemas.microsoft.com/office/drawing/2014/main" id="{A2CA0185-A69A-BCA5-BBAF-BD29F51006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 r="3292" b="-3"/>
          <a:stretch/>
        </p:blipFill>
        <p:spPr bwMode="auto">
          <a:xfrm rot="21247649">
            <a:off x="6096542" y="1516135"/>
            <a:ext cx="2900817" cy="301523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C9D270EA-78D0-5F10-A46D-935F16FBC07B}"/>
              </a:ext>
            </a:extLst>
          </p:cNvPr>
          <p:cNvSpPr txBox="1">
            <a:spLocks/>
          </p:cNvSpPr>
          <p:nvPr/>
        </p:nvSpPr>
        <p:spPr>
          <a:xfrm>
            <a:off x="253191" y="2575105"/>
            <a:ext cx="562403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400" dirty="0"/>
              <a:t>PATCHWORK LABOUR REGIME: Complex scheme where online and offline practices overlap</a:t>
            </a:r>
          </a:p>
          <a:p>
            <a:pPr>
              <a:spcAft>
                <a:spcPts val="600"/>
              </a:spcAft>
            </a:pPr>
            <a:endParaRPr lang="en-US" sz="2400" dirty="0"/>
          </a:p>
          <a:p>
            <a:pPr>
              <a:spcAft>
                <a:spcPts val="600"/>
              </a:spcAft>
            </a:pPr>
            <a:r>
              <a:rPr lang="en-US" sz="2400" dirty="0"/>
              <a:t>DOUBLE MANAGERIAL MECHANISMS – Who is the Boss?</a:t>
            </a:r>
          </a:p>
          <a:p>
            <a:pPr>
              <a:spcAft>
                <a:spcPts val="600"/>
              </a:spcAft>
            </a:pPr>
            <a:r>
              <a:rPr lang="en-US" sz="2400" dirty="0"/>
              <a:t>ANTI-FLEXIBILITY PARADIGM</a:t>
            </a:r>
          </a:p>
        </p:txBody>
      </p:sp>
    </p:spTree>
    <p:extLst>
      <p:ext uri="{BB962C8B-B14F-4D97-AF65-F5344CB8AC3E}">
        <p14:creationId xmlns:p14="http://schemas.microsoft.com/office/powerpoint/2010/main" val="179871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E39943-AC68-C87C-25C6-E50F13455DC4}"/>
              </a:ext>
            </a:extLst>
          </p:cNvPr>
          <p:cNvPicPr>
            <a:picLocks noChangeAspect="1"/>
          </p:cNvPicPr>
          <p:nvPr/>
        </p:nvPicPr>
        <p:blipFill>
          <a:blip r:embed="rId3"/>
          <a:stretch>
            <a:fillRect/>
          </a:stretch>
        </p:blipFill>
        <p:spPr>
          <a:xfrm>
            <a:off x="-548209" y="420130"/>
            <a:ext cx="10072327" cy="5659393"/>
          </a:xfrm>
          <a:prstGeom prst="rect">
            <a:avLst/>
          </a:prstGeom>
        </p:spPr>
      </p:pic>
    </p:spTree>
    <p:extLst>
      <p:ext uri="{BB962C8B-B14F-4D97-AF65-F5344CB8AC3E}">
        <p14:creationId xmlns:p14="http://schemas.microsoft.com/office/powerpoint/2010/main" val="85863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67942-08BA-F851-EB83-F5C74F8A882E}"/>
              </a:ext>
            </a:extLst>
          </p:cNvPr>
          <p:cNvSpPr>
            <a:spLocks noGrp="1"/>
          </p:cNvSpPr>
          <p:nvPr>
            <p:ph idx="1"/>
          </p:nvPr>
        </p:nvSpPr>
        <p:spPr>
          <a:xfrm>
            <a:off x="284205" y="1600200"/>
            <a:ext cx="8402595" cy="4525963"/>
          </a:xfrm>
        </p:spPr>
        <p:txBody>
          <a:bodyPr>
            <a:noAutofit/>
          </a:bodyPr>
          <a:lstStyle/>
          <a:p>
            <a:pPr>
              <a:spcAft>
                <a:spcPts val="600"/>
              </a:spcAft>
            </a:pPr>
            <a:r>
              <a:rPr lang="en-GB" sz="1800" dirty="0"/>
              <a:t>Platforms help increase women’s presence in typically male-dominated activities, such as ride-hailing services, which constitute progress in occupational numbers and gender segregation.</a:t>
            </a:r>
          </a:p>
          <a:p>
            <a:pPr>
              <a:spcAft>
                <a:spcPts val="600"/>
              </a:spcAft>
            </a:pPr>
            <a:r>
              <a:rPr lang="en-GB" sz="1800" dirty="0"/>
              <a:t>Female workers in digital labour platforms continue to struggle against invisibilities, precariousness, inequalities in access to work and wages, and lack of control and autonomy over one’s work.</a:t>
            </a:r>
          </a:p>
          <a:p>
            <a:pPr>
              <a:spcAft>
                <a:spcPts val="600"/>
              </a:spcAft>
            </a:pPr>
            <a:r>
              <a:rPr lang="en-GB" sz="1800" dirty="0"/>
              <a:t>Platform's control persists even if platform workers become employees.</a:t>
            </a:r>
          </a:p>
          <a:p>
            <a:pPr>
              <a:spcAft>
                <a:spcPts val="600"/>
              </a:spcAft>
            </a:pPr>
            <a:r>
              <a:rPr lang="en-GB" sz="1800" dirty="0"/>
              <a:t>Formality and regulation do not fix everything. Given that the algorithms play a central role in disciplining the workers, there is no scope for workers to bargain, challenge, or influence the system, and hence, there is no scope to negotiate with platforms or clients.</a:t>
            </a:r>
          </a:p>
          <a:p>
            <a:pPr>
              <a:spcAft>
                <a:spcPts val="600"/>
              </a:spcAft>
            </a:pPr>
            <a:r>
              <a:rPr lang="en-GB" sz="1800" dirty="0"/>
              <a:t>There is a need for more woman-centric platforms with more personal relationships between management and workers.</a:t>
            </a:r>
          </a:p>
        </p:txBody>
      </p:sp>
      <p:sp>
        <p:nvSpPr>
          <p:cNvPr id="3" name="Title 2">
            <a:extLst>
              <a:ext uri="{FF2B5EF4-FFF2-40B4-BE49-F238E27FC236}">
                <a16:creationId xmlns:a16="http://schemas.microsoft.com/office/drawing/2014/main" id="{D99884E4-AC87-092C-EB56-C8CE36315433}"/>
              </a:ext>
            </a:extLst>
          </p:cNvPr>
          <p:cNvSpPr>
            <a:spLocks noGrp="1"/>
          </p:cNvSpPr>
          <p:nvPr>
            <p:ph type="title"/>
          </p:nvPr>
        </p:nvSpPr>
        <p:spPr/>
        <p:txBody>
          <a:bodyPr/>
          <a:lstStyle/>
          <a:p>
            <a:r>
              <a:rPr lang="en-US" b="1" dirty="0">
                <a:cs typeface="Arial"/>
              </a:rPr>
              <a:t> Concluding remarks</a:t>
            </a:r>
            <a:endParaRPr lang="en-US" b="1" dirty="0"/>
          </a:p>
        </p:txBody>
      </p:sp>
    </p:spTree>
    <p:extLst>
      <p:ext uri="{BB962C8B-B14F-4D97-AF65-F5344CB8AC3E}">
        <p14:creationId xmlns:p14="http://schemas.microsoft.com/office/powerpoint/2010/main" val="990004514"/>
      </p:ext>
    </p:extLst>
  </p:cSld>
  <p:clrMapOvr>
    <a:masterClrMapping/>
  </p:clrMapOvr>
</p:sld>
</file>

<file path=ppt/theme/theme1.xml><?xml version="1.0" encoding="utf-8"?>
<a:theme xmlns:a="http://schemas.openxmlformats.org/drawingml/2006/main" name="Presentation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11E582BE66F44B9D938EBB0058D23A" ma:contentTypeVersion="17" ma:contentTypeDescription="Create a new document." ma:contentTypeScope="" ma:versionID="571be5eab06aa537d39e2a2c887c4c5e">
  <xsd:schema xmlns:xsd="http://www.w3.org/2001/XMLSchema" xmlns:xs="http://www.w3.org/2001/XMLSchema" xmlns:p="http://schemas.microsoft.com/office/2006/metadata/properties" xmlns:ns2="fbec331a-f02c-405b-b683-b2074c0381ac" xmlns:ns3="a4bb8071-2408-4295-a5d0-f877f6615b6f" targetNamespace="http://schemas.microsoft.com/office/2006/metadata/properties" ma:root="true" ma:fieldsID="419ddaf22e3acb0598c263f2ce72c686" ns2:_="" ns3:_="">
    <xsd:import namespace="fbec331a-f02c-405b-b683-b2074c0381ac"/>
    <xsd:import namespace="a4bb8071-2408-4295-a5d0-f877f6615b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ec331a-f02c-405b-b683-b2074c0381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bb8071-2408-4295-a5d0-f877f6615b6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4bdfe43-f8e1-4747-919e-bdf57ed952af}" ma:internalName="TaxCatchAll" ma:showField="CatchAllData" ma:web="a4bb8071-2408-4295-a5d0-f877f6615b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ec331a-f02c-405b-b683-b2074c0381ac">
      <Terms xmlns="http://schemas.microsoft.com/office/infopath/2007/PartnerControls"/>
    </lcf76f155ced4ddcb4097134ff3c332f>
    <TaxCatchAll xmlns="a4bb8071-2408-4295-a5d0-f877f6615b6f" xsi:nil="true"/>
  </documentManagement>
</p:properties>
</file>

<file path=customXml/itemProps1.xml><?xml version="1.0" encoding="utf-8"?>
<ds:datastoreItem xmlns:ds="http://schemas.openxmlformats.org/officeDocument/2006/customXml" ds:itemID="{EFF46573-EF09-4AB1-A57B-DAD593E5777F}">
  <ds:schemaRefs>
    <ds:schemaRef ds:uri="http://schemas.microsoft.com/sharepoint/v3/contenttype/forms"/>
  </ds:schemaRefs>
</ds:datastoreItem>
</file>

<file path=customXml/itemProps2.xml><?xml version="1.0" encoding="utf-8"?>
<ds:datastoreItem xmlns:ds="http://schemas.openxmlformats.org/officeDocument/2006/customXml" ds:itemID="{4612F2A6-4D23-400D-B183-78E4302DF59E}">
  <ds:schemaRefs>
    <ds:schemaRef ds:uri="a4bb8071-2408-4295-a5d0-f877f6615b6f"/>
    <ds:schemaRef ds:uri="fbec331a-f02c-405b-b683-b2074c0381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331C32-EA12-4EF4-ACFD-7D367A09E98F}">
  <ds:schemaRefs>
    <ds:schemaRef ds:uri="http://schemas.microsoft.com/office/2006/metadata/properties"/>
    <ds:schemaRef ds:uri="http://purl.org/dc/elements/1.1/"/>
    <ds:schemaRef ds:uri="http://www.w3.org/XML/1998/namespace"/>
    <ds:schemaRef ds:uri="http://purl.org/dc/terms/"/>
    <ds:schemaRef ds:uri="http://purl.org/dc/dcmitype/"/>
    <ds:schemaRef ds:uri="a4bb8071-2408-4295-a5d0-f877f6615b6f"/>
    <ds:schemaRef ds:uri="http://schemas.microsoft.com/office/infopath/2007/PartnerControls"/>
    <ds:schemaRef ds:uri="http://schemas.openxmlformats.org/package/2006/metadata/core-properties"/>
    <ds:schemaRef ds:uri="http://schemas.microsoft.com/office/2006/documentManagement/types"/>
    <ds:schemaRef ds:uri="fbec331a-f02c-405b-b683-b2074c0381ac"/>
  </ds:schemaRefs>
</ds:datastoreItem>
</file>

<file path=docProps/app.xml><?xml version="1.0" encoding="utf-8"?>
<Properties xmlns="http://schemas.openxmlformats.org/officeDocument/2006/extended-properties" xmlns:vt="http://schemas.openxmlformats.org/officeDocument/2006/docPropsVTypes">
  <Template>Presentation4</Template>
  <TotalTime>112</TotalTime>
  <Words>471</Words>
  <Application>Microsoft Office PowerPoint</Application>
  <PresentationFormat>On-screen Show (4:3)</PresentationFormat>
  <Paragraphs>59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Wingdings</vt:lpstr>
      <vt:lpstr>Presentation4</vt:lpstr>
      <vt:lpstr> Who is the Boss? Women in the app-based transport sector in Spain</vt:lpstr>
      <vt:lpstr>Introduction</vt:lpstr>
      <vt:lpstr>Location: Málaga</vt:lpstr>
      <vt:lpstr>Women platform workers</vt:lpstr>
      <vt:lpstr>Employment opportunities</vt:lpstr>
      <vt:lpstr> Who is the boss?</vt:lpstr>
      <vt:lpstr>PowerPoint Presentation</vt:lpstr>
      <vt:lpstr> 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Caught Between the State and the Market: voluntary and community sector policy making in the UK</dc:title>
  <dc:creator>Louise South</dc:creator>
  <cp:lastModifiedBy>Martinez, Belen</cp:lastModifiedBy>
  <cp:revision>99</cp:revision>
  <cp:lastPrinted>2025-02-05T11:25:16Z</cp:lastPrinted>
  <dcterms:created xsi:type="dcterms:W3CDTF">2012-09-27T14:46:33Z</dcterms:created>
  <dcterms:modified xsi:type="dcterms:W3CDTF">2025-02-05T11:28:43Z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0x0101000511E582BE66F44B9D938EBB0058D23A</vt:lpwstr>
  </property>
  <property fmtid="{D5CDD505-2E9C-101B-9397-08002B2CF9AE}" pid="3" name="MediaServiceImageTags">
    <vt:lpwstr/>
  </property>
</Properties>
</file>