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7"/>
  </p:notesMasterIdLst>
  <p:sldIdLst>
    <p:sldId id="256" r:id="rId2"/>
    <p:sldId id="259" r:id="rId3"/>
    <p:sldId id="260" r:id="rId4"/>
    <p:sldId id="263" r:id="rId5"/>
    <p:sldId id="26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58267D-D396-818A-97F6-526333A65813}" v="654" dt="2025-02-03T17:24:52.110"/>
    <p1510:client id="{14D183DE-B558-4A5A-8139-3D780B01228C}" v="19" dt="2025-02-03T10:20:52.409"/>
    <p1510:client id="{5A63B9F7-25C5-3E44-9226-A77D1E27661E}" v="1145" dt="2025-02-03T15:20:20.332"/>
    <p1510:client id="{8ECD229D-A9F6-60E0-F505-616EDAF74F51}" v="2" dt="2025-02-03T10:16:48.5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2" autoAdjust="0"/>
    <p:restoredTop sz="94660"/>
  </p:normalViewPr>
  <p:slideViewPr>
    <p:cSldViewPr snapToGrid="0">
      <p:cViewPr varScale="1">
        <p:scale>
          <a:sx n="78" d="100"/>
          <a:sy n="78" d="100"/>
        </p:scale>
        <p:origin x="653"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C1EE26-FCB2-4610-A53C-A21B38B8D462}" type="doc">
      <dgm:prSet loTypeId="urn:microsoft.com/office/officeart/2008/layout/RadialCluster" loCatId="cycle" qsTypeId="urn:microsoft.com/office/officeart/2005/8/quickstyle/simple3" qsCatId="simple" csTypeId="urn:microsoft.com/office/officeart/2005/8/colors/accent1_2" csCatId="accent1" phldr="1"/>
      <dgm:spPr/>
      <dgm:t>
        <a:bodyPr/>
        <a:lstStyle/>
        <a:p>
          <a:endParaRPr lang="en-GB"/>
        </a:p>
      </dgm:t>
    </dgm:pt>
    <dgm:pt modelId="{FE2141D3-8259-4F3C-B9B4-6EE0CD867E03}">
      <dgm:prSet phldrT="[Text]"/>
      <dgm:spPr>
        <a:solidFill>
          <a:schemeClr val="tx2">
            <a:lumMod val="10000"/>
            <a:lumOff val="90000"/>
          </a:schemeClr>
        </a:solidFill>
      </dgm:spPr>
      <dgm:t>
        <a:bodyPr/>
        <a:lstStyle/>
        <a:p>
          <a:r>
            <a:rPr lang="en-GB" dirty="0"/>
            <a:t>Labouring for Platforms </a:t>
          </a:r>
        </a:p>
      </dgm:t>
    </dgm:pt>
    <dgm:pt modelId="{22EACAD5-D4E0-40AB-A4B3-CF01B868CB11}" type="parTrans" cxnId="{082487B5-AA9D-401A-A7C9-56F2A8C31424}">
      <dgm:prSet/>
      <dgm:spPr/>
      <dgm:t>
        <a:bodyPr/>
        <a:lstStyle/>
        <a:p>
          <a:endParaRPr lang="en-GB"/>
        </a:p>
      </dgm:t>
    </dgm:pt>
    <dgm:pt modelId="{69546E5B-4D22-46A2-96D0-4F1F8B9F7F41}" type="sibTrans" cxnId="{082487B5-AA9D-401A-A7C9-56F2A8C31424}">
      <dgm:prSet/>
      <dgm:spPr/>
      <dgm:t>
        <a:bodyPr/>
        <a:lstStyle/>
        <a:p>
          <a:endParaRPr lang="en-GB"/>
        </a:p>
      </dgm:t>
    </dgm:pt>
    <dgm:pt modelId="{E8821FE6-014F-4C32-93FD-BD66D924D617}">
      <dgm:prSet phldrT="[Text]" custT="1"/>
      <dgm:spPr/>
      <dgm:t>
        <a:bodyPr/>
        <a:lstStyle/>
        <a:p>
          <a:r>
            <a:rPr lang="en-GB" sz="2000" dirty="0"/>
            <a:t>Negotiating the everyday risks and dangers of platform work </a:t>
          </a:r>
        </a:p>
      </dgm:t>
    </dgm:pt>
    <dgm:pt modelId="{DB08199C-0FC0-4BB5-B83F-89A8B13522E9}" type="parTrans" cxnId="{A8874704-69A3-4067-9E87-2B77D1E876DF}">
      <dgm:prSet/>
      <dgm:spPr/>
      <dgm:t>
        <a:bodyPr/>
        <a:lstStyle/>
        <a:p>
          <a:endParaRPr lang="en-GB"/>
        </a:p>
      </dgm:t>
    </dgm:pt>
    <dgm:pt modelId="{F802E4DF-1009-4E0F-9653-B8315FF707D1}" type="sibTrans" cxnId="{A8874704-69A3-4067-9E87-2B77D1E876DF}">
      <dgm:prSet/>
      <dgm:spPr/>
      <dgm:t>
        <a:bodyPr/>
        <a:lstStyle/>
        <a:p>
          <a:endParaRPr lang="en-GB"/>
        </a:p>
      </dgm:t>
    </dgm:pt>
    <dgm:pt modelId="{D01A55DB-2E76-49A4-9C0E-1F5F79379C1E}">
      <dgm:prSet phldrT="[Text]" custT="1"/>
      <dgm:spPr/>
      <dgm:t>
        <a:bodyPr/>
        <a:lstStyle/>
        <a:p>
          <a:r>
            <a:rPr lang="en-GB" sz="2000" dirty="0"/>
            <a:t>Dis-intermediation by Platforms: Mediation by informal support networks </a:t>
          </a:r>
        </a:p>
      </dgm:t>
    </dgm:pt>
    <dgm:pt modelId="{22C146BA-DC92-46AB-84DB-CCE364992F32}" type="parTrans" cxnId="{D981A079-6066-444F-BA0C-71F3250AAAF0}">
      <dgm:prSet/>
      <dgm:spPr/>
      <dgm:t>
        <a:bodyPr/>
        <a:lstStyle/>
        <a:p>
          <a:endParaRPr lang="en-GB"/>
        </a:p>
      </dgm:t>
    </dgm:pt>
    <dgm:pt modelId="{D821EBA4-D7A5-41F9-9451-1617D15BAB98}" type="sibTrans" cxnId="{D981A079-6066-444F-BA0C-71F3250AAAF0}">
      <dgm:prSet/>
      <dgm:spPr/>
      <dgm:t>
        <a:bodyPr/>
        <a:lstStyle/>
        <a:p>
          <a:endParaRPr lang="en-GB"/>
        </a:p>
      </dgm:t>
    </dgm:pt>
    <dgm:pt modelId="{894E3C79-B3BC-4B39-8D33-80C4FCA85E4C}">
      <dgm:prSet custScaleX="159791" custScaleY="96783" custRadScaleRad="82070" custRadScaleInc="-6994"/>
      <dgm:spPr/>
      <dgm:t>
        <a:bodyPr/>
        <a:lstStyle/>
        <a:p>
          <a:endParaRPr lang="en-GB"/>
        </a:p>
      </dgm:t>
    </dgm:pt>
    <dgm:pt modelId="{63D9A688-B094-4823-BF03-A1F8A6D3E2A5}" type="parTrans" cxnId="{D38874FF-4A8E-4683-A98A-040AB4C9E31C}">
      <dgm:prSet/>
      <dgm:spPr/>
      <dgm:t>
        <a:bodyPr/>
        <a:lstStyle/>
        <a:p>
          <a:endParaRPr lang="en-GB"/>
        </a:p>
      </dgm:t>
    </dgm:pt>
    <dgm:pt modelId="{3EDD8C61-37B6-41B4-B871-2E11FC14A6E3}" type="sibTrans" cxnId="{D38874FF-4A8E-4683-A98A-040AB4C9E31C}">
      <dgm:prSet/>
      <dgm:spPr/>
      <dgm:t>
        <a:bodyPr/>
        <a:lstStyle/>
        <a:p>
          <a:endParaRPr lang="en-GB"/>
        </a:p>
      </dgm:t>
    </dgm:pt>
    <dgm:pt modelId="{D03DAAD7-96C6-4FCF-9678-9094B4FC358D}" type="pres">
      <dgm:prSet presAssocID="{29C1EE26-FCB2-4610-A53C-A21B38B8D462}" presName="Name0" presStyleCnt="0">
        <dgm:presLayoutVars>
          <dgm:chMax val="1"/>
          <dgm:chPref val="1"/>
          <dgm:dir/>
          <dgm:animOne val="branch"/>
          <dgm:animLvl val="lvl"/>
        </dgm:presLayoutVars>
      </dgm:prSet>
      <dgm:spPr/>
    </dgm:pt>
    <dgm:pt modelId="{6E1294CA-2BE2-4F4F-B2FC-8476D9F18B8B}" type="pres">
      <dgm:prSet presAssocID="{FE2141D3-8259-4F3C-B9B4-6EE0CD867E03}" presName="singleCycle" presStyleCnt="0"/>
      <dgm:spPr/>
    </dgm:pt>
    <dgm:pt modelId="{38D3B10F-1098-4F59-A385-381395B7050E}" type="pres">
      <dgm:prSet presAssocID="{FE2141D3-8259-4F3C-B9B4-6EE0CD867E03}" presName="singleCenter" presStyleLbl="node1" presStyleIdx="0" presStyleCnt="3" custLinFactNeighborX="-73383" custLinFactNeighborY="-1197">
        <dgm:presLayoutVars>
          <dgm:chMax val="7"/>
          <dgm:chPref val="7"/>
        </dgm:presLayoutVars>
      </dgm:prSet>
      <dgm:spPr/>
    </dgm:pt>
    <dgm:pt modelId="{BBE35AC1-4BEA-4ADB-A289-95001FFF5192}" type="pres">
      <dgm:prSet presAssocID="{DB08199C-0FC0-4BB5-B83F-89A8B13522E9}" presName="Name56" presStyleLbl="parChTrans1D2" presStyleIdx="0" presStyleCnt="2"/>
      <dgm:spPr/>
    </dgm:pt>
    <dgm:pt modelId="{FDE6F723-7B55-4E98-8005-57A1B7E954AC}" type="pres">
      <dgm:prSet presAssocID="{E8821FE6-014F-4C32-93FD-BD66D924D617}" presName="text0" presStyleLbl="node1" presStyleIdx="1" presStyleCnt="3" custScaleX="159791" custScaleY="199433" custRadScaleRad="65817" custRadScaleInc="-15843">
        <dgm:presLayoutVars>
          <dgm:bulletEnabled val="1"/>
        </dgm:presLayoutVars>
      </dgm:prSet>
      <dgm:spPr/>
    </dgm:pt>
    <dgm:pt modelId="{ED8B1375-7C33-4C0D-A9BC-928C38C7D912}" type="pres">
      <dgm:prSet presAssocID="{22C146BA-DC92-46AB-84DB-CCE364992F32}" presName="Name56" presStyleLbl="parChTrans1D2" presStyleIdx="1" presStyleCnt="2"/>
      <dgm:spPr/>
    </dgm:pt>
    <dgm:pt modelId="{FC3A5E74-28EE-41CF-900B-2419F478D4C8}" type="pres">
      <dgm:prSet presAssocID="{D01A55DB-2E76-49A4-9C0E-1F5F79379C1E}" presName="text0" presStyleLbl="node1" presStyleIdx="2" presStyleCnt="3" custScaleX="217675" custScaleY="167264" custRadScaleRad="70765" custRadScaleInc="36228">
        <dgm:presLayoutVars>
          <dgm:bulletEnabled val="1"/>
        </dgm:presLayoutVars>
      </dgm:prSet>
      <dgm:spPr/>
    </dgm:pt>
  </dgm:ptLst>
  <dgm:cxnLst>
    <dgm:cxn modelId="{A8874704-69A3-4067-9E87-2B77D1E876DF}" srcId="{FE2141D3-8259-4F3C-B9B4-6EE0CD867E03}" destId="{E8821FE6-014F-4C32-93FD-BD66D924D617}" srcOrd="0" destOrd="0" parTransId="{DB08199C-0FC0-4BB5-B83F-89A8B13522E9}" sibTransId="{F802E4DF-1009-4E0F-9653-B8315FF707D1}"/>
    <dgm:cxn modelId="{1DB92411-1B17-44A3-814C-5B5100A24926}" type="presOf" srcId="{29C1EE26-FCB2-4610-A53C-A21B38B8D462}" destId="{D03DAAD7-96C6-4FCF-9678-9094B4FC358D}" srcOrd="0" destOrd="0" presId="urn:microsoft.com/office/officeart/2008/layout/RadialCluster"/>
    <dgm:cxn modelId="{147B185B-3604-4EE0-9906-E4013F4F99F5}" type="presOf" srcId="{22C146BA-DC92-46AB-84DB-CCE364992F32}" destId="{ED8B1375-7C33-4C0D-A9BC-928C38C7D912}" srcOrd="0" destOrd="0" presId="urn:microsoft.com/office/officeart/2008/layout/RadialCluster"/>
    <dgm:cxn modelId="{87D33F67-4D6C-4C4E-AB26-5891D76368B6}" type="presOf" srcId="{FE2141D3-8259-4F3C-B9B4-6EE0CD867E03}" destId="{38D3B10F-1098-4F59-A385-381395B7050E}" srcOrd="0" destOrd="0" presId="urn:microsoft.com/office/officeart/2008/layout/RadialCluster"/>
    <dgm:cxn modelId="{29591669-B434-4E59-9B34-035F2D7BE3DC}" type="presOf" srcId="{D01A55DB-2E76-49A4-9C0E-1F5F79379C1E}" destId="{FC3A5E74-28EE-41CF-900B-2419F478D4C8}" srcOrd="0" destOrd="0" presId="urn:microsoft.com/office/officeart/2008/layout/RadialCluster"/>
    <dgm:cxn modelId="{D95C7D76-477B-441C-9626-2D6727859414}" type="presOf" srcId="{E8821FE6-014F-4C32-93FD-BD66D924D617}" destId="{FDE6F723-7B55-4E98-8005-57A1B7E954AC}" srcOrd="0" destOrd="0" presId="urn:microsoft.com/office/officeart/2008/layout/RadialCluster"/>
    <dgm:cxn modelId="{D981A079-6066-444F-BA0C-71F3250AAAF0}" srcId="{FE2141D3-8259-4F3C-B9B4-6EE0CD867E03}" destId="{D01A55DB-2E76-49A4-9C0E-1F5F79379C1E}" srcOrd="1" destOrd="0" parTransId="{22C146BA-DC92-46AB-84DB-CCE364992F32}" sibTransId="{D821EBA4-D7A5-41F9-9451-1617D15BAB98}"/>
    <dgm:cxn modelId="{082487B5-AA9D-401A-A7C9-56F2A8C31424}" srcId="{29C1EE26-FCB2-4610-A53C-A21B38B8D462}" destId="{FE2141D3-8259-4F3C-B9B4-6EE0CD867E03}" srcOrd="0" destOrd="0" parTransId="{22EACAD5-D4E0-40AB-A4B3-CF01B868CB11}" sibTransId="{69546E5B-4D22-46A2-96D0-4F1F8B9F7F41}"/>
    <dgm:cxn modelId="{41C7A3E5-9CA2-4A61-90AF-F06F40EA6C27}" type="presOf" srcId="{DB08199C-0FC0-4BB5-B83F-89A8B13522E9}" destId="{BBE35AC1-4BEA-4ADB-A289-95001FFF5192}" srcOrd="0" destOrd="0" presId="urn:microsoft.com/office/officeart/2008/layout/RadialCluster"/>
    <dgm:cxn modelId="{D38874FF-4A8E-4683-A98A-040AB4C9E31C}" srcId="{29C1EE26-FCB2-4610-A53C-A21B38B8D462}" destId="{894E3C79-B3BC-4B39-8D33-80C4FCA85E4C}" srcOrd="1" destOrd="0" parTransId="{63D9A688-B094-4823-BF03-A1F8A6D3E2A5}" sibTransId="{3EDD8C61-37B6-41B4-B871-2E11FC14A6E3}"/>
    <dgm:cxn modelId="{C48FE240-32AB-43A3-9FA8-9A5B7C071157}" type="presParOf" srcId="{D03DAAD7-96C6-4FCF-9678-9094B4FC358D}" destId="{6E1294CA-2BE2-4F4F-B2FC-8476D9F18B8B}" srcOrd="0" destOrd="0" presId="urn:microsoft.com/office/officeart/2008/layout/RadialCluster"/>
    <dgm:cxn modelId="{541AE318-27C6-4594-9571-2850564B353A}" type="presParOf" srcId="{6E1294CA-2BE2-4F4F-B2FC-8476D9F18B8B}" destId="{38D3B10F-1098-4F59-A385-381395B7050E}" srcOrd="0" destOrd="0" presId="urn:microsoft.com/office/officeart/2008/layout/RadialCluster"/>
    <dgm:cxn modelId="{A2F1B69E-18E1-44EB-973F-AD359AD59004}" type="presParOf" srcId="{6E1294CA-2BE2-4F4F-B2FC-8476D9F18B8B}" destId="{BBE35AC1-4BEA-4ADB-A289-95001FFF5192}" srcOrd="1" destOrd="0" presId="urn:microsoft.com/office/officeart/2008/layout/RadialCluster"/>
    <dgm:cxn modelId="{7F1D7D57-8271-4F94-B76B-D8416C50CE7C}" type="presParOf" srcId="{6E1294CA-2BE2-4F4F-B2FC-8476D9F18B8B}" destId="{FDE6F723-7B55-4E98-8005-57A1B7E954AC}" srcOrd="2" destOrd="0" presId="urn:microsoft.com/office/officeart/2008/layout/RadialCluster"/>
    <dgm:cxn modelId="{A2BC7800-0FE0-47DB-9282-320AC1C24502}" type="presParOf" srcId="{6E1294CA-2BE2-4F4F-B2FC-8476D9F18B8B}" destId="{ED8B1375-7C33-4C0D-A9BC-928C38C7D912}" srcOrd="3" destOrd="0" presId="urn:microsoft.com/office/officeart/2008/layout/RadialCluster"/>
    <dgm:cxn modelId="{FB469075-16CA-4FF0-8392-2C63A847026C}" type="presParOf" srcId="{6E1294CA-2BE2-4F4F-B2FC-8476D9F18B8B}" destId="{FC3A5E74-28EE-41CF-900B-2419F478D4C8}" srcOrd="4" destOrd="0" presId="urn:microsoft.com/office/officeart/2008/layout/RadialCluster"/>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D3B10F-1098-4F59-A385-381395B7050E}">
      <dsp:nvSpPr>
        <dsp:cNvPr id="0" name=""/>
        <dsp:cNvSpPr/>
      </dsp:nvSpPr>
      <dsp:spPr>
        <a:xfrm>
          <a:off x="570256" y="2048699"/>
          <a:ext cx="1723512" cy="1723512"/>
        </a:xfrm>
        <a:prstGeom prst="roundRect">
          <a:avLst/>
        </a:prstGeom>
        <a:solidFill>
          <a:schemeClr val="tx2">
            <a:lumMod val="10000"/>
            <a:lumOff val="9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0" tIns="63500" rIns="63500" bIns="63500" numCol="1" spcCol="1270" anchor="ctr" anchorCtr="0">
          <a:noAutofit/>
        </a:bodyPr>
        <a:lstStyle/>
        <a:p>
          <a:pPr marL="0" lvl="0" indent="0" algn="ctr" defTabSz="1111250">
            <a:lnSpc>
              <a:spcPct val="90000"/>
            </a:lnSpc>
            <a:spcBef>
              <a:spcPct val="0"/>
            </a:spcBef>
            <a:spcAft>
              <a:spcPct val="35000"/>
            </a:spcAft>
            <a:buNone/>
          </a:pPr>
          <a:r>
            <a:rPr lang="en-GB" sz="2500" kern="1200" dirty="0"/>
            <a:t>Labouring for Platforms </a:t>
          </a:r>
        </a:p>
      </dsp:txBody>
      <dsp:txXfrm>
        <a:off x="654391" y="2132834"/>
        <a:ext cx="1555242" cy="1555242"/>
      </dsp:txXfrm>
    </dsp:sp>
    <dsp:sp modelId="{BBE35AC1-4BEA-4ADB-A289-95001FFF5192}">
      <dsp:nvSpPr>
        <dsp:cNvPr id="0" name=""/>
        <dsp:cNvSpPr/>
      </dsp:nvSpPr>
      <dsp:spPr>
        <a:xfrm rot="20088846">
          <a:off x="2230135" y="2220355"/>
          <a:ext cx="1338702" cy="0"/>
        </a:xfrm>
        <a:custGeom>
          <a:avLst/>
          <a:gdLst/>
          <a:ahLst/>
          <a:cxnLst/>
          <a:rect l="0" t="0" r="0" b="0"/>
          <a:pathLst>
            <a:path>
              <a:moveTo>
                <a:pt x="0" y="0"/>
              </a:moveTo>
              <a:lnTo>
                <a:pt x="1338702" y="0"/>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E6F723-7B55-4E98-8005-57A1B7E954AC}">
      <dsp:nvSpPr>
        <dsp:cNvPr id="0" name=""/>
        <dsp:cNvSpPr/>
      </dsp:nvSpPr>
      <dsp:spPr>
        <a:xfrm>
          <a:off x="3505204" y="350165"/>
          <a:ext cx="1845192" cy="2302959"/>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n-GB" sz="2000" kern="1200" dirty="0"/>
            <a:t>Negotiating the everyday risks and dangers of platform work </a:t>
          </a:r>
        </a:p>
      </dsp:txBody>
      <dsp:txXfrm>
        <a:off x="3595279" y="440240"/>
        <a:ext cx="1665042" cy="2122809"/>
      </dsp:txXfrm>
    </dsp:sp>
    <dsp:sp modelId="{ED8B1375-7C33-4C0D-A9BC-928C38C7D912}">
      <dsp:nvSpPr>
        <dsp:cNvPr id="0" name=""/>
        <dsp:cNvSpPr/>
      </dsp:nvSpPr>
      <dsp:spPr>
        <a:xfrm rot="1783019">
          <a:off x="2265435" y="3509130"/>
          <a:ext cx="430889" cy="0"/>
        </a:xfrm>
        <a:custGeom>
          <a:avLst/>
          <a:gdLst/>
          <a:ahLst/>
          <a:cxnLst/>
          <a:rect l="0" t="0" r="0" b="0"/>
          <a:pathLst>
            <a:path>
              <a:moveTo>
                <a:pt x="0" y="0"/>
              </a:moveTo>
              <a:lnTo>
                <a:pt x="430889" y="0"/>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C3A5E74-28EE-41CF-900B-2419F478D4C8}">
      <dsp:nvSpPr>
        <dsp:cNvPr id="0" name=""/>
        <dsp:cNvSpPr/>
      </dsp:nvSpPr>
      <dsp:spPr>
        <a:xfrm>
          <a:off x="2667990" y="3367549"/>
          <a:ext cx="2513609" cy="1931487"/>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n-GB" sz="2000" kern="1200" dirty="0"/>
            <a:t>Dis-intermediation by Platforms: Mediation by informal support networks </a:t>
          </a:r>
        </a:p>
      </dsp:txBody>
      <dsp:txXfrm>
        <a:off x="2762277" y="3461836"/>
        <a:ext cx="2325035" cy="1742913"/>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BAE8D5-8402-4C66-B36F-E74AF6256153}" type="datetimeFigureOut">
              <a:rPr lang="en-GB" smtClean="0"/>
              <a:t>04/02/2025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0E566E-C0B7-4C02-A18D-DB1EF66C1F66}" type="slidenum">
              <a:rPr lang="en-GB" smtClean="0"/>
              <a:t>‹#›</a:t>
            </a:fld>
            <a:endParaRPr lang="en-GB"/>
          </a:p>
        </p:txBody>
      </p:sp>
    </p:spTree>
    <p:extLst>
      <p:ext uri="{BB962C8B-B14F-4D97-AF65-F5344CB8AC3E}">
        <p14:creationId xmlns:p14="http://schemas.microsoft.com/office/powerpoint/2010/main" val="10791016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examine, informed by the everyday experiences of women doing app-based work, how they sit alongside these widely prevalent discourses associated with women’s participation in the gig economy. </a:t>
            </a:r>
          </a:p>
        </p:txBody>
      </p:sp>
      <p:sp>
        <p:nvSpPr>
          <p:cNvPr id="4" name="Slide Number Placeholder 3"/>
          <p:cNvSpPr>
            <a:spLocks noGrp="1"/>
          </p:cNvSpPr>
          <p:nvPr>
            <p:ph type="sldNum" sz="quarter" idx="5"/>
          </p:nvPr>
        </p:nvSpPr>
        <p:spPr/>
        <p:txBody>
          <a:bodyPr/>
          <a:lstStyle/>
          <a:p>
            <a:fld id="{D70E566E-C0B7-4C02-A18D-DB1EF66C1F66}" type="slidenum">
              <a:rPr lang="en-GB" smtClean="0"/>
              <a:t>1</a:t>
            </a:fld>
            <a:endParaRPr lang="en-GB"/>
          </a:p>
        </p:txBody>
      </p:sp>
    </p:spTree>
    <p:extLst>
      <p:ext uri="{BB962C8B-B14F-4D97-AF65-F5344CB8AC3E}">
        <p14:creationId xmlns:p14="http://schemas.microsoft.com/office/powerpoint/2010/main" val="22715265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Just going to quickly situate the gig work in a broader political economic conjuncture in India. Startups and digital platforms occupy a prized place in the visions for development and economic progress in India. Our current PM, who’s right wing nationalist party have been in power for more than 10 years now, clearly loves startups. A powerful discourse that equates all things digital with development and progress. Demographic dividend but high rates of unemployment especially amongst educated youngsters – no plan to create jobs, startups like Uber (now a public company) are pitched as providing people work. Skill training and tie ups with private automobile companies to offer loans to youngsters to enter platform-based driving. More recently, calls for more women to enter taxi driving to create safer cities – last poster. So these are some of the broad discourses associated with the gig economy, women’s participation in it and the state and industry intervention to encourage more workers into it. But what are the everyday experiences of women workers catering these safe rides and food to more affluent customers? My focus – cab drivers and food delivery workers (less discussed in lit). </a:t>
            </a:r>
          </a:p>
        </p:txBody>
      </p:sp>
      <p:sp>
        <p:nvSpPr>
          <p:cNvPr id="4" name="Slide Number Placeholder 3"/>
          <p:cNvSpPr>
            <a:spLocks noGrp="1"/>
          </p:cNvSpPr>
          <p:nvPr>
            <p:ph type="sldNum" sz="quarter" idx="5"/>
          </p:nvPr>
        </p:nvSpPr>
        <p:spPr/>
        <p:txBody>
          <a:bodyPr/>
          <a:lstStyle/>
          <a:p>
            <a:fld id="{D70E566E-C0B7-4C02-A18D-DB1EF66C1F66}" type="slidenum">
              <a:rPr lang="en-GB" smtClean="0"/>
              <a:t>2</a:t>
            </a:fld>
            <a:endParaRPr lang="en-GB"/>
          </a:p>
        </p:txBody>
      </p:sp>
    </p:spTree>
    <p:extLst>
      <p:ext uri="{BB962C8B-B14F-4D97-AF65-F5344CB8AC3E}">
        <p14:creationId xmlns:p14="http://schemas.microsoft.com/office/powerpoint/2010/main" val="38648502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70E566E-C0B7-4C02-A18D-DB1EF66C1F66}" type="slidenum">
              <a:rPr lang="en-GB" smtClean="0"/>
              <a:t>3</a:t>
            </a:fld>
            <a:endParaRPr lang="en-GB"/>
          </a:p>
        </p:txBody>
      </p:sp>
    </p:spTree>
    <p:extLst>
      <p:ext uri="{BB962C8B-B14F-4D97-AF65-F5344CB8AC3E}">
        <p14:creationId xmlns:p14="http://schemas.microsoft.com/office/powerpoint/2010/main" val="3965602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Dressing like a boy, cutting hair really short, and covering oneself from head to toe to avoid attention to oneself among young single women. Customer obsession – encountering their subordination to customer satisfaction; differences between men who had greater access to support systems; safe cities for women but what about my own safety? Digital intermediation allowing no space to negotiate terms of work and remuneration linked to customer ratings and gamified remuneration schemes. Platforms also used digital surveillance mechanisms for families to track women workers and in case of mobile forms of work had explicit and implicit curfews. Swiggy auto log off at 6 pm. Uber and Ola advice women to go home by 7 or 8 pm. </a:t>
            </a:r>
          </a:p>
          <a:p>
            <a:r>
              <a:rPr lang="en-GB" dirty="0"/>
              <a:t>Informal support groups – the workings of apps – food delivery the youngest person teaching older women; Family members accompanying women on work to prepare them for work;  Uber for all its talk of empowerment – refused to let women access cars and refused them a secure salary; intermediation by an international charity but soon the deal fell apart. Uber not interested in intervening. </a:t>
            </a:r>
          </a:p>
        </p:txBody>
      </p:sp>
      <p:sp>
        <p:nvSpPr>
          <p:cNvPr id="4" name="Slide Number Placeholder 3"/>
          <p:cNvSpPr>
            <a:spLocks noGrp="1"/>
          </p:cNvSpPr>
          <p:nvPr>
            <p:ph type="sldNum" sz="quarter" idx="5"/>
          </p:nvPr>
        </p:nvSpPr>
        <p:spPr/>
        <p:txBody>
          <a:bodyPr/>
          <a:lstStyle/>
          <a:p>
            <a:fld id="{D70E566E-C0B7-4C02-A18D-DB1EF66C1F66}" type="slidenum">
              <a:rPr lang="en-GB" smtClean="0"/>
              <a:t>4</a:t>
            </a:fld>
            <a:endParaRPr lang="en-GB"/>
          </a:p>
        </p:txBody>
      </p:sp>
    </p:spTree>
    <p:extLst>
      <p:ext uri="{BB962C8B-B14F-4D97-AF65-F5344CB8AC3E}">
        <p14:creationId xmlns:p14="http://schemas.microsoft.com/office/powerpoint/2010/main" val="15848449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2. Except one of the women participants who works for a charity driving a mobile library, all the other participants quit ‘gig’ work. 3. Despite some arrangements struck by third parties such as charities, valuing one’s labour per ‘gig’ and not time spent at work has made women leave gig work. While men can stretch work hours to squeeze in ‘gigs,/tasks, unpaid care work responsibilities that women shoulder doesn’t let women do the </a:t>
            </a:r>
            <a:r>
              <a:rPr lang="en-GB" dirty="0" err="1"/>
              <a:t>same..so</a:t>
            </a:r>
            <a:r>
              <a:rPr lang="en-GB" dirty="0"/>
              <a:t> aligns with neoliberal, depoliticised understandings of empowerment and inclusion that as Stephen Young in the context of microfinance lending for women says simply means that women are…thus this did nothing to alter gendered societal norms, gender inequalities both at and outside of work…However, …. </a:t>
            </a:r>
          </a:p>
        </p:txBody>
      </p:sp>
      <p:sp>
        <p:nvSpPr>
          <p:cNvPr id="4" name="Slide Number Placeholder 3"/>
          <p:cNvSpPr>
            <a:spLocks noGrp="1"/>
          </p:cNvSpPr>
          <p:nvPr>
            <p:ph type="sldNum" sz="quarter" idx="5"/>
          </p:nvPr>
        </p:nvSpPr>
        <p:spPr/>
        <p:txBody>
          <a:bodyPr/>
          <a:lstStyle/>
          <a:p>
            <a:fld id="{D70E566E-C0B7-4C02-A18D-DB1EF66C1F66}" type="slidenum">
              <a:rPr lang="en-GB" smtClean="0"/>
              <a:t>5</a:t>
            </a:fld>
            <a:endParaRPr lang="en-GB"/>
          </a:p>
        </p:txBody>
      </p:sp>
    </p:spTree>
    <p:extLst>
      <p:ext uri="{BB962C8B-B14F-4D97-AF65-F5344CB8AC3E}">
        <p14:creationId xmlns:p14="http://schemas.microsoft.com/office/powerpoint/2010/main" val="25707261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F6E17-DEF9-E70D-7B4A-0D2EE584ADA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1F2BD29-5B5E-7443-E842-6F759DC000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A31E1C7-8679-726F-B1E7-922638FFE822}"/>
              </a:ext>
            </a:extLst>
          </p:cNvPr>
          <p:cNvSpPr>
            <a:spLocks noGrp="1"/>
          </p:cNvSpPr>
          <p:nvPr>
            <p:ph type="dt" sz="half" idx="10"/>
          </p:nvPr>
        </p:nvSpPr>
        <p:spPr/>
        <p:txBody>
          <a:bodyPr/>
          <a:lstStyle/>
          <a:p>
            <a:fld id="{C764DE79-268F-4C1A-8933-263129D2AF90}" type="datetimeFigureOut">
              <a:rPr lang="en-US" smtClean="0"/>
              <a:t>2/4/2025</a:t>
            </a:fld>
            <a:endParaRPr lang="en-US" dirty="0"/>
          </a:p>
        </p:txBody>
      </p:sp>
      <p:sp>
        <p:nvSpPr>
          <p:cNvPr id="5" name="Footer Placeholder 4">
            <a:extLst>
              <a:ext uri="{FF2B5EF4-FFF2-40B4-BE49-F238E27FC236}">
                <a16:creationId xmlns:a16="http://schemas.microsoft.com/office/drawing/2014/main" id="{AE0AF99C-EF80-1B08-25E6-00B2C4194AD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F5DA4F7-F7EB-C716-013E-D0BF5B7D9D4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891420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F8815-A29B-3269-0442-C96B016BB3C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418279A-AB5E-1AC5-D797-F1BE698F73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3D8852-30F6-93E6-4377-FBD9B286B4CB}"/>
              </a:ext>
            </a:extLst>
          </p:cNvPr>
          <p:cNvSpPr>
            <a:spLocks noGrp="1"/>
          </p:cNvSpPr>
          <p:nvPr>
            <p:ph type="dt" sz="half" idx="10"/>
          </p:nvPr>
        </p:nvSpPr>
        <p:spPr/>
        <p:txBody>
          <a:bodyPr/>
          <a:lstStyle/>
          <a:p>
            <a:fld id="{C764DE79-268F-4C1A-8933-263129D2AF90}" type="datetimeFigureOut">
              <a:rPr lang="en-US" smtClean="0"/>
              <a:t>2/4/2025</a:t>
            </a:fld>
            <a:endParaRPr lang="en-US" dirty="0"/>
          </a:p>
        </p:txBody>
      </p:sp>
      <p:sp>
        <p:nvSpPr>
          <p:cNvPr id="5" name="Footer Placeholder 4">
            <a:extLst>
              <a:ext uri="{FF2B5EF4-FFF2-40B4-BE49-F238E27FC236}">
                <a16:creationId xmlns:a16="http://schemas.microsoft.com/office/drawing/2014/main" id="{3E2021A0-F74C-EF2E-2E98-292C68F2981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0C90851-F186-D7E4-E58B-6D1AC9988A77}"/>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51884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F7F544-F13A-0868-5CF4-4F95BCB256C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1078D63-F8F0-6909-40EB-A80325444FF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D253FB4-BA3F-3A93-A605-8EBD327F4179}"/>
              </a:ext>
            </a:extLst>
          </p:cNvPr>
          <p:cNvSpPr>
            <a:spLocks noGrp="1"/>
          </p:cNvSpPr>
          <p:nvPr>
            <p:ph type="dt" sz="half" idx="10"/>
          </p:nvPr>
        </p:nvSpPr>
        <p:spPr/>
        <p:txBody>
          <a:bodyPr/>
          <a:lstStyle/>
          <a:p>
            <a:fld id="{C764DE79-268F-4C1A-8933-263129D2AF90}" type="datetimeFigureOut">
              <a:rPr lang="en-US" smtClean="0"/>
              <a:t>2/4/2025</a:t>
            </a:fld>
            <a:endParaRPr lang="en-US" dirty="0"/>
          </a:p>
        </p:txBody>
      </p:sp>
      <p:sp>
        <p:nvSpPr>
          <p:cNvPr id="5" name="Footer Placeholder 4">
            <a:extLst>
              <a:ext uri="{FF2B5EF4-FFF2-40B4-BE49-F238E27FC236}">
                <a16:creationId xmlns:a16="http://schemas.microsoft.com/office/drawing/2014/main" id="{18CD1886-3552-F05B-A10C-A6C3AA0E73A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FE52A82-F39F-0E30-D856-5449F58CBC9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740475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C1139-806E-4011-712E-E5ADC9E23F4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B239A9D-0795-6EB2-4D37-D35C1BC97D3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91E3CFF-AC48-5386-1459-96036EB08CA2}"/>
              </a:ext>
            </a:extLst>
          </p:cNvPr>
          <p:cNvSpPr>
            <a:spLocks noGrp="1"/>
          </p:cNvSpPr>
          <p:nvPr>
            <p:ph type="dt" sz="half" idx="10"/>
          </p:nvPr>
        </p:nvSpPr>
        <p:spPr/>
        <p:txBody>
          <a:bodyPr/>
          <a:lstStyle/>
          <a:p>
            <a:fld id="{C764DE79-268F-4C1A-8933-263129D2AF90}" type="datetimeFigureOut">
              <a:rPr lang="en-US" smtClean="0"/>
              <a:t>2/4/2025</a:t>
            </a:fld>
            <a:endParaRPr lang="en-US" dirty="0"/>
          </a:p>
        </p:txBody>
      </p:sp>
      <p:sp>
        <p:nvSpPr>
          <p:cNvPr id="5" name="Footer Placeholder 4">
            <a:extLst>
              <a:ext uri="{FF2B5EF4-FFF2-40B4-BE49-F238E27FC236}">
                <a16:creationId xmlns:a16="http://schemas.microsoft.com/office/drawing/2014/main" id="{A94238BA-7D4F-0B7A-9CD2-6076CD83FCF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D80AC9C-2516-10F0-ACDE-83EA4EE79239}"/>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73344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2422D-F679-64E8-EE84-CB7430DF45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8F1D19D-EAF5-35B5-A820-ECC5B6438D8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B2F8016-AD4A-4C63-EF92-871D38579997}"/>
              </a:ext>
            </a:extLst>
          </p:cNvPr>
          <p:cNvSpPr>
            <a:spLocks noGrp="1"/>
          </p:cNvSpPr>
          <p:nvPr>
            <p:ph type="dt" sz="half" idx="10"/>
          </p:nvPr>
        </p:nvSpPr>
        <p:spPr/>
        <p:txBody>
          <a:bodyPr/>
          <a:lstStyle/>
          <a:p>
            <a:fld id="{C764DE79-268F-4C1A-8933-263129D2AF90}" type="datetimeFigureOut">
              <a:rPr lang="en-US" smtClean="0"/>
              <a:t>2/4/2025</a:t>
            </a:fld>
            <a:endParaRPr lang="en-US" dirty="0"/>
          </a:p>
        </p:txBody>
      </p:sp>
      <p:sp>
        <p:nvSpPr>
          <p:cNvPr id="5" name="Footer Placeholder 4">
            <a:extLst>
              <a:ext uri="{FF2B5EF4-FFF2-40B4-BE49-F238E27FC236}">
                <a16:creationId xmlns:a16="http://schemas.microsoft.com/office/drawing/2014/main" id="{18E0631C-BF21-DC63-3107-A4498354886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7968450-F451-9612-68B3-4C6D6125C69B}"/>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817153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C05EA-CD5E-3FAE-17BB-D360117A6F1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F39F19B-9663-548D-A305-AB3423591B9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FDECEF1-6369-F88B-0A26-BCAFD7BD20F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4388CA4-646C-F332-B0E1-74B857B07FC5}"/>
              </a:ext>
            </a:extLst>
          </p:cNvPr>
          <p:cNvSpPr>
            <a:spLocks noGrp="1"/>
          </p:cNvSpPr>
          <p:nvPr>
            <p:ph type="dt" sz="half" idx="10"/>
          </p:nvPr>
        </p:nvSpPr>
        <p:spPr/>
        <p:txBody>
          <a:bodyPr/>
          <a:lstStyle/>
          <a:p>
            <a:fld id="{C764DE79-268F-4C1A-8933-263129D2AF90}" type="datetimeFigureOut">
              <a:rPr lang="en-US" smtClean="0"/>
              <a:t>2/4/2025</a:t>
            </a:fld>
            <a:endParaRPr lang="en-US" dirty="0"/>
          </a:p>
        </p:txBody>
      </p:sp>
      <p:sp>
        <p:nvSpPr>
          <p:cNvPr id="6" name="Footer Placeholder 5">
            <a:extLst>
              <a:ext uri="{FF2B5EF4-FFF2-40B4-BE49-F238E27FC236}">
                <a16:creationId xmlns:a16="http://schemas.microsoft.com/office/drawing/2014/main" id="{CAC3C09E-602F-F32C-509F-83B582EA262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0EE88F3-59FE-7C96-6E61-72A569DF1FB6}"/>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11163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C3A5F-0274-8596-709E-50F023168A0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1F9F87A-8CCB-2430-97E6-27F10302FC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5ED8C5-702E-6956-ED53-B6A671EA6D5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BF2804B-E504-298E-1BE8-4F0B6C7583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37ED9A-1EFC-6851-1B46-3626087FCEF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08D5791-6E2A-5CE3-161F-6DC78B05180D}"/>
              </a:ext>
            </a:extLst>
          </p:cNvPr>
          <p:cNvSpPr>
            <a:spLocks noGrp="1"/>
          </p:cNvSpPr>
          <p:nvPr>
            <p:ph type="dt" sz="half" idx="10"/>
          </p:nvPr>
        </p:nvSpPr>
        <p:spPr/>
        <p:txBody>
          <a:bodyPr/>
          <a:lstStyle/>
          <a:p>
            <a:fld id="{C764DE79-268F-4C1A-8933-263129D2AF90}" type="datetimeFigureOut">
              <a:rPr lang="en-US" smtClean="0"/>
              <a:t>2/4/2025</a:t>
            </a:fld>
            <a:endParaRPr lang="en-US" dirty="0"/>
          </a:p>
        </p:txBody>
      </p:sp>
      <p:sp>
        <p:nvSpPr>
          <p:cNvPr id="8" name="Footer Placeholder 7">
            <a:extLst>
              <a:ext uri="{FF2B5EF4-FFF2-40B4-BE49-F238E27FC236}">
                <a16:creationId xmlns:a16="http://schemas.microsoft.com/office/drawing/2014/main" id="{AECC928E-1EE6-9F59-8848-CF7FA47323F5}"/>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8D54461-E38C-14EC-FE52-143C32A0251A}"/>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375319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B8523-A80B-339D-0A38-8CA15F2EF0A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9548197-709C-915B-6EDA-D7FCF5D76765}"/>
              </a:ext>
            </a:extLst>
          </p:cNvPr>
          <p:cNvSpPr>
            <a:spLocks noGrp="1"/>
          </p:cNvSpPr>
          <p:nvPr>
            <p:ph type="dt" sz="half" idx="10"/>
          </p:nvPr>
        </p:nvSpPr>
        <p:spPr/>
        <p:txBody>
          <a:bodyPr/>
          <a:lstStyle/>
          <a:p>
            <a:fld id="{C764DE79-268F-4C1A-8933-263129D2AF90}" type="datetimeFigureOut">
              <a:rPr lang="en-US" smtClean="0"/>
              <a:t>2/4/2025</a:t>
            </a:fld>
            <a:endParaRPr lang="en-US" dirty="0"/>
          </a:p>
        </p:txBody>
      </p:sp>
      <p:sp>
        <p:nvSpPr>
          <p:cNvPr id="4" name="Footer Placeholder 3">
            <a:extLst>
              <a:ext uri="{FF2B5EF4-FFF2-40B4-BE49-F238E27FC236}">
                <a16:creationId xmlns:a16="http://schemas.microsoft.com/office/drawing/2014/main" id="{5E68A6FE-7EDD-00B8-FA55-C2BACD8741D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9F3971A-7148-3E1C-534A-433D8825142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520932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1D7DE0-73CB-5687-9C42-067384277EF9}"/>
              </a:ext>
            </a:extLst>
          </p:cNvPr>
          <p:cNvSpPr>
            <a:spLocks noGrp="1"/>
          </p:cNvSpPr>
          <p:nvPr>
            <p:ph type="dt" sz="half" idx="10"/>
          </p:nvPr>
        </p:nvSpPr>
        <p:spPr/>
        <p:txBody>
          <a:bodyPr/>
          <a:lstStyle/>
          <a:p>
            <a:fld id="{C764DE79-268F-4C1A-8933-263129D2AF90}" type="datetimeFigureOut">
              <a:rPr lang="en-US" smtClean="0"/>
              <a:t>2/4/2025</a:t>
            </a:fld>
            <a:endParaRPr lang="en-US" dirty="0"/>
          </a:p>
        </p:txBody>
      </p:sp>
      <p:sp>
        <p:nvSpPr>
          <p:cNvPr id="3" name="Footer Placeholder 2">
            <a:extLst>
              <a:ext uri="{FF2B5EF4-FFF2-40B4-BE49-F238E27FC236}">
                <a16:creationId xmlns:a16="http://schemas.microsoft.com/office/drawing/2014/main" id="{A83EFA3B-D239-535B-B1D3-5A22B2052D7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4074CFA-993E-2EDF-20F3-4D7A7E53B56F}"/>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057545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39163-2FB6-9683-583A-75CC0173CE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2EB4C9C-8FBF-5E20-FBDF-E88911208C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1E9F1B4-343B-7BAA-3ED4-17D344B6F3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A6E8EF-E90B-1F61-7B6B-956331A429CA}"/>
              </a:ext>
            </a:extLst>
          </p:cNvPr>
          <p:cNvSpPr>
            <a:spLocks noGrp="1"/>
          </p:cNvSpPr>
          <p:nvPr>
            <p:ph type="dt" sz="half" idx="10"/>
          </p:nvPr>
        </p:nvSpPr>
        <p:spPr/>
        <p:txBody>
          <a:bodyPr/>
          <a:lstStyle/>
          <a:p>
            <a:fld id="{C764DE79-268F-4C1A-8933-263129D2AF90}" type="datetimeFigureOut">
              <a:rPr lang="en-US" smtClean="0"/>
              <a:t>2/4/2025</a:t>
            </a:fld>
            <a:endParaRPr lang="en-US" dirty="0"/>
          </a:p>
        </p:txBody>
      </p:sp>
      <p:sp>
        <p:nvSpPr>
          <p:cNvPr id="6" name="Footer Placeholder 5">
            <a:extLst>
              <a:ext uri="{FF2B5EF4-FFF2-40B4-BE49-F238E27FC236}">
                <a16:creationId xmlns:a16="http://schemas.microsoft.com/office/drawing/2014/main" id="{AF1569A7-6F7B-1FCB-BA04-4A6497E87D1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5B24591-8D6C-2489-F5EF-0D47EF94F7D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5933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28037-5D92-254B-5AA3-689C3842BC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D6D7BFF-FE75-59A1-81F9-C1D5020BE9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8985234-2500-E6F8-F0DE-54CE940229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89111E-2631-8BB3-7353-9470879042ED}"/>
              </a:ext>
            </a:extLst>
          </p:cNvPr>
          <p:cNvSpPr>
            <a:spLocks noGrp="1"/>
          </p:cNvSpPr>
          <p:nvPr>
            <p:ph type="dt" sz="half" idx="10"/>
          </p:nvPr>
        </p:nvSpPr>
        <p:spPr/>
        <p:txBody>
          <a:bodyPr/>
          <a:lstStyle/>
          <a:p>
            <a:fld id="{C764DE79-268F-4C1A-8933-263129D2AF90}" type="datetimeFigureOut">
              <a:rPr lang="en-US" smtClean="0"/>
              <a:t>2/4/2025</a:t>
            </a:fld>
            <a:endParaRPr lang="en-US" dirty="0"/>
          </a:p>
        </p:txBody>
      </p:sp>
      <p:sp>
        <p:nvSpPr>
          <p:cNvPr id="6" name="Footer Placeholder 5">
            <a:extLst>
              <a:ext uri="{FF2B5EF4-FFF2-40B4-BE49-F238E27FC236}">
                <a16:creationId xmlns:a16="http://schemas.microsoft.com/office/drawing/2014/main" id="{5470FF0C-064D-36E5-935F-A037ECD0C06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15C51BB-AD6C-7321-2B5F-5F6DCB10792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75393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9CF93C-45A5-E7E3-A313-7563585DF4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FEE6886-25D2-7B18-8844-9DD5CB03D8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BEA9D8C-DBA5-AFC7-4608-157ABFB847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764DE79-268F-4C1A-8933-263129D2AF90}" type="datetimeFigureOut">
              <a:rPr lang="en-US" smtClean="0"/>
              <a:t>2/4/2025</a:t>
            </a:fld>
            <a:endParaRPr lang="en-US" dirty="0"/>
          </a:p>
        </p:txBody>
      </p:sp>
      <p:sp>
        <p:nvSpPr>
          <p:cNvPr id="5" name="Footer Placeholder 4">
            <a:extLst>
              <a:ext uri="{FF2B5EF4-FFF2-40B4-BE49-F238E27FC236}">
                <a16:creationId xmlns:a16="http://schemas.microsoft.com/office/drawing/2014/main" id="{A9262EDB-D3BA-FB9B-B74E-789A03D9A3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3684AAD1-2DBD-F035-2795-F8ECF71556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292861066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3E33E-F720-405F-F1CD-2FBCD5D1F2AA}"/>
              </a:ext>
            </a:extLst>
          </p:cNvPr>
          <p:cNvSpPr>
            <a:spLocks noGrp="1"/>
          </p:cNvSpPr>
          <p:nvPr>
            <p:ph type="ctrTitle"/>
          </p:nvPr>
        </p:nvSpPr>
        <p:spPr>
          <a:xfrm>
            <a:off x="578651" y="1122363"/>
            <a:ext cx="11103276" cy="2306637"/>
          </a:xfrm>
        </p:spPr>
        <p:txBody>
          <a:bodyPr>
            <a:normAutofit/>
          </a:bodyPr>
          <a:lstStyle/>
          <a:p>
            <a:r>
              <a:rPr lang="en-GB" sz="4400" dirty="0">
                <a:latin typeface="+mn-lt"/>
              </a:rPr>
              <a:t>Interrogating ‘Inclusion’ and ‘Empowerment’ : Women’s experiences in the ‘Gig’ Economy in India</a:t>
            </a:r>
          </a:p>
        </p:txBody>
      </p:sp>
      <p:sp>
        <p:nvSpPr>
          <p:cNvPr id="3" name="Subtitle 2">
            <a:extLst>
              <a:ext uri="{FF2B5EF4-FFF2-40B4-BE49-F238E27FC236}">
                <a16:creationId xmlns:a16="http://schemas.microsoft.com/office/drawing/2014/main" id="{A8C027DF-7F48-8725-F121-FA232E5CF237}"/>
              </a:ext>
            </a:extLst>
          </p:cNvPr>
          <p:cNvSpPr>
            <a:spLocks noGrp="1"/>
          </p:cNvSpPr>
          <p:nvPr>
            <p:ph type="subTitle" idx="1"/>
          </p:nvPr>
        </p:nvSpPr>
        <p:spPr>
          <a:xfrm>
            <a:off x="578651" y="5142271"/>
            <a:ext cx="11034695" cy="1455174"/>
          </a:xfrm>
        </p:spPr>
        <p:txBody>
          <a:bodyPr>
            <a:normAutofit/>
          </a:bodyPr>
          <a:lstStyle/>
          <a:p>
            <a:r>
              <a:rPr lang="en-GB" sz="2000" dirty="0">
                <a:latin typeface="Abadi Extra Light" panose="020B0204020104020204" pitchFamily="34" charset="0"/>
              </a:rPr>
              <a:t>Dr Kaveri Medappa </a:t>
            </a:r>
          </a:p>
          <a:p>
            <a:r>
              <a:rPr lang="en-GB" sz="2000" dirty="0">
                <a:latin typeface="Abadi Extra Light" panose="020B0204020104020204" pitchFamily="34" charset="0"/>
              </a:rPr>
              <a:t>Postdoctoral researcher in Human Geography</a:t>
            </a:r>
          </a:p>
          <a:p>
            <a:r>
              <a:rPr lang="en-GB" sz="2000" dirty="0">
                <a:latin typeface="Abadi Extra Light" panose="020B0204020104020204" pitchFamily="34" charset="0"/>
              </a:rPr>
              <a:t>University of Oxford</a:t>
            </a:r>
          </a:p>
        </p:txBody>
      </p:sp>
    </p:spTree>
    <p:extLst>
      <p:ext uri="{BB962C8B-B14F-4D97-AF65-F5344CB8AC3E}">
        <p14:creationId xmlns:p14="http://schemas.microsoft.com/office/powerpoint/2010/main" val="274201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3" descr="A group of people holding posters&#10;&#10;AI-generated content may be incorrect.">
            <a:extLst>
              <a:ext uri="{FF2B5EF4-FFF2-40B4-BE49-F238E27FC236}">
                <a16:creationId xmlns:a16="http://schemas.microsoft.com/office/drawing/2014/main" id="{1D8BA225-9933-E7FC-99D6-2B923F9C1617}"/>
              </a:ext>
            </a:extLst>
          </p:cNvPr>
          <p:cNvPicPr>
            <a:picLocks noGrp="1" noChangeAspect="1"/>
          </p:cNvPicPr>
          <p:nvPr>
            <p:ph idx="1"/>
          </p:nvPr>
        </p:nvPicPr>
        <p:blipFill>
          <a:blip r:embed="rId3"/>
          <a:srcRect l="-2" t="1" r="13509" b="78034"/>
          <a:stretch/>
        </p:blipFill>
        <p:spPr>
          <a:xfrm>
            <a:off x="212341" y="5374796"/>
            <a:ext cx="7144732" cy="1159624"/>
          </a:xfrm>
          <a:prstGeom prst="rect">
            <a:avLst/>
          </a:prstGeom>
        </p:spPr>
      </p:pic>
      <p:pic>
        <p:nvPicPr>
          <p:cNvPr id="5" name="Picture 4" descr="A close-up of a text&#10;&#10;AI-generated content may be incorrect.">
            <a:extLst>
              <a:ext uri="{FF2B5EF4-FFF2-40B4-BE49-F238E27FC236}">
                <a16:creationId xmlns:a16="http://schemas.microsoft.com/office/drawing/2014/main" id="{38356DC2-C80F-1715-DD05-B3F766E4A62E}"/>
              </a:ext>
            </a:extLst>
          </p:cNvPr>
          <p:cNvPicPr>
            <a:picLocks noChangeAspect="1"/>
          </p:cNvPicPr>
          <p:nvPr/>
        </p:nvPicPr>
        <p:blipFill>
          <a:blip r:embed="rId4"/>
          <a:srcRect l="-1" r="-113" b="45518"/>
          <a:stretch/>
        </p:blipFill>
        <p:spPr>
          <a:xfrm>
            <a:off x="596652" y="3454265"/>
            <a:ext cx="5327378" cy="597804"/>
          </a:xfrm>
          <a:prstGeom prst="rect">
            <a:avLst/>
          </a:prstGeom>
        </p:spPr>
      </p:pic>
      <p:sp>
        <p:nvSpPr>
          <p:cNvPr id="8" name="TextBox 7">
            <a:extLst>
              <a:ext uri="{FF2B5EF4-FFF2-40B4-BE49-F238E27FC236}">
                <a16:creationId xmlns:a16="http://schemas.microsoft.com/office/drawing/2014/main" id="{5E5EE549-636C-03A0-D8E9-122BBC821AC1}"/>
              </a:ext>
            </a:extLst>
          </p:cNvPr>
          <p:cNvSpPr txBox="1"/>
          <p:nvPr/>
        </p:nvSpPr>
        <p:spPr>
          <a:xfrm>
            <a:off x="110210" y="441951"/>
            <a:ext cx="2856014" cy="954107"/>
          </a:xfrm>
          <a:prstGeom prst="rect">
            <a:avLst/>
          </a:prstGeom>
          <a:noFill/>
        </p:spPr>
        <p:txBody>
          <a:bodyPr wrap="square" rtlCol="0">
            <a:spAutoFit/>
          </a:bodyPr>
          <a:lstStyle/>
          <a:p>
            <a:pPr algn="ctr"/>
            <a:r>
              <a:rPr lang="en-GB" sz="2800" dirty="0">
                <a:ln w="0"/>
                <a:effectLst>
                  <a:outerShdw blurRad="38100" dist="19050" dir="2700000" algn="tl" rotWithShape="0">
                    <a:schemeClr val="dk1">
                      <a:alpha val="40000"/>
                    </a:schemeClr>
                  </a:outerShdw>
                </a:effectLst>
              </a:rPr>
              <a:t>The ‘Gig’ Economy in India </a:t>
            </a:r>
          </a:p>
        </p:txBody>
      </p:sp>
      <p:pic>
        <p:nvPicPr>
          <p:cNvPr id="3" name="Picture 2">
            <a:extLst>
              <a:ext uri="{FF2B5EF4-FFF2-40B4-BE49-F238E27FC236}">
                <a16:creationId xmlns:a16="http://schemas.microsoft.com/office/drawing/2014/main" id="{038D132F-52F9-08CA-CDA7-AC915E912E6F}"/>
              </a:ext>
            </a:extLst>
          </p:cNvPr>
          <p:cNvPicPr>
            <a:picLocks noChangeAspect="1"/>
          </p:cNvPicPr>
          <p:nvPr/>
        </p:nvPicPr>
        <p:blipFill>
          <a:blip r:embed="rId5"/>
          <a:stretch>
            <a:fillRect/>
          </a:stretch>
        </p:blipFill>
        <p:spPr>
          <a:xfrm>
            <a:off x="5228532" y="4235164"/>
            <a:ext cx="5916707" cy="899238"/>
          </a:xfrm>
          <a:prstGeom prst="rect">
            <a:avLst/>
          </a:prstGeom>
        </p:spPr>
      </p:pic>
      <p:pic>
        <p:nvPicPr>
          <p:cNvPr id="9" name="Picture 8">
            <a:extLst>
              <a:ext uri="{FF2B5EF4-FFF2-40B4-BE49-F238E27FC236}">
                <a16:creationId xmlns:a16="http://schemas.microsoft.com/office/drawing/2014/main" id="{6E6A0AFB-D7BC-988F-D1D3-BA3D4B5420DA}"/>
              </a:ext>
            </a:extLst>
          </p:cNvPr>
          <p:cNvPicPr>
            <a:picLocks noChangeAspect="1"/>
          </p:cNvPicPr>
          <p:nvPr/>
        </p:nvPicPr>
        <p:blipFill>
          <a:blip r:embed="rId6"/>
          <a:stretch>
            <a:fillRect/>
          </a:stretch>
        </p:blipFill>
        <p:spPr>
          <a:xfrm>
            <a:off x="6463044" y="1474286"/>
            <a:ext cx="5132304" cy="2599193"/>
          </a:xfrm>
          <a:prstGeom prst="rect">
            <a:avLst/>
          </a:prstGeom>
        </p:spPr>
      </p:pic>
      <p:pic>
        <p:nvPicPr>
          <p:cNvPr id="10" name="Picture 9" descr="A screenshot of a survey&#10;&#10;AI-generated content may be incorrect.">
            <a:extLst>
              <a:ext uri="{FF2B5EF4-FFF2-40B4-BE49-F238E27FC236}">
                <a16:creationId xmlns:a16="http://schemas.microsoft.com/office/drawing/2014/main" id="{ABB1DC4D-9691-B0D6-77EE-5027A90BF56F}"/>
              </a:ext>
            </a:extLst>
          </p:cNvPr>
          <p:cNvPicPr>
            <a:picLocks noChangeAspect="1"/>
          </p:cNvPicPr>
          <p:nvPr/>
        </p:nvPicPr>
        <p:blipFill>
          <a:blip r:embed="rId7"/>
          <a:stretch>
            <a:fillRect/>
          </a:stretch>
        </p:blipFill>
        <p:spPr>
          <a:xfrm>
            <a:off x="212341" y="1815711"/>
            <a:ext cx="6096000" cy="1005840"/>
          </a:xfrm>
          <a:prstGeom prst="rect">
            <a:avLst/>
          </a:prstGeom>
        </p:spPr>
      </p:pic>
      <p:pic>
        <p:nvPicPr>
          <p:cNvPr id="12" name="Picture 11">
            <a:extLst>
              <a:ext uri="{FF2B5EF4-FFF2-40B4-BE49-F238E27FC236}">
                <a16:creationId xmlns:a16="http://schemas.microsoft.com/office/drawing/2014/main" id="{F755707B-ED03-BA2F-8AB4-1A8032F7ADB4}"/>
              </a:ext>
            </a:extLst>
          </p:cNvPr>
          <p:cNvPicPr>
            <a:picLocks noChangeAspect="1"/>
          </p:cNvPicPr>
          <p:nvPr/>
        </p:nvPicPr>
        <p:blipFill>
          <a:blip r:embed="rId8"/>
          <a:stretch>
            <a:fillRect/>
          </a:stretch>
        </p:blipFill>
        <p:spPr>
          <a:xfrm>
            <a:off x="3605766" y="175366"/>
            <a:ext cx="7539473" cy="1218077"/>
          </a:xfrm>
          <a:prstGeom prst="rect">
            <a:avLst/>
          </a:prstGeom>
        </p:spPr>
      </p:pic>
      <p:pic>
        <p:nvPicPr>
          <p:cNvPr id="1026" name="Picture 2" descr="Digital India - Wikipedia">
            <a:extLst>
              <a:ext uri="{FF2B5EF4-FFF2-40B4-BE49-F238E27FC236}">
                <a16:creationId xmlns:a16="http://schemas.microsoft.com/office/drawing/2014/main" id="{33269C42-E67E-E4A4-3B6C-691883A56E0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523032" y="5178320"/>
            <a:ext cx="2952750" cy="1552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3162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03A935-0103-A112-8DAB-243014664252}"/>
              </a:ext>
            </a:extLst>
          </p:cNvPr>
          <p:cNvSpPr>
            <a:spLocks noGrp="1"/>
          </p:cNvSpPr>
          <p:nvPr>
            <p:ph type="title"/>
          </p:nvPr>
        </p:nvSpPr>
        <p:spPr>
          <a:xfrm>
            <a:off x="576999" y="136260"/>
            <a:ext cx="5323715" cy="864201"/>
          </a:xfrm>
        </p:spPr>
        <p:txBody>
          <a:bodyPr anchor="b">
            <a:normAutofit/>
          </a:bodyPr>
          <a:lstStyle/>
          <a:p>
            <a:r>
              <a:rPr lang="en-GB" sz="4000" dirty="0"/>
              <a:t>Research Background</a:t>
            </a:r>
          </a:p>
        </p:txBody>
      </p:sp>
      <p:sp>
        <p:nvSpPr>
          <p:cNvPr id="3" name="Content Placeholder 2">
            <a:extLst>
              <a:ext uri="{FF2B5EF4-FFF2-40B4-BE49-F238E27FC236}">
                <a16:creationId xmlns:a16="http://schemas.microsoft.com/office/drawing/2014/main" id="{1FD28A16-04E7-2102-78D9-5A370F788E53}"/>
              </a:ext>
            </a:extLst>
          </p:cNvPr>
          <p:cNvSpPr>
            <a:spLocks noGrp="1"/>
          </p:cNvSpPr>
          <p:nvPr>
            <p:ph idx="1"/>
          </p:nvPr>
        </p:nvSpPr>
        <p:spPr>
          <a:xfrm>
            <a:off x="457200" y="1290918"/>
            <a:ext cx="7208933" cy="5109449"/>
          </a:xfrm>
        </p:spPr>
        <p:txBody>
          <a:bodyPr vert="horz" lIns="91440" tIns="45720" rIns="91440" bIns="45720" rtlCol="0" anchor="t">
            <a:normAutofit/>
          </a:bodyPr>
          <a:lstStyle/>
          <a:p>
            <a:r>
              <a:rPr lang="en-GB" sz="2000" dirty="0"/>
              <a:t>Women's experiences in male dominated sectors of work: cab driving and food delivery services</a:t>
            </a:r>
            <a:endParaRPr lang="en-US" sz="2000" dirty="0"/>
          </a:p>
          <a:p>
            <a:r>
              <a:rPr lang="en-GB" sz="2000" dirty="0"/>
              <a:t>Ethnographic research: June 2019 to March 2020 in the city of Bengaluru </a:t>
            </a:r>
          </a:p>
          <a:p>
            <a:r>
              <a:rPr lang="en-GB" sz="2000" dirty="0"/>
              <a:t>10 women – 6 cab drivers and 4 food delivery workers (part of a larger study on 'gig' worker experiences in Bangalore, India)</a:t>
            </a:r>
          </a:p>
          <a:p>
            <a:r>
              <a:rPr lang="en-GB" sz="2000" dirty="0"/>
              <a:t>Ages: 20 to 40; 5 of them bachelor’s degree holders</a:t>
            </a:r>
          </a:p>
          <a:p>
            <a:r>
              <a:rPr lang="en-GB" sz="2000" dirty="0"/>
              <a:t>How they negotiate the everyday risks and dangers of mobile ‘gig’ work in the city</a:t>
            </a:r>
          </a:p>
          <a:p>
            <a:r>
              <a:rPr lang="en-GB" sz="2000" dirty="0"/>
              <a:t>How do they relate to widely prevalent discourses of 'gig' work ushering in 'empowerment', 'inclusion' and 'equality'? </a:t>
            </a:r>
          </a:p>
          <a:p>
            <a:endParaRPr lang="en-GB" sz="1700" dirty="0"/>
          </a:p>
          <a:p>
            <a:endParaRPr lang="en-GB" sz="1700" dirty="0"/>
          </a:p>
        </p:txBody>
      </p:sp>
      <p:sp>
        <p:nvSpPr>
          <p:cNvPr id="11" name="Rectangle 10">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A map of india with black outline&#10;&#10;AI-generated content may be incorrect.">
            <a:extLst>
              <a:ext uri="{FF2B5EF4-FFF2-40B4-BE49-F238E27FC236}">
                <a16:creationId xmlns:a16="http://schemas.microsoft.com/office/drawing/2014/main" id="{992042F2-E3A4-FE84-AAE4-503694A16AFF}"/>
              </a:ext>
            </a:extLst>
          </p:cNvPr>
          <p:cNvPicPr>
            <a:picLocks noChangeAspect="1"/>
          </p:cNvPicPr>
          <p:nvPr/>
        </p:nvPicPr>
        <p:blipFill>
          <a:blip r:embed="rId3"/>
          <a:stretch>
            <a:fillRect/>
          </a:stretch>
        </p:blipFill>
        <p:spPr>
          <a:xfrm>
            <a:off x="7641470" y="1631596"/>
            <a:ext cx="4170530" cy="3636801"/>
          </a:xfrm>
          <a:prstGeom prst="rect">
            <a:avLst/>
          </a:prstGeom>
        </p:spPr>
      </p:pic>
    </p:spTree>
    <p:extLst>
      <p:ext uri="{BB962C8B-B14F-4D97-AF65-F5344CB8AC3E}">
        <p14:creationId xmlns:p14="http://schemas.microsoft.com/office/powerpoint/2010/main" val="4263173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C7E94440-3720-46BC-D634-14D7B29BE3E4}"/>
              </a:ext>
            </a:extLst>
          </p:cNvPr>
          <p:cNvGraphicFramePr/>
          <p:nvPr>
            <p:extLst>
              <p:ext uri="{D42A27DB-BD31-4B8C-83A1-F6EECF244321}">
                <p14:modId xmlns:p14="http://schemas.microsoft.com/office/powerpoint/2010/main" val="2472723878"/>
              </p:ext>
            </p:extLst>
          </p:nvPr>
        </p:nvGraphicFramePr>
        <p:xfrm>
          <a:off x="540774" y="556478"/>
          <a:ext cx="9599561" cy="57450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10" name="Straight Connector 9">
            <a:extLst>
              <a:ext uri="{FF2B5EF4-FFF2-40B4-BE49-F238E27FC236}">
                <a16:creationId xmlns:a16="http://schemas.microsoft.com/office/drawing/2014/main" id="{504273D3-BD06-73E3-6DCD-4E9790C783DA}"/>
              </a:ext>
            </a:extLst>
          </p:cNvPr>
          <p:cNvCxnSpPr>
            <a:cxnSpLocks/>
          </p:cNvCxnSpPr>
          <p:nvPr/>
        </p:nvCxnSpPr>
        <p:spPr>
          <a:xfrm flipH="1">
            <a:off x="5959987" y="2295833"/>
            <a:ext cx="786580" cy="0"/>
          </a:xfrm>
          <a:prstGeom prst="line">
            <a:avLst/>
          </a:prstGeom>
        </p:spPr>
        <p:style>
          <a:lnRef idx="2">
            <a:schemeClr val="accent1"/>
          </a:lnRef>
          <a:fillRef idx="0">
            <a:schemeClr val="accent1"/>
          </a:fillRef>
          <a:effectRef idx="1">
            <a:schemeClr val="accent1"/>
          </a:effectRef>
          <a:fontRef idx="minor">
            <a:schemeClr val="tx1"/>
          </a:fontRef>
        </p:style>
      </p:cxnSp>
      <p:sp>
        <p:nvSpPr>
          <p:cNvPr id="12" name="Rectangle 11">
            <a:extLst>
              <a:ext uri="{FF2B5EF4-FFF2-40B4-BE49-F238E27FC236}">
                <a16:creationId xmlns:a16="http://schemas.microsoft.com/office/drawing/2014/main" id="{DD373D68-FB5E-EE80-D53B-7AC7BB7106D7}"/>
              </a:ext>
            </a:extLst>
          </p:cNvPr>
          <p:cNvSpPr/>
          <p:nvPr/>
        </p:nvSpPr>
        <p:spPr>
          <a:xfrm>
            <a:off x="6822767" y="1059397"/>
            <a:ext cx="4258188" cy="236959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dirty="0"/>
              <a:t>Being ‘out of place’ – Risks to respectability and the risks of sexual harassment</a:t>
            </a:r>
          </a:p>
          <a:p>
            <a:pPr marL="285750" indent="-285750">
              <a:buFont typeface="Arial" panose="020B0604020202020204" pitchFamily="34" charset="0"/>
              <a:buChar char="•"/>
            </a:pPr>
            <a:r>
              <a:rPr lang="en-GB" dirty="0"/>
              <a:t>Physical risks – bearing the costs of customer satisfaction</a:t>
            </a:r>
          </a:p>
          <a:p>
            <a:pPr marL="285750" indent="-285750">
              <a:buFont typeface="Arial" panose="020B0604020202020204" pitchFamily="34" charset="0"/>
              <a:buChar char="•"/>
            </a:pPr>
            <a:r>
              <a:rPr lang="en-GB" dirty="0"/>
              <a:t>Platforms constructing women workers as a liability  </a:t>
            </a:r>
          </a:p>
        </p:txBody>
      </p:sp>
      <p:sp>
        <p:nvSpPr>
          <p:cNvPr id="14" name="Rectangle 13">
            <a:extLst>
              <a:ext uri="{FF2B5EF4-FFF2-40B4-BE49-F238E27FC236}">
                <a16:creationId xmlns:a16="http://schemas.microsoft.com/office/drawing/2014/main" id="{BF726CF0-246F-7290-EF39-D2A68FC814E6}"/>
              </a:ext>
            </a:extLst>
          </p:cNvPr>
          <p:cNvSpPr/>
          <p:nvPr/>
        </p:nvSpPr>
        <p:spPr>
          <a:xfrm>
            <a:off x="6614651" y="4273634"/>
            <a:ext cx="3148781" cy="145267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Shielding women from financial liabilities  - mediation by charity organisations </a:t>
            </a:r>
          </a:p>
          <a:p>
            <a:endParaRPr lang="en-GB" dirty="0"/>
          </a:p>
        </p:txBody>
      </p:sp>
      <p:cxnSp>
        <p:nvCxnSpPr>
          <p:cNvPr id="15" name="Straight Connector 14">
            <a:extLst>
              <a:ext uri="{FF2B5EF4-FFF2-40B4-BE49-F238E27FC236}">
                <a16:creationId xmlns:a16="http://schemas.microsoft.com/office/drawing/2014/main" id="{F026D413-951E-708C-5D9D-B769AAB728AF}"/>
              </a:ext>
            </a:extLst>
          </p:cNvPr>
          <p:cNvCxnSpPr>
            <a:cxnSpLocks/>
          </p:cNvCxnSpPr>
          <p:nvPr/>
        </p:nvCxnSpPr>
        <p:spPr>
          <a:xfrm flipH="1">
            <a:off x="5715001" y="5112081"/>
            <a:ext cx="899650"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83177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1698FCA-C6DB-F4BE-3A39-34858EF38FD7}"/>
              </a:ext>
            </a:extLst>
          </p:cNvPr>
          <p:cNvSpPr>
            <a:spLocks noGrp="1"/>
          </p:cNvSpPr>
          <p:nvPr>
            <p:ph idx="1"/>
          </p:nvPr>
        </p:nvSpPr>
        <p:spPr>
          <a:xfrm>
            <a:off x="555522" y="2151048"/>
            <a:ext cx="10240298" cy="4377572"/>
          </a:xfrm>
        </p:spPr>
        <p:txBody>
          <a:bodyPr vert="horz" lIns="91440" tIns="45720" rIns="91440" bIns="45720" rtlCol="0" anchor="ctr">
            <a:normAutofit lnSpcReduction="10000"/>
          </a:bodyPr>
          <a:lstStyle/>
          <a:p>
            <a:pPr marL="0" indent="0">
              <a:buNone/>
            </a:pPr>
            <a:r>
              <a:rPr lang="en-US" dirty="0"/>
              <a:t>Key Takeaways</a:t>
            </a:r>
          </a:p>
          <a:p>
            <a:pPr marL="0" indent="0">
              <a:buNone/>
            </a:pPr>
            <a:endParaRPr lang="en-US" sz="2000" dirty="0"/>
          </a:p>
          <a:p>
            <a:r>
              <a:rPr lang="en-GB" sz="2000" dirty="0"/>
              <a:t>Caste, class identities and marital status shaping women's access to platform work</a:t>
            </a:r>
          </a:p>
          <a:p>
            <a:r>
              <a:rPr lang="en-GB" sz="2000" dirty="0"/>
              <a:t>Informal labour relations, absence of physical infrastructure and meaningful state interventions to address power inequalities in platform work: policy push for ‘gig’ work dis-embedded from the socio-cultural workings of gender relations</a:t>
            </a:r>
          </a:p>
          <a:p>
            <a:r>
              <a:rPr lang="en-GB" sz="2000" dirty="0"/>
              <a:t>Remuneration for a gig and not for the time spent at work leading to dissatisfaction among women</a:t>
            </a:r>
          </a:p>
          <a:p>
            <a:r>
              <a:rPr lang="en-GB" sz="2000" dirty="0"/>
              <a:t>'Empowerment', 'Inclusion’: Women being made more responsible to provide unpaid and paid work to sustain families (Young, 2010)</a:t>
            </a:r>
          </a:p>
          <a:p>
            <a:r>
              <a:rPr lang="en-GB" sz="2000" dirty="0"/>
              <a:t>A growing consciousness of being 'used’ - questioning 'pinkwashing' campaigns by platforms and their customer-centredness - and the mobilisation of women ‘gig’ workers in India. </a:t>
            </a:r>
          </a:p>
          <a:p>
            <a:pPr marL="0" indent="0">
              <a:buNone/>
            </a:pPr>
            <a:endParaRPr lang="en-GB" sz="2000" dirty="0"/>
          </a:p>
          <a:p>
            <a:endParaRPr lang="en-GB" sz="2000" dirty="0"/>
          </a:p>
        </p:txBody>
      </p:sp>
    </p:spTree>
    <p:extLst>
      <p:ext uri="{BB962C8B-B14F-4D97-AF65-F5344CB8AC3E}">
        <p14:creationId xmlns:p14="http://schemas.microsoft.com/office/powerpoint/2010/main" val="1679895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0</TotalTime>
  <Words>911</Words>
  <Application>Microsoft Office PowerPoint</Application>
  <PresentationFormat>Widescreen</PresentationFormat>
  <Paragraphs>37</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Abadi Extra Light</vt:lpstr>
      <vt:lpstr>Aptos</vt:lpstr>
      <vt:lpstr>Aptos Display</vt:lpstr>
      <vt:lpstr>Arial</vt:lpstr>
      <vt:lpstr>Office Theme</vt:lpstr>
      <vt:lpstr>Interrogating ‘Inclusion’ and ‘Empowerment’ : Women’s experiences in the ‘Gig’ Economy in India</vt:lpstr>
      <vt:lpstr>PowerPoint Presentation</vt:lpstr>
      <vt:lpstr>Research Background</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Kaveri Medappa</cp:lastModifiedBy>
  <cp:revision>803</cp:revision>
  <dcterms:created xsi:type="dcterms:W3CDTF">2025-02-03T10:16:22Z</dcterms:created>
  <dcterms:modified xsi:type="dcterms:W3CDTF">2025-02-05T14:10:49Z</dcterms:modified>
</cp:coreProperties>
</file>