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62" r:id="rId5"/>
    <p:sldId id="302" r:id="rId6"/>
    <p:sldId id="313" r:id="rId7"/>
    <p:sldId id="307" r:id="rId8"/>
    <p:sldId id="309" r:id="rId9"/>
    <p:sldId id="312" r:id="rId10"/>
    <p:sldId id="311" r:id="rId11"/>
    <p:sldId id="315" r:id="rId12"/>
    <p:sldId id="314" r:id="rId13"/>
    <p:sldId id="318" r:id="rId14"/>
    <p:sldId id="316" r:id="rId15"/>
    <p:sldId id="317" r:id="rId16"/>
    <p:sldId id="306" r:id="rId17"/>
    <p:sldId id="266" r:id="rId1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605CE-B4C5-4732-B51F-8FFAF3ADF426}" v="2" dt="2025-02-05T08:13:08.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2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649C8-D6E5-4406-A3A3-1A03C7B822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3457DBD-6B96-40C0-8A1C-841AC8E945BB}">
      <dgm:prSet phldrT="[Text]"/>
      <dgm:spPr>
        <a:solidFill>
          <a:schemeClr val="accent2">
            <a:lumMod val="75000"/>
          </a:schemeClr>
        </a:solidFill>
      </dgm:spPr>
      <dgm:t>
        <a:bodyPr/>
        <a:lstStyle/>
        <a:p>
          <a:pPr>
            <a:buFont typeface="Arial" panose="020B0604020202020204" pitchFamily="34" charset="0"/>
            <a:buChar char="•"/>
          </a:pPr>
          <a:r>
            <a:rPr lang="en-GB" b="1" dirty="0"/>
            <a:t>Bangladesh: </a:t>
          </a:r>
          <a:r>
            <a:rPr lang="en-GB" dirty="0"/>
            <a:t>As of August 2021, </a:t>
          </a:r>
          <a:r>
            <a:rPr lang="en-GB" dirty="0" err="1"/>
            <a:t>HelloTask</a:t>
          </a:r>
          <a:r>
            <a:rPr lang="en-GB" dirty="0"/>
            <a:t> had 2,000 active female domestic workers enlisted in its platform, of which 2% identify as disabled. </a:t>
          </a:r>
        </a:p>
      </dgm:t>
    </dgm:pt>
    <dgm:pt modelId="{5C4A992D-1165-43A3-A301-6FF7541013C9}" type="parTrans" cxnId="{8EBDCDF3-96CD-445A-9834-49F281346EAC}">
      <dgm:prSet/>
      <dgm:spPr/>
      <dgm:t>
        <a:bodyPr/>
        <a:lstStyle/>
        <a:p>
          <a:endParaRPr lang="en-GB"/>
        </a:p>
      </dgm:t>
    </dgm:pt>
    <dgm:pt modelId="{10B9C2FA-C46A-40C6-8E38-66720D682439}" type="sibTrans" cxnId="{8EBDCDF3-96CD-445A-9834-49F281346EAC}">
      <dgm:prSet/>
      <dgm:spPr/>
      <dgm:t>
        <a:bodyPr/>
        <a:lstStyle/>
        <a:p>
          <a:endParaRPr lang="en-GB"/>
        </a:p>
      </dgm:t>
    </dgm:pt>
    <dgm:pt modelId="{A67B559F-6515-4502-B25A-6B4A462BA68A}">
      <dgm:prSet/>
      <dgm:spPr>
        <a:solidFill>
          <a:schemeClr val="accent6">
            <a:lumMod val="75000"/>
          </a:schemeClr>
        </a:solidFill>
      </dgm:spPr>
      <dgm:t>
        <a:bodyPr/>
        <a:lstStyle/>
        <a:p>
          <a:r>
            <a:rPr lang="en-GB" b="1" dirty="0"/>
            <a:t>Vietnam: </a:t>
          </a:r>
          <a:r>
            <a:rPr lang="en-GB" dirty="0" err="1"/>
            <a:t>JupViec</a:t>
          </a:r>
          <a:r>
            <a:rPr lang="en-GB" dirty="0"/>
            <a:t> offers liability and health insurance to its workers, but only to those it classifies as “high performing</a:t>
          </a:r>
        </a:p>
      </dgm:t>
    </dgm:pt>
    <dgm:pt modelId="{5E8FC81B-6C07-4860-9BD1-19125F3149F8}" type="parTrans" cxnId="{3398C390-801A-4664-BDEC-26B2BE70BC1D}">
      <dgm:prSet/>
      <dgm:spPr/>
      <dgm:t>
        <a:bodyPr/>
        <a:lstStyle/>
        <a:p>
          <a:endParaRPr lang="en-GB"/>
        </a:p>
      </dgm:t>
    </dgm:pt>
    <dgm:pt modelId="{81F49FD8-9DCA-42ED-95E4-E0BF2D2DFBB3}" type="sibTrans" cxnId="{3398C390-801A-4664-BDEC-26B2BE70BC1D}">
      <dgm:prSet/>
      <dgm:spPr/>
      <dgm:t>
        <a:bodyPr/>
        <a:lstStyle/>
        <a:p>
          <a:endParaRPr lang="en-GB"/>
        </a:p>
      </dgm:t>
    </dgm:pt>
    <dgm:pt modelId="{F6522ADB-C544-49C1-95A1-E724429AD061}">
      <dgm:prSet/>
      <dgm:spPr/>
      <dgm:t>
        <a:bodyPr/>
        <a:lstStyle/>
        <a:p>
          <a:r>
            <a:rPr lang="en-GB" b="1" dirty="0"/>
            <a:t>Ghana: </a:t>
          </a:r>
          <a:r>
            <a:rPr lang="en-GB" dirty="0" err="1"/>
            <a:t>HelperChoice</a:t>
          </a:r>
          <a:r>
            <a:rPr lang="en-GB" dirty="0"/>
            <a:t> is a Hong Kong-based ‘social impact startup’ focusing largely on women migrating internationally to undertake domestic work. </a:t>
          </a:r>
        </a:p>
      </dgm:t>
    </dgm:pt>
    <dgm:pt modelId="{8BBF5554-FB18-4474-B32C-AB0CC780A1A8}" type="parTrans" cxnId="{47FF7C02-A1B7-4DD7-BD4E-8F0F4FA83F9B}">
      <dgm:prSet/>
      <dgm:spPr/>
      <dgm:t>
        <a:bodyPr/>
        <a:lstStyle/>
        <a:p>
          <a:endParaRPr lang="en-GB"/>
        </a:p>
      </dgm:t>
    </dgm:pt>
    <dgm:pt modelId="{DECBAA86-3F02-4F88-826C-00D5748FA662}" type="sibTrans" cxnId="{47FF7C02-A1B7-4DD7-BD4E-8F0F4FA83F9B}">
      <dgm:prSet/>
      <dgm:spPr/>
      <dgm:t>
        <a:bodyPr/>
        <a:lstStyle/>
        <a:p>
          <a:endParaRPr lang="en-GB"/>
        </a:p>
      </dgm:t>
    </dgm:pt>
    <dgm:pt modelId="{69C3EFC6-F02E-4E12-859A-B528D57E9746}" type="pres">
      <dgm:prSet presAssocID="{28A649C8-D6E5-4406-A3A3-1A03C7B822CB}" presName="linear" presStyleCnt="0">
        <dgm:presLayoutVars>
          <dgm:animLvl val="lvl"/>
          <dgm:resizeHandles val="exact"/>
        </dgm:presLayoutVars>
      </dgm:prSet>
      <dgm:spPr/>
    </dgm:pt>
    <dgm:pt modelId="{E41743A5-853D-40BC-AEA7-FCFEB1C63ADB}" type="pres">
      <dgm:prSet presAssocID="{13457DBD-6B96-40C0-8A1C-841AC8E945BB}" presName="parentText" presStyleLbl="node1" presStyleIdx="0" presStyleCnt="3">
        <dgm:presLayoutVars>
          <dgm:chMax val="0"/>
          <dgm:bulletEnabled val="1"/>
        </dgm:presLayoutVars>
      </dgm:prSet>
      <dgm:spPr/>
    </dgm:pt>
    <dgm:pt modelId="{E4EED0C3-2D57-42A8-AB10-599A51D5715D}" type="pres">
      <dgm:prSet presAssocID="{10B9C2FA-C46A-40C6-8E38-66720D682439}" presName="spacer" presStyleCnt="0"/>
      <dgm:spPr/>
    </dgm:pt>
    <dgm:pt modelId="{86242ADD-24AD-483A-BDBD-398065A13A9A}" type="pres">
      <dgm:prSet presAssocID="{A67B559F-6515-4502-B25A-6B4A462BA68A}" presName="parentText" presStyleLbl="node1" presStyleIdx="1" presStyleCnt="3">
        <dgm:presLayoutVars>
          <dgm:chMax val="0"/>
          <dgm:bulletEnabled val="1"/>
        </dgm:presLayoutVars>
      </dgm:prSet>
      <dgm:spPr/>
    </dgm:pt>
    <dgm:pt modelId="{E93CBDE7-EF84-44A8-A609-C407FE9BBA5D}" type="pres">
      <dgm:prSet presAssocID="{81F49FD8-9DCA-42ED-95E4-E0BF2D2DFBB3}" presName="spacer" presStyleCnt="0"/>
      <dgm:spPr/>
    </dgm:pt>
    <dgm:pt modelId="{F5F75686-8BFA-49C1-9A69-1604718B0667}" type="pres">
      <dgm:prSet presAssocID="{F6522ADB-C544-49C1-95A1-E724429AD061}" presName="parentText" presStyleLbl="node1" presStyleIdx="2" presStyleCnt="3">
        <dgm:presLayoutVars>
          <dgm:chMax val="0"/>
          <dgm:bulletEnabled val="1"/>
        </dgm:presLayoutVars>
      </dgm:prSet>
      <dgm:spPr/>
    </dgm:pt>
  </dgm:ptLst>
  <dgm:cxnLst>
    <dgm:cxn modelId="{47FF7C02-A1B7-4DD7-BD4E-8F0F4FA83F9B}" srcId="{28A649C8-D6E5-4406-A3A3-1A03C7B822CB}" destId="{F6522ADB-C544-49C1-95A1-E724429AD061}" srcOrd="2" destOrd="0" parTransId="{8BBF5554-FB18-4474-B32C-AB0CC780A1A8}" sibTransId="{DECBAA86-3F02-4F88-826C-00D5748FA662}"/>
    <dgm:cxn modelId="{B9C2FC74-C282-483B-8CFE-E236EA6F836A}" type="presOf" srcId="{13457DBD-6B96-40C0-8A1C-841AC8E945BB}" destId="{E41743A5-853D-40BC-AEA7-FCFEB1C63ADB}" srcOrd="0" destOrd="0" presId="urn:microsoft.com/office/officeart/2005/8/layout/vList2"/>
    <dgm:cxn modelId="{2051BB5A-3B02-47EB-AB1E-40ED62319C4D}" type="presOf" srcId="{A67B559F-6515-4502-B25A-6B4A462BA68A}" destId="{86242ADD-24AD-483A-BDBD-398065A13A9A}" srcOrd="0" destOrd="0" presId="urn:microsoft.com/office/officeart/2005/8/layout/vList2"/>
    <dgm:cxn modelId="{06828981-317E-481F-B039-DB93D5AB475D}" type="presOf" srcId="{28A649C8-D6E5-4406-A3A3-1A03C7B822CB}" destId="{69C3EFC6-F02E-4E12-859A-B528D57E9746}" srcOrd="0" destOrd="0" presId="urn:microsoft.com/office/officeart/2005/8/layout/vList2"/>
    <dgm:cxn modelId="{3398C390-801A-4664-BDEC-26B2BE70BC1D}" srcId="{28A649C8-D6E5-4406-A3A3-1A03C7B822CB}" destId="{A67B559F-6515-4502-B25A-6B4A462BA68A}" srcOrd="1" destOrd="0" parTransId="{5E8FC81B-6C07-4860-9BD1-19125F3149F8}" sibTransId="{81F49FD8-9DCA-42ED-95E4-E0BF2D2DFBB3}"/>
    <dgm:cxn modelId="{9938DCC2-9D5A-4024-AD98-9AEE53000A7E}" type="presOf" srcId="{F6522ADB-C544-49C1-95A1-E724429AD061}" destId="{F5F75686-8BFA-49C1-9A69-1604718B0667}" srcOrd="0" destOrd="0" presId="urn:microsoft.com/office/officeart/2005/8/layout/vList2"/>
    <dgm:cxn modelId="{8EBDCDF3-96CD-445A-9834-49F281346EAC}" srcId="{28A649C8-D6E5-4406-A3A3-1A03C7B822CB}" destId="{13457DBD-6B96-40C0-8A1C-841AC8E945BB}" srcOrd="0" destOrd="0" parTransId="{5C4A992D-1165-43A3-A301-6FF7541013C9}" sibTransId="{10B9C2FA-C46A-40C6-8E38-66720D682439}"/>
    <dgm:cxn modelId="{87F1EE2D-5422-4543-81C5-D495E68DA4B3}" type="presParOf" srcId="{69C3EFC6-F02E-4E12-859A-B528D57E9746}" destId="{E41743A5-853D-40BC-AEA7-FCFEB1C63ADB}" srcOrd="0" destOrd="0" presId="urn:microsoft.com/office/officeart/2005/8/layout/vList2"/>
    <dgm:cxn modelId="{5736F180-2786-47CB-9011-1E58436A0E6E}" type="presParOf" srcId="{69C3EFC6-F02E-4E12-859A-B528D57E9746}" destId="{E4EED0C3-2D57-42A8-AB10-599A51D5715D}" srcOrd="1" destOrd="0" presId="urn:microsoft.com/office/officeart/2005/8/layout/vList2"/>
    <dgm:cxn modelId="{E074755A-C996-4110-A352-16C54FE2E875}" type="presParOf" srcId="{69C3EFC6-F02E-4E12-859A-B528D57E9746}" destId="{86242ADD-24AD-483A-BDBD-398065A13A9A}" srcOrd="2" destOrd="0" presId="urn:microsoft.com/office/officeart/2005/8/layout/vList2"/>
    <dgm:cxn modelId="{234675D8-D01C-42E3-9542-CFED9FC1F014}" type="presParOf" srcId="{69C3EFC6-F02E-4E12-859A-B528D57E9746}" destId="{E93CBDE7-EF84-44A8-A609-C407FE9BBA5D}" srcOrd="3" destOrd="0" presId="urn:microsoft.com/office/officeart/2005/8/layout/vList2"/>
    <dgm:cxn modelId="{4FA8A771-A765-4EA9-9E4B-6D4B0B3D9899}" type="presParOf" srcId="{69C3EFC6-F02E-4E12-859A-B528D57E9746}" destId="{F5F75686-8BFA-49C1-9A69-1604718B066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82AB1E-1B3C-4BCD-941E-117313C00A74}"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GB"/>
        </a:p>
      </dgm:t>
    </dgm:pt>
    <dgm:pt modelId="{AB44251D-82E0-4928-B70C-04AEB32577AA}">
      <dgm:prSet phldrT="[Text]"/>
      <dgm:spPr/>
      <dgm:t>
        <a:bodyPr/>
        <a:lstStyle/>
        <a:p>
          <a:pPr>
            <a:buFont typeface="Arial" panose="020B0604020202020204" pitchFamily="34" charset="0"/>
            <a:buChar char="•"/>
          </a:pPr>
          <a:r>
            <a:rPr lang="en-GB" b="1" dirty="0"/>
            <a:t>Governments and policymakers at national and international level</a:t>
          </a:r>
        </a:p>
      </dgm:t>
    </dgm:pt>
    <dgm:pt modelId="{4E8212E1-8F7D-4F0E-9957-00190EE58636}" type="parTrans" cxnId="{E94DE951-B25F-4076-B3D3-441694E1968F}">
      <dgm:prSet/>
      <dgm:spPr/>
      <dgm:t>
        <a:bodyPr/>
        <a:lstStyle/>
        <a:p>
          <a:endParaRPr lang="en-GB"/>
        </a:p>
      </dgm:t>
    </dgm:pt>
    <dgm:pt modelId="{BF643D43-F967-4420-96BB-B5F2C8DCA3BE}" type="sibTrans" cxnId="{E94DE951-B25F-4076-B3D3-441694E1968F}">
      <dgm:prSet/>
      <dgm:spPr/>
      <dgm:t>
        <a:bodyPr/>
        <a:lstStyle/>
        <a:p>
          <a:endParaRPr lang="en-GB"/>
        </a:p>
      </dgm:t>
    </dgm:pt>
    <dgm:pt modelId="{E78FA338-8EAF-4926-9F42-43F69DDDFAC4}">
      <dgm:prSet/>
      <dgm:spPr/>
      <dgm:t>
        <a:bodyPr/>
        <a:lstStyle/>
        <a:p>
          <a:r>
            <a:rPr lang="en-GB" b="1" dirty="0"/>
            <a:t>Platform companies</a:t>
          </a:r>
        </a:p>
      </dgm:t>
    </dgm:pt>
    <dgm:pt modelId="{239812CA-42E9-45B0-9E7A-6DE9A5A4F53A}" type="parTrans" cxnId="{60DB0D88-3647-474C-8FF0-57BA4CFA1AAA}">
      <dgm:prSet/>
      <dgm:spPr/>
      <dgm:t>
        <a:bodyPr/>
        <a:lstStyle/>
        <a:p>
          <a:endParaRPr lang="en-GB"/>
        </a:p>
      </dgm:t>
    </dgm:pt>
    <dgm:pt modelId="{02FE0AAB-1934-4DE5-B248-CADBBCCF257E}" type="sibTrans" cxnId="{60DB0D88-3647-474C-8FF0-57BA4CFA1AAA}">
      <dgm:prSet/>
      <dgm:spPr/>
      <dgm:t>
        <a:bodyPr/>
        <a:lstStyle/>
        <a:p>
          <a:endParaRPr lang="en-GB"/>
        </a:p>
      </dgm:t>
    </dgm:pt>
    <dgm:pt modelId="{AEC91194-9DD2-492E-83BD-F91A94EE2810}">
      <dgm:prSet/>
      <dgm:spPr/>
      <dgm:t>
        <a:bodyPr/>
        <a:lstStyle/>
        <a:p>
          <a:r>
            <a:rPr lang="en-GB" b="1" dirty="0"/>
            <a:t>CSOs, trade unions, WROs and academics </a:t>
          </a:r>
        </a:p>
      </dgm:t>
    </dgm:pt>
    <dgm:pt modelId="{85B247A3-8DF4-4659-9852-F331B8D84543}" type="parTrans" cxnId="{FD814A84-05D3-4359-9303-7F5FCA29FEF9}">
      <dgm:prSet/>
      <dgm:spPr/>
      <dgm:t>
        <a:bodyPr/>
        <a:lstStyle/>
        <a:p>
          <a:endParaRPr lang="en-GB"/>
        </a:p>
      </dgm:t>
    </dgm:pt>
    <dgm:pt modelId="{05A67CB1-BC58-432C-BCF9-2A81047A3E00}" type="sibTrans" cxnId="{FD814A84-05D3-4359-9303-7F5FCA29FEF9}">
      <dgm:prSet/>
      <dgm:spPr/>
      <dgm:t>
        <a:bodyPr/>
        <a:lstStyle/>
        <a:p>
          <a:endParaRPr lang="en-GB"/>
        </a:p>
      </dgm:t>
    </dgm:pt>
    <dgm:pt modelId="{D248442A-7636-4199-B5D7-8EB4846A4DE6}" type="pres">
      <dgm:prSet presAssocID="{BF82AB1E-1B3C-4BCD-941E-117313C00A74}" presName="Name0" presStyleCnt="0">
        <dgm:presLayoutVars>
          <dgm:chMax/>
          <dgm:chPref/>
          <dgm:dir/>
          <dgm:animLvl val="lvl"/>
        </dgm:presLayoutVars>
      </dgm:prSet>
      <dgm:spPr/>
    </dgm:pt>
    <dgm:pt modelId="{01BFA56F-8168-4DD0-A50B-ED9AA7EEC223}" type="pres">
      <dgm:prSet presAssocID="{AB44251D-82E0-4928-B70C-04AEB32577AA}" presName="composite" presStyleCnt="0"/>
      <dgm:spPr/>
    </dgm:pt>
    <dgm:pt modelId="{3C936420-1C55-470E-8E48-ECD9D0AF05CE}" type="pres">
      <dgm:prSet presAssocID="{AB44251D-82E0-4928-B70C-04AEB32577AA}" presName="Parent1" presStyleLbl="node1" presStyleIdx="0" presStyleCnt="6">
        <dgm:presLayoutVars>
          <dgm:chMax val="1"/>
          <dgm:chPref val="1"/>
          <dgm:bulletEnabled val="1"/>
        </dgm:presLayoutVars>
      </dgm:prSet>
      <dgm:spPr/>
    </dgm:pt>
    <dgm:pt modelId="{6C359B9D-0DA2-407D-9885-086E5DBD3984}" type="pres">
      <dgm:prSet presAssocID="{AB44251D-82E0-4928-B70C-04AEB32577AA}" presName="Childtext1" presStyleLbl="revTx" presStyleIdx="0" presStyleCnt="3">
        <dgm:presLayoutVars>
          <dgm:chMax val="0"/>
          <dgm:chPref val="0"/>
          <dgm:bulletEnabled val="1"/>
        </dgm:presLayoutVars>
      </dgm:prSet>
      <dgm:spPr/>
    </dgm:pt>
    <dgm:pt modelId="{47564222-877E-4C9B-8902-45E97C66CED8}" type="pres">
      <dgm:prSet presAssocID="{AB44251D-82E0-4928-B70C-04AEB32577AA}" presName="BalanceSpacing" presStyleCnt="0"/>
      <dgm:spPr/>
    </dgm:pt>
    <dgm:pt modelId="{09F474D7-B180-4701-B4B8-E6928C7361E5}" type="pres">
      <dgm:prSet presAssocID="{AB44251D-82E0-4928-B70C-04AEB32577AA}" presName="BalanceSpacing1" presStyleCnt="0"/>
      <dgm:spPr/>
    </dgm:pt>
    <dgm:pt modelId="{BCFC2D66-1532-40F2-ADF8-157D88F30E1D}" type="pres">
      <dgm:prSet presAssocID="{BF643D43-F967-4420-96BB-B5F2C8DCA3BE}" presName="Accent1Text" presStyleLbl="node1" presStyleIdx="1" presStyleCnt="6"/>
      <dgm:spPr/>
    </dgm:pt>
    <dgm:pt modelId="{DF0A9020-5E5D-4C84-8AD7-234F35CE28C0}" type="pres">
      <dgm:prSet presAssocID="{BF643D43-F967-4420-96BB-B5F2C8DCA3BE}" presName="spaceBetweenRectangles" presStyleCnt="0"/>
      <dgm:spPr/>
    </dgm:pt>
    <dgm:pt modelId="{77307F35-BA07-4202-9E74-1FEA72E03914}" type="pres">
      <dgm:prSet presAssocID="{E78FA338-8EAF-4926-9F42-43F69DDDFAC4}" presName="composite" presStyleCnt="0"/>
      <dgm:spPr/>
    </dgm:pt>
    <dgm:pt modelId="{ACF48D78-A949-4EE3-A666-6BB0C27FFD17}" type="pres">
      <dgm:prSet presAssocID="{E78FA338-8EAF-4926-9F42-43F69DDDFAC4}" presName="Parent1" presStyleLbl="node1" presStyleIdx="2" presStyleCnt="6">
        <dgm:presLayoutVars>
          <dgm:chMax val="1"/>
          <dgm:chPref val="1"/>
          <dgm:bulletEnabled val="1"/>
        </dgm:presLayoutVars>
      </dgm:prSet>
      <dgm:spPr/>
    </dgm:pt>
    <dgm:pt modelId="{5D4F72B7-3202-41EF-94B3-AA2B235EF81F}" type="pres">
      <dgm:prSet presAssocID="{E78FA338-8EAF-4926-9F42-43F69DDDFAC4}" presName="Childtext1" presStyleLbl="revTx" presStyleIdx="1" presStyleCnt="3">
        <dgm:presLayoutVars>
          <dgm:chMax val="0"/>
          <dgm:chPref val="0"/>
          <dgm:bulletEnabled val="1"/>
        </dgm:presLayoutVars>
      </dgm:prSet>
      <dgm:spPr/>
    </dgm:pt>
    <dgm:pt modelId="{CB0FAEA0-DF63-4CEB-9A8E-A658F22BD633}" type="pres">
      <dgm:prSet presAssocID="{E78FA338-8EAF-4926-9F42-43F69DDDFAC4}" presName="BalanceSpacing" presStyleCnt="0"/>
      <dgm:spPr/>
    </dgm:pt>
    <dgm:pt modelId="{242F0FE7-767D-40D1-8E63-47B9E1F817D8}" type="pres">
      <dgm:prSet presAssocID="{E78FA338-8EAF-4926-9F42-43F69DDDFAC4}" presName="BalanceSpacing1" presStyleCnt="0"/>
      <dgm:spPr/>
    </dgm:pt>
    <dgm:pt modelId="{85BA3DE4-BD21-449C-A33C-67D69737E24A}" type="pres">
      <dgm:prSet presAssocID="{02FE0AAB-1934-4DE5-B248-CADBBCCF257E}" presName="Accent1Text" presStyleLbl="node1" presStyleIdx="3" presStyleCnt="6"/>
      <dgm:spPr/>
    </dgm:pt>
    <dgm:pt modelId="{2136E9CD-C57E-4DE2-BAC8-6A21A5BB7E7C}" type="pres">
      <dgm:prSet presAssocID="{02FE0AAB-1934-4DE5-B248-CADBBCCF257E}" presName="spaceBetweenRectangles" presStyleCnt="0"/>
      <dgm:spPr/>
    </dgm:pt>
    <dgm:pt modelId="{0095F4E2-7E7B-443D-B046-96CE6492BF1C}" type="pres">
      <dgm:prSet presAssocID="{AEC91194-9DD2-492E-83BD-F91A94EE2810}" presName="composite" presStyleCnt="0"/>
      <dgm:spPr/>
    </dgm:pt>
    <dgm:pt modelId="{FA5934F6-21AA-4D12-A4C5-343163EAFA82}" type="pres">
      <dgm:prSet presAssocID="{AEC91194-9DD2-492E-83BD-F91A94EE2810}" presName="Parent1" presStyleLbl="node1" presStyleIdx="4" presStyleCnt="6">
        <dgm:presLayoutVars>
          <dgm:chMax val="1"/>
          <dgm:chPref val="1"/>
          <dgm:bulletEnabled val="1"/>
        </dgm:presLayoutVars>
      </dgm:prSet>
      <dgm:spPr/>
    </dgm:pt>
    <dgm:pt modelId="{0E1F156C-A272-4B11-B5CA-3460394222F8}" type="pres">
      <dgm:prSet presAssocID="{AEC91194-9DD2-492E-83BD-F91A94EE2810}" presName="Childtext1" presStyleLbl="revTx" presStyleIdx="2" presStyleCnt="3">
        <dgm:presLayoutVars>
          <dgm:chMax val="0"/>
          <dgm:chPref val="0"/>
          <dgm:bulletEnabled val="1"/>
        </dgm:presLayoutVars>
      </dgm:prSet>
      <dgm:spPr/>
    </dgm:pt>
    <dgm:pt modelId="{DE05ED3E-E316-4082-A350-939E33002BAC}" type="pres">
      <dgm:prSet presAssocID="{AEC91194-9DD2-492E-83BD-F91A94EE2810}" presName="BalanceSpacing" presStyleCnt="0"/>
      <dgm:spPr/>
    </dgm:pt>
    <dgm:pt modelId="{1E1FDB5C-898E-4D22-8FD1-2E3F74348EDB}" type="pres">
      <dgm:prSet presAssocID="{AEC91194-9DD2-492E-83BD-F91A94EE2810}" presName="BalanceSpacing1" presStyleCnt="0"/>
      <dgm:spPr/>
    </dgm:pt>
    <dgm:pt modelId="{370852FD-8A0D-461D-ACCF-EAA12C07942F}" type="pres">
      <dgm:prSet presAssocID="{05A67CB1-BC58-432C-BCF9-2A81047A3E00}" presName="Accent1Text" presStyleLbl="node1" presStyleIdx="5" presStyleCnt="6"/>
      <dgm:spPr/>
    </dgm:pt>
  </dgm:ptLst>
  <dgm:cxnLst>
    <dgm:cxn modelId="{B4C03345-87CF-4F56-A364-A9E672529576}" type="presOf" srcId="{AEC91194-9DD2-492E-83BD-F91A94EE2810}" destId="{FA5934F6-21AA-4D12-A4C5-343163EAFA82}" srcOrd="0" destOrd="0" presId="urn:microsoft.com/office/officeart/2008/layout/AlternatingHexagons"/>
    <dgm:cxn modelId="{799D1B6C-1791-42CB-8197-649C1617AB8C}" type="presOf" srcId="{BF82AB1E-1B3C-4BCD-941E-117313C00A74}" destId="{D248442A-7636-4199-B5D7-8EB4846A4DE6}" srcOrd="0" destOrd="0" presId="urn:microsoft.com/office/officeart/2008/layout/AlternatingHexagons"/>
    <dgm:cxn modelId="{E94DE951-B25F-4076-B3D3-441694E1968F}" srcId="{BF82AB1E-1B3C-4BCD-941E-117313C00A74}" destId="{AB44251D-82E0-4928-B70C-04AEB32577AA}" srcOrd="0" destOrd="0" parTransId="{4E8212E1-8F7D-4F0E-9957-00190EE58636}" sibTransId="{BF643D43-F967-4420-96BB-B5F2C8DCA3BE}"/>
    <dgm:cxn modelId="{FD814A84-05D3-4359-9303-7F5FCA29FEF9}" srcId="{BF82AB1E-1B3C-4BCD-941E-117313C00A74}" destId="{AEC91194-9DD2-492E-83BD-F91A94EE2810}" srcOrd="2" destOrd="0" parTransId="{85B247A3-8DF4-4659-9852-F331B8D84543}" sibTransId="{05A67CB1-BC58-432C-BCF9-2A81047A3E00}"/>
    <dgm:cxn modelId="{AA6BAC87-492F-4853-99EB-ED0F2C801E3C}" type="presOf" srcId="{AB44251D-82E0-4928-B70C-04AEB32577AA}" destId="{3C936420-1C55-470E-8E48-ECD9D0AF05CE}" srcOrd="0" destOrd="0" presId="urn:microsoft.com/office/officeart/2008/layout/AlternatingHexagons"/>
    <dgm:cxn modelId="{60DB0D88-3647-474C-8FF0-57BA4CFA1AAA}" srcId="{BF82AB1E-1B3C-4BCD-941E-117313C00A74}" destId="{E78FA338-8EAF-4926-9F42-43F69DDDFAC4}" srcOrd="1" destOrd="0" parTransId="{239812CA-42E9-45B0-9E7A-6DE9A5A4F53A}" sibTransId="{02FE0AAB-1934-4DE5-B248-CADBBCCF257E}"/>
    <dgm:cxn modelId="{30CB988A-7CDE-49D3-ABEA-A64BA5BBC3F9}" type="presOf" srcId="{E78FA338-8EAF-4926-9F42-43F69DDDFAC4}" destId="{ACF48D78-A949-4EE3-A666-6BB0C27FFD17}" srcOrd="0" destOrd="0" presId="urn:microsoft.com/office/officeart/2008/layout/AlternatingHexagons"/>
    <dgm:cxn modelId="{93E8FFA3-FDDF-4213-BED4-50439AF1BD5F}" type="presOf" srcId="{BF643D43-F967-4420-96BB-B5F2C8DCA3BE}" destId="{BCFC2D66-1532-40F2-ADF8-157D88F30E1D}" srcOrd="0" destOrd="0" presId="urn:microsoft.com/office/officeart/2008/layout/AlternatingHexagons"/>
    <dgm:cxn modelId="{55B881F7-1D04-40DC-8735-DD0C31B7CFC4}" type="presOf" srcId="{02FE0AAB-1934-4DE5-B248-CADBBCCF257E}" destId="{85BA3DE4-BD21-449C-A33C-67D69737E24A}" srcOrd="0" destOrd="0" presId="urn:microsoft.com/office/officeart/2008/layout/AlternatingHexagons"/>
    <dgm:cxn modelId="{C42CCDFB-1CCA-404D-B65D-33C85B14F441}" type="presOf" srcId="{05A67CB1-BC58-432C-BCF9-2A81047A3E00}" destId="{370852FD-8A0D-461D-ACCF-EAA12C07942F}" srcOrd="0" destOrd="0" presId="urn:microsoft.com/office/officeart/2008/layout/AlternatingHexagons"/>
    <dgm:cxn modelId="{2F6DD380-72FB-4330-812F-56C7EFB5EDCE}" type="presParOf" srcId="{D248442A-7636-4199-B5D7-8EB4846A4DE6}" destId="{01BFA56F-8168-4DD0-A50B-ED9AA7EEC223}" srcOrd="0" destOrd="0" presId="urn:microsoft.com/office/officeart/2008/layout/AlternatingHexagons"/>
    <dgm:cxn modelId="{A44B88F4-065F-43B9-83E8-1CEECE4443F6}" type="presParOf" srcId="{01BFA56F-8168-4DD0-A50B-ED9AA7EEC223}" destId="{3C936420-1C55-470E-8E48-ECD9D0AF05CE}" srcOrd="0" destOrd="0" presId="urn:microsoft.com/office/officeart/2008/layout/AlternatingHexagons"/>
    <dgm:cxn modelId="{B2861108-B763-4B47-AA6E-D67970564F4E}" type="presParOf" srcId="{01BFA56F-8168-4DD0-A50B-ED9AA7EEC223}" destId="{6C359B9D-0DA2-407D-9885-086E5DBD3984}" srcOrd="1" destOrd="0" presId="urn:microsoft.com/office/officeart/2008/layout/AlternatingHexagons"/>
    <dgm:cxn modelId="{0F485684-AAF3-4070-84DC-5BC20487881B}" type="presParOf" srcId="{01BFA56F-8168-4DD0-A50B-ED9AA7EEC223}" destId="{47564222-877E-4C9B-8902-45E97C66CED8}" srcOrd="2" destOrd="0" presId="urn:microsoft.com/office/officeart/2008/layout/AlternatingHexagons"/>
    <dgm:cxn modelId="{DA59979F-BEB7-41FB-B6E5-1012DBB34758}" type="presParOf" srcId="{01BFA56F-8168-4DD0-A50B-ED9AA7EEC223}" destId="{09F474D7-B180-4701-B4B8-E6928C7361E5}" srcOrd="3" destOrd="0" presId="urn:microsoft.com/office/officeart/2008/layout/AlternatingHexagons"/>
    <dgm:cxn modelId="{9A5EC024-CC60-4984-ADF7-0021A5ECF4A8}" type="presParOf" srcId="{01BFA56F-8168-4DD0-A50B-ED9AA7EEC223}" destId="{BCFC2D66-1532-40F2-ADF8-157D88F30E1D}" srcOrd="4" destOrd="0" presId="urn:microsoft.com/office/officeart/2008/layout/AlternatingHexagons"/>
    <dgm:cxn modelId="{F8C1D057-F944-4BD1-894A-111A52B3564B}" type="presParOf" srcId="{D248442A-7636-4199-B5D7-8EB4846A4DE6}" destId="{DF0A9020-5E5D-4C84-8AD7-234F35CE28C0}" srcOrd="1" destOrd="0" presId="urn:microsoft.com/office/officeart/2008/layout/AlternatingHexagons"/>
    <dgm:cxn modelId="{7F36ACCE-0C7B-402E-8005-9BB717E6CCE6}" type="presParOf" srcId="{D248442A-7636-4199-B5D7-8EB4846A4DE6}" destId="{77307F35-BA07-4202-9E74-1FEA72E03914}" srcOrd="2" destOrd="0" presId="urn:microsoft.com/office/officeart/2008/layout/AlternatingHexagons"/>
    <dgm:cxn modelId="{A754339C-3242-48EB-9207-444C29650210}" type="presParOf" srcId="{77307F35-BA07-4202-9E74-1FEA72E03914}" destId="{ACF48D78-A949-4EE3-A666-6BB0C27FFD17}" srcOrd="0" destOrd="0" presId="urn:microsoft.com/office/officeart/2008/layout/AlternatingHexagons"/>
    <dgm:cxn modelId="{352B838D-BFE9-464E-991E-A889FE7740C3}" type="presParOf" srcId="{77307F35-BA07-4202-9E74-1FEA72E03914}" destId="{5D4F72B7-3202-41EF-94B3-AA2B235EF81F}" srcOrd="1" destOrd="0" presId="urn:microsoft.com/office/officeart/2008/layout/AlternatingHexagons"/>
    <dgm:cxn modelId="{02498D8D-B1E8-4D48-AF12-E0581CB42184}" type="presParOf" srcId="{77307F35-BA07-4202-9E74-1FEA72E03914}" destId="{CB0FAEA0-DF63-4CEB-9A8E-A658F22BD633}" srcOrd="2" destOrd="0" presId="urn:microsoft.com/office/officeart/2008/layout/AlternatingHexagons"/>
    <dgm:cxn modelId="{612372E2-D084-47CC-B6C0-5DE195EC2839}" type="presParOf" srcId="{77307F35-BA07-4202-9E74-1FEA72E03914}" destId="{242F0FE7-767D-40D1-8E63-47B9E1F817D8}" srcOrd="3" destOrd="0" presId="urn:microsoft.com/office/officeart/2008/layout/AlternatingHexagons"/>
    <dgm:cxn modelId="{863B482D-2B76-4443-8E36-37981E56AD48}" type="presParOf" srcId="{77307F35-BA07-4202-9E74-1FEA72E03914}" destId="{85BA3DE4-BD21-449C-A33C-67D69737E24A}" srcOrd="4" destOrd="0" presId="urn:microsoft.com/office/officeart/2008/layout/AlternatingHexagons"/>
    <dgm:cxn modelId="{D3367058-8EEB-46DF-9995-04DF703154F8}" type="presParOf" srcId="{D248442A-7636-4199-B5D7-8EB4846A4DE6}" destId="{2136E9CD-C57E-4DE2-BAC8-6A21A5BB7E7C}" srcOrd="3" destOrd="0" presId="urn:microsoft.com/office/officeart/2008/layout/AlternatingHexagons"/>
    <dgm:cxn modelId="{CF9E4196-8FE7-4A21-97C9-ECCEA78F2769}" type="presParOf" srcId="{D248442A-7636-4199-B5D7-8EB4846A4DE6}" destId="{0095F4E2-7E7B-443D-B046-96CE6492BF1C}" srcOrd="4" destOrd="0" presId="urn:microsoft.com/office/officeart/2008/layout/AlternatingHexagons"/>
    <dgm:cxn modelId="{26C4B415-59D1-43E4-9E0E-1699401E4009}" type="presParOf" srcId="{0095F4E2-7E7B-443D-B046-96CE6492BF1C}" destId="{FA5934F6-21AA-4D12-A4C5-343163EAFA82}" srcOrd="0" destOrd="0" presId="urn:microsoft.com/office/officeart/2008/layout/AlternatingHexagons"/>
    <dgm:cxn modelId="{C203ABAB-B8E8-41B5-B84F-B34752F46A82}" type="presParOf" srcId="{0095F4E2-7E7B-443D-B046-96CE6492BF1C}" destId="{0E1F156C-A272-4B11-B5CA-3460394222F8}" srcOrd="1" destOrd="0" presId="urn:microsoft.com/office/officeart/2008/layout/AlternatingHexagons"/>
    <dgm:cxn modelId="{54C4097B-0935-4DEE-BBF9-5DC49A463941}" type="presParOf" srcId="{0095F4E2-7E7B-443D-B046-96CE6492BF1C}" destId="{DE05ED3E-E316-4082-A350-939E33002BAC}" srcOrd="2" destOrd="0" presId="urn:microsoft.com/office/officeart/2008/layout/AlternatingHexagons"/>
    <dgm:cxn modelId="{76A0A559-E800-4555-9FB1-D8F4562F3AFF}" type="presParOf" srcId="{0095F4E2-7E7B-443D-B046-96CE6492BF1C}" destId="{1E1FDB5C-898E-4D22-8FD1-2E3F74348EDB}" srcOrd="3" destOrd="0" presId="urn:microsoft.com/office/officeart/2008/layout/AlternatingHexagons"/>
    <dgm:cxn modelId="{D0B1B0BA-F865-456D-8DFB-5AA525509FC1}" type="presParOf" srcId="{0095F4E2-7E7B-443D-B046-96CE6492BF1C}" destId="{370852FD-8A0D-461D-ACCF-EAA12C07942F}"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743A5-853D-40BC-AEA7-FCFEB1C63ADB}">
      <dsp:nvSpPr>
        <dsp:cNvPr id="0" name=""/>
        <dsp:cNvSpPr/>
      </dsp:nvSpPr>
      <dsp:spPr>
        <a:xfrm>
          <a:off x="0" y="34819"/>
          <a:ext cx="8326350" cy="12097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GB" sz="2200" b="1" kern="1200" dirty="0"/>
            <a:t>Bangladesh: </a:t>
          </a:r>
          <a:r>
            <a:rPr lang="en-GB" sz="2200" kern="1200" dirty="0"/>
            <a:t>As of August 2021, </a:t>
          </a:r>
          <a:r>
            <a:rPr lang="en-GB" sz="2200" kern="1200" dirty="0" err="1"/>
            <a:t>HelloTask</a:t>
          </a:r>
          <a:r>
            <a:rPr lang="en-GB" sz="2200" kern="1200" dirty="0"/>
            <a:t> had 2,000 active female domestic workers enlisted in its platform, of which 2% identify as disabled. </a:t>
          </a:r>
        </a:p>
      </dsp:txBody>
      <dsp:txXfrm>
        <a:off x="59057" y="93876"/>
        <a:ext cx="8208236" cy="1091666"/>
      </dsp:txXfrm>
    </dsp:sp>
    <dsp:sp modelId="{86242ADD-24AD-483A-BDBD-398065A13A9A}">
      <dsp:nvSpPr>
        <dsp:cNvPr id="0" name=""/>
        <dsp:cNvSpPr/>
      </dsp:nvSpPr>
      <dsp:spPr>
        <a:xfrm>
          <a:off x="0" y="1307959"/>
          <a:ext cx="8326350" cy="120978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Vietnam: </a:t>
          </a:r>
          <a:r>
            <a:rPr lang="en-GB" sz="2200" kern="1200" dirty="0" err="1"/>
            <a:t>JupViec</a:t>
          </a:r>
          <a:r>
            <a:rPr lang="en-GB" sz="2200" kern="1200" dirty="0"/>
            <a:t> offers liability and health insurance to its workers, but only to those it classifies as “high performing</a:t>
          </a:r>
        </a:p>
      </dsp:txBody>
      <dsp:txXfrm>
        <a:off x="59057" y="1367016"/>
        <a:ext cx="8208236" cy="1091666"/>
      </dsp:txXfrm>
    </dsp:sp>
    <dsp:sp modelId="{F5F75686-8BFA-49C1-9A69-1604718B0667}">
      <dsp:nvSpPr>
        <dsp:cNvPr id="0" name=""/>
        <dsp:cNvSpPr/>
      </dsp:nvSpPr>
      <dsp:spPr>
        <a:xfrm>
          <a:off x="0" y="2581100"/>
          <a:ext cx="8326350" cy="1209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Ghana: </a:t>
          </a:r>
          <a:r>
            <a:rPr lang="en-GB" sz="2200" kern="1200" dirty="0" err="1"/>
            <a:t>HelperChoice</a:t>
          </a:r>
          <a:r>
            <a:rPr lang="en-GB" sz="2200" kern="1200" dirty="0"/>
            <a:t> is a Hong Kong-based ‘social impact startup’ focusing largely on women migrating internationally to undertake domestic work. </a:t>
          </a:r>
        </a:p>
      </dsp:txBody>
      <dsp:txXfrm>
        <a:off x="59057" y="2640157"/>
        <a:ext cx="8208236" cy="1091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36420-1C55-470E-8E48-ECD9D0AF05CE}">
      <dsp:nvSpPr>
        <dsp:cNvPr id="0" name=""/>
        <dsp:cNvSpPr/>
      </dsp:nvSpPr>
      <dsp:spPr>
        <a:xfrm rot="5400000">
          <a:off x="3506806" y="130656"/>
          <a:ext cx="2008628" cy="174750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GB" sz="1300" b="1" kern="1200" dirty="0"/>
            <a:t>Governments and policymakers at national and international level</a:t>
          </a:r>
        </a:p>
      </dsp:txBody>
      <dsp:txXfrm rot="-5400000">
        <a:off x="3909687" y="313106"/>
        <a:ext cx="1202866" cy="1382606"/>
      </dsp:txXfrm>
    </dsp:sp>
    <dsp:sp modelId="{6C359B9D-0DA2-407D-9885-086E5DBD3984}">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BCFC2D66-1532-40F2-ADF8-157D88F30E1D}">
      <dsp:nvSpPr>
        <dsp:cNvPr id="0" name=""/>
        <dsp:cNvSpPr/>
      </dsp:nvSpPr>
      <dsp:spPr>
        <a:xfrm rot="5400000">
          <a:off x="1619499" y="130656"/>
          <a:ext cx="2008628" cy="1747506"/>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022380" y="313106"/>
        <a:ext cx="1202866" cy="1382606"/>
      </dsp:txXfrm>
    </dsp:sp>
    <dsp:sp modelId="{ACF48D78-A949-4EE3-A666-6BB0C27FFD17}">
      <dsp:nvSpPr>
        <dsp:cNvPr id="0" name=""/>
        <dsp:cNvSpPr/>
      </dsp:nvSpPr>
      <dsp:spPr>
        <a:xfrm rot="5400000">
          <a:off x="2559537" y="1835580"/>
          <a:ext cx="2008628" cy="1747506"/>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Platform companies</a:t>
          </a:r>
        </a:p>
      </dsp:txBody>
      <dsp:txXfrm rot="-5400000">
        <a:off x="2962418" y="2018030"/>
        <a:ext cx="1202866" cy="1382606"/>
      </dsp:txXfrm>
    </dsp:sp>
    <dsp:sp modelId="{5D4F72B7-3202-41EF-94B3-AA2B235EF81F}">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85BA3DE4-BD21-449C-A33C-67D69737E24A}">
      <dsp:nvSpPr>
        <dsp:cNvPr id="0" name=""/>
        <dsp:cNvSpPr/>
      </dsp:nvSpPr>
      <dsp:spPr>
        <a:xfrm rot="5400000">
          <a:off x="4446844" y="1835580"/>
          <a:ext cx="2008628" cy="1747506"/>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4849725" y="2018030"/>
        <a:ext cx="1202866" cy="1382606"/>
      </dsp:txXfrm>
    </dsp:sp>
    <dsp:sp modelId="{FA5934F6-21AA-4D12-A4C5-343163EAFA82}">
      <dsp:nvSpPr>
        <dsp:cNvPr id="0" name=""/>
        <dsp:cNvSpPr/>
      </dsp:nvSpPr>
      <dsp:spPr>
        <a:xfrm rot="5400000">
          <a:off x="3506806" y="3540503"/>
          <a:ext cx="2008628" cy="1747506"/>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CSOs, trade unions, WROs and academics </a:t>
          </a:r>
        </a:p>
      </dsp:txBody>
      <dsp:txXfrm rot="-5400000">
        <a:off x="3909687" y="3722953"/>
        <a:ext cx="1202866" cy="1382606"/>
      </dsp:txXfrm>
    </dsp:sp>
    <dsp:sp modelId="{0E1F156C-A272-4B11-B5CA-3460394222F8}">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370852FD-8A0D-461D-ACCF-EAA12C07942F}">
      <dsp:nvSpPr>
        <dsp:cNvPr id="0" name=""/>
        <dsp:cNvSpPr/>
      </dsp:nvSpPr>
      <dsp:spPr>
        <a:xfrm rot="5400000">
          <a:off x="1619499" y="3540503"/>
          <a:ext cx="2008628" cy="174750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022380" y="3722953"/>
        <a:ext cx="1202866" cy="13826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9A28E-244D-4031-AADB-0AB70AC55BCD}" type="datetimeFigureOut">
              <a:rPr lang="en-GB" smtClean="0"/>
              <a:t>05/02/2025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AADFB-92E1-4B76-B152-8B1078A2D36A}" type="slidenum">
              <a:rPr lang="en-GB" smtClean="0"/>
              <a:t>‹#›</a:t>
            </a:fld>
            <a:endParaRPr lang="en-GB"/>
          </a:p>
        </p:txBody>
      </p:sp>
    </p:spTree>
    <p:extLst>
      <p:ext uri="{BB962C8B-B14F-4D97-AF65-F5344CB8AC3E}">
        <p14:creationId xmlns:p14="http://schemas.microsoft.com/office/powerpoint/2010/main" val="322472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p>
          <a:p>
            <a:r>
              <a:rPr lang="en-GB" dirty="0"/>
              <a:t>Title</a:t>
            </a:r>
          </a:p>
          <a:p>
            <a:r>
              <a:rPr lang="en-GB" dirty="0" err="1"/>
              <a:t>Aknowedgements</a:t>
            </a:r>
            <a:endParaRPr lang="en-GB" dirty="0"/>
          </a:p>
        </p:txBody>
      </p:sp>
      <p:sp>
        <p:nvSpPr>
          <p:cNvPr id="4" name="Slide Number Placeholder 3"/>
          <p:cNvSpPr>
            <a:spLocks noGrp="1"/>
          </p:cNvSpPr>
          <p:nvPr>
            <p:ph type="sldNum" sz="quarter" idx="5"/>
          </p:nvPr>
        </p:nvSpPr>
        <p:spPr/>
        <p:txBody>
          <a:bodyPr/>
          <a:lstStyle/>
          <a:p>
            <a:fld id="{60CAADFB-92E1-4B76-B152-8B1078A2D36A}" type="slidenum">
              <a:rPr lang="en-GB" smtClean="0"/>
              <a:t>1</a:t>
            </a:fld>
            <a:endParaRPr lang="en-GB"/>
          </a:p>
        </p:txBody>
      </p:sp>
    </p:spTree>
    <p:extLst>
      <p:ext uri="{BB962C8B-B14F-4D97-AF65-F5344CB8AC3E}">
        <p14:creationId xmlns:p14="http://schemas.microsoft.com/office/powerpoint/2010/main" val="200378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Pranita</a:t>
            </a:r>
            <a:endParaRPr lang="en-GB"/>
          </a:p>
        </p:txBody>
      </p:sp>
      <p:sp>
        <p:nvSpPr>
          <p:cNvPr id="4" name="Slide Number Placeholder 3"/>
          <p:cNvSpPr>
            <a:spLocks noGrp="1"/>
          </p:cNvSpPr>
          <p:nvPr>
            <p:ph type="sldNum" sz="quarter" idx="5"/>
          </p:nvPr>
        </p:nvSpPr>
        <p:spPr/>
        <p:txBody>
          <a:bodyPr/>
          <a:lstStyle/>
          <a:p>
            <a:fld id="{60CAADFB-92E1-4B76-B152-8B1078A2D36A}" type="slidenum">
              <a:rPr lang="en-GB" smtClean="0"/>
              <a:t>10</a:t>
            </a:fld>
            <a:endParaRPr lang="en-GB"/>
          </a:p>
        </p:txBody>
      </p:sp>
    </p:spTree>
    <p:extLst>
      <p:ext uri="{BB962C8B-B14F-4D97-AF65-F5344CB8AC3E}">
        <p14:creationId xmlns:p14="http://schemas.microsoft.com/office/powerpoint/2010/main" val="1771819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Pranita</a:t>
            </a:r>
            <a:endParaRPr lang="en-GB"/>
          </a:p>
        </p:txBody>
      </p:sp>
      <p:sp>
        <p:nvSpPr>
          <p:cNvPr id="4" name="Slide Number Placeholder 3"/>
          <p:cNvSpPr>
            <a:spLocks noGrp="1"/>
          </p:cNvSpPr>
          <p:nvPr>
            <p:ph type="sldNum" sz="quarter" idx="5"/>
          </p:nvPr>
        </p:nvSpPr>
        <p:spPr/>
        <p:txBody>
          <a:bodyPr/>
          <a:lstStyle/>
          <a:p>
            <a:fld id="{60CAADFB-92E1-4B76-B152-8B1078A2D36A}" type="slidenum">
              <a:rPr lang="en-GB" smtClean="0"/>
              <a:t>11</a:t>
            </a:fld>
            <a:endParaRPr lang="en-GB"/>
          </a:p>
        </p:txBody>
      </p:sp>
    </p:spTree>
    <p:extLst>
      <p:ext uri="{BB962C8B-B14F-4D97-AF65-F5344CB8AC3E}">
        <p14:creationId xmlns:p14="http://schemas.microsoft.com/office/powerpoint/2010/main" val="1457614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Pranita</a:t>
            </a:r>
            <a:endParaRPr lang="en-GB"/>
          </a:p>
        </p:txBody>
      </p:sp>
      <p:sp>
        <p:nvSpPr>
          <p:cNvPr id="4" name="Slide Number Placeholder 3"/>
          <p:cNvSpPr>
            <a:spLocks noGrp="1"/>
          </p:cNvSpPr>
          <p:nvPr>
            <p:ph type="sldNum" sz="quarter" idx="5"/>
          </p:nvPr>
        </p:nvSpPr>
        <p:spPr/>
        <p:txBody>
          <a:bodyPr/>
          <a:lstStyle/>
          <a:p>
            <a:fld id="{60CAADFB-92E1-4B76-B152-8B1078A2D36A}" type="slidenum">
              <a:rPr lang="en-GB" smtClean="0"/>
              <a:t>12</a:t>
            </a:fld>
            <a:endParaRPr lang="en-GB"/>
          </a:p>
        </p:txBody>
      </p:sp>
    </p:spTree>
    <p:extLst>
      <p:ext uri="{BB962C8B-B14F-4D97-AF65-F5344CB8AC3E}">
        <p14:creationId xmlns:p14="http://schemas.microsoft.com/office/powerpoint/2010/main" val="3951778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Natalia</a:t>
            </a:r>
            <a:endParaRPr lang="en-GB"/>
          </a:p>
        </p:txBody>
      </p:sp>
      <p:sp>
        <p:nvSpPr>
          <p:cNvPr id="4" name="Slide Number Placeholder 3"/>
          <p:cNvSpPr>
            <a:spLocks noGrp="1"/>
          </p:cNvSpPr>
          <p:nvPr>
            <p:ph type="sldNum" sz="quarter" idx="5"/>
          </p:nvPr>
        </p:nvSpPr>
        <p:spPr/>
        <p:txBody>
          <a:bodyPr/>
          <a:lstStyle/>
          <a:p>
            <a:fld id="{60CAADFB-92E1-4B76-B152-8B1078A2D36A}" type="slidenum">
              <a:rPr lang="en-GB" smtClean="0"/>
              <a:t>13</a:t>
            </a:fld>
            <a:endParaRPr lang="en-GB"/>
          </a:p>
        </p:txBody>
      </p:sp>
    </p:spTree>
    <p:extLst>
      <p:ext uri="{BB962C8B-B14F-4D97-AF65-F5344CB8AC3E}">
        <p14:creationId xmlns:p14="http://schemas.microsoft.com/office/powerpoint/2010/main" val="115948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Pranita</a:t>
            </a:r>
            <a:endParaRPr lang="en-GB"/>
          </a:p>
        </p:txBody>
      </p:sp>
      <p:sp>
        <p:nvSpPr>
          <p:cNvPr id="4" name="Slide Number Placeholder 3"/>
          <p:cNvSpPr>
            <a:spLocks noGrp="1"/>
          </p:cNvSpPr>
          <p:nvPr>
            <p:ph type="sldNum" sz="quarter" idx="5"/>
          </p:nvPr>
        </p:nvSpPr>
        <p:spPr/>
        <p:txBody>
          <a:bodyPr/>
          <a:lstStyle/>
          <a:p>
            <a:fld id="{60CAADFB-92E1-4B76-B152-8B1078A2D36A}" type="slidenum">
              <a:rPr lang="en-GB" smtClean="0"/>
              <a:t>2</a:t>
            </a:fld>
            <a:endParaRPr lang="en-GB"/>
          </a:p>
        </p:txBody>
      </p:sp>
    </p:spTree>
    <p:extLst>
      <p:ext uri="{BB962C8B-B14F-4D97-AF65-F5344CB8AC3E}">
        <p14:creationId xmlns:p14="http://schemas.microsoft.com/office/powerpoint/2010/main" val="163054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Pranita</a:t>
            </a:r>
            <a:endParaRPr lang="en-GB"/>
          </a:p>
        </p:txBody>
      </p:sp>
      <p:sp>
        <p:nvSpPr>
          <p:cNvPr id="4" name="Slide Number Placeholder 3"/>
          <p:cNvSpPr>
            <a:spLocks noGrp="1"/>
          </p:cNvSpPr>
          <p:nvPr>
            <p:ph type="sldNum" sz="quarter" idx="5"/>
          </p:nvPr>
        </p:nvSpPr>
        <p:spPr/>
        <p:txBody>
          <a:bodyPr/>
          <a:lstStyle/>
          <a:p>
            <a:fld id="{60CAADFB-92E1-4B76-B152-8B1078A2D36A}" type="slidenum">
              <a:rPr lang="en-GB" smtClean="0"/>
              <a:t>3</a:t>
            </a:fld>
            <a:endParaRPr lang="en-GB"/>
          </a:p>
        </p:txBody>
      </p:sp>
    </p:spTree>
    <p:extLst>
      <p:ext uri="{BB962C8B-B14F-4D97-AF65-F5344CB8AC3E}">
        <p14:creationId xmlns:p14="http://schemas.microsoft.com/office/powerpoint/2010/main" val="358404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Pranita</a:t>
            </a:r>
            <a:endParaRPr lang="en-GB"/>
          </a:p>
        </p:txBody>
      </p:sp>
      <p:sp>
        <p:nvSpPr>
          <p:cNvPr id="4" name="Slide Number Placeholder 3"/>
          <p:cNvSpPr>
            <a:spLocks noGrp="1"/>
          </p:cNvSpPr>
          <p:nvPr>
            <p:ph type="sldNum" sz="quarter" idx="5"/>
          </p:nvPr>
        </p:nvSpPr>
        <p:spPr/>
        <p:txBody>
          <a:bodyPr/>
          <a:lstStyle/>
          <a:p>
            <a:fld id="{60CAADFB-92E1-4B76-B152-8B1078A2D36A}" type="slidenum">
              <a:rPr lang="en-GB" smtClean="0"/>
              <a:t>4</a:t>
            </a:fld>
            <a:endParaRPr lang="en-GB"/>
          </a:p>
        </p:txBody>
      </p:sp>
    </p:spTree>
    <p:extLst>
      <p:ext uri="{BB962C8B-B14F-4D97-AF65-F5344CB8AC3E}">
        <p14:creationId xmlns:p14="http://schemas.microsoft.com/office/powerpoint/2010/main" val="193407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Pranita</a:t>
            </a:r>
            <a:endParaRPr lang="en-GB" dirty="0"/>
          </a:p>
        </p:txBody>
      </p:sp>
      <p:sp>
        <p:nvSpPr>
          <p:cNvPr id="4" name="Slide Number Placeholder 3"/>
          <p:cNvSpPr>
            <a:spLocks noGrp="1"/>
          </p:cNvSpPr>
          <p:nvPr>
            <p:ph type="sldNum" sz="quarter" idx="5"/>
          </p:nvPr>
        </p:nvSpPr>
        <p:spPr/>
        <p:txBody>
          <a:bodyPr/>
          <a:lstStyle/>
          <a:p>
            <a:fld id="{60CAADFB-92E1-4B76-B152-8B1078A2D36A}" type="slidenum">
              <a:rPr lang="en-GB" smtClean="0"/>
              <a:t>5</a:t>
            </a:fld>
            <a:endParaRPr lang="en-GB"/>
          </a:p>
        </p:txBody>
      </p:sp>
    </p:spTree>
    <p:extLst>
      <p:ext uri="{BB962C8B-B14F-4D97-AF65-F5344CB8AC3E}">
        <p14:creationId xmlns:p14="http://schemas.microsoft.com/office/powerpoint/2010/main" val="383018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Pranita</a:t>
            </a:r>
            <a:endParaRPr lang="en-GB"/>
          </a:p>
        </p:txBody>
      </p:sp>
      <p:sp>
        <p:nvSpPr>
          <p:cNvPr id="4" name="Slide Number Placeholder 3"/>
          <p:cNvSpPr>
            <a:spLocks noGrp="1"/>
          </p:cNvSpPr>
          <p:nvPr>
            <p:ph type="sldNum" sz="quarter" idx="5"/>
          </p:nvPr>
        </p:nvSpPr>
        <p:spPr/>
        <p:txBody>
          <a:bodyPr/>
          <a:lstStyle/>
          <a:p>
            <a:fld id="{60CAADFB-92E1-4B76-B152-8B1078A2D36A}" type="slidenum">
              <a:rPr lang="en-GB" smtClean="0"/>
              <a:t>6</a:t>
            </a:fld>
            <a:endParaRPr lang="en-GB"/>
          </a:p>
        </p:txBody>
      </p:sp>
    </p:spTree>
    <p:extLst>
      <p:ext uri="{BB962C8B-B14F-4D97-AF65-F5344CB8AC3E}">
        <p14:creationId xmlns:p14="http://schemas.microsoft.com/office/powerpoint/2010/main" val="82601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Pranita</a:t>
            </a:r>
            <a:endParaRPr lang="en-GB"/>
          </a:p>
        </p:txBody>
      </p:sp>
      <p:sp>
        <p:nvSpPr>
          <p:cNvPr id="4" name="Slide Number Placeholder 3"/>
          <p:cNvSpPr>
            <a:spLocks noGrp="1"/>
          </p:cNvSpPr>
          <p:nvPr>
            <p:ph type="sldNum" sz="quarter" idx="5"/>
          </p:nvPr>
        </p:nvSpPr>
        <p:spPr/>
        <p:txBody>
          <a:bodyPr/>
          <a:lstStyle/>
          <a:p>
            <a:fld id="{60CAADFB-92E1-4B76-B152-8B1078A2D36A}" type="slidenum">
              <a:rPr lang="en-GB" smtClean="0"/>
              <a:t>7</a:t>
            </a:fld>
            <a:endParaRPr lang="en-GB"/>
          </a:p>
        </p:txBody>
      </p:sp>
    </p:spTree>
    <p:extLst>
      <p:ext uri="{BB962C8B-B14F-4D97-AF65-F5344CB8AC3E}">
        <p14:creationId xmlns:p14="http://schemas.microsoft.com/office/powerpoint/2010/main" val="200909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Pranita</a:t>
            </a:r>
            <a:endParaRPr lang="en-GB"/>
          </a:p>
        </p:txBody>
      </p:sp>
      <p:sp>
        <p:nvSpPr>
          <p:cNvPr id="4" name="Slide Number Placeholder 3"/>
          <p:cNvSpPr>
            <a:spLocks noGrp="1"/>
          </p:cNvSpPr>
          <p:nvPr>
            <p:ph type="sldNum" sz="quarter" idx="5"/>
          </p:nvPr>
        </p:nvSpPr>
        <p:spPr/>
        <p:txBody>
          <a:bodyPr/>
          <a:lstStyle/>
          <a:p>
            <a:fld id="{60CAADFB-92E1-4B76-B152-8B1078A2D36A}" type="slidenum">
              <a:rPr lang="en-GB" smtClean="0"/>
              <a:t>8</a:t>
            </a:fld>
            <a:endParaRPr lang="en-GB"/>
          </a:p>
        </p:txBody>
      </p:sp>
    </p:spTree>
    <p:extLst>
      <p:ext uri="{BB962C8B-B14F-4D97-AF65-F5344CB8AC3E}">
        <p14:creationId xmlns:p14="http://schemas.microsoft.com/office/powerpoint/2010/main" val="225793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Pranita</a:t>
            </a:r>
            <a:endParaRPr lang="en-GB"/>
          </a:p>
        </p:txBody>
      </p:sp>
      <p:sp>
        <p:nvSpPr>
          <p:cNvPr id="4" name="Slide Number Placeholder 3"/>
          <p:cNvSpPr>
            <a:spLocks noGrp="1"/>
          </p:cNvSpPr>
          <p:nvPr>
            <p:ph type="sldNum" sz="quarter" idx="5"/>
          </p:nvPr>
        </p:nvSpPr>
        <p:spPr/>
        <p:txBody>
          <a:bodyPr/>
          <a:lstStyle/>
          <a:p>
            <a:fld id="{60CAADFB-92E1-4B76-B152-8B1078A2D36A}" type="slidenum">
              <a:rPr lang="en-GB" smtClean="0"/>
              <a:t>9</a:t>
            </a:fld>
            <a:endParaRPr lang="en-GB"/>
          </a:p>
        </p:txBody>
      </p:sp>
    </p:spTree>
    <p:extLst>
      <p:ext uri="{BB962C8B-B14F-4D97-AF65-F5344CB8AC3E}">
        <p14:creationId xmlns:p14="http://schemas.microsoft.com/office/powerpoint/2010/main" val="1934646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6D9B58-6FC0-4055-9022-A0ABAF18599D}"/>
              </a:ext>
            </a:extLst>
          </p:cNvPr>
          <p:cNvSpPr>
            <a:spLocks noChangeAspect="1"/>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2">
            <a:extLst>
              <a:ext uri="{FF2B5EF4-FFF2-40B4-BE49-F238E27FC236}">
                <a16:creationId xmlns:a16="http://schemas.microsoft.com/office/drawing/2014/main" id="{862F4B98-509F-4832-8037-85A12ABB3B1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2065"/>
          <a:stretch>
            <a:fillRect/>
          </a:stretch>
        </p:blipFill>
        <p:spPr bwMode="auto">
          <a:xfrm>
            <a:off x="415925" y="0"/>
            <a:ext cx="281622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16141" y="4693120"/>
            <a:ext cx="8584959" cy="1134231"/>
          </a:xfrm>
          <a:prstGeom prst="rect">
            <a:avLst/>
          </a:prstGeom>
        </p:spPr>
        <p:txBody>
          <a:bodyPr/>
          <a:lstStyle>
            <a:lvl1pPr marL="0" indent="0" algn="l">
              <a:buNone/>
              <a:defRPr sz="1951">
                <a:solidFill>
                  <a:srgbClr val="FFFFFF"/>
                </a:solidFill>
                <a:latin typeface="American Typewriter"/>
                <a:cs typeface="American Typewriter"/>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GB"/>
              <a:t>Click to edit Master subtitle style</a:t>
            </a:r>
            <a:endParaRPr lang="en-US"/>
          </a:p>
        </p:txBody>
      </p:sp>
      <p:sp>
        <p:nvSpPr>
          <p:cNvPr id="11" name="Title 1"/>
          <p:cNvSpPr>
            <a:spLocks noGrp="1"/>
          </p:cNvSpPr>
          <p:nvPr>
            <p:ph type="ctrTitle"/>
          </p:nvPr>
        </p:nvSpPr>
        <p:spPr>
          <a:xfrm>
            <a:off x="416141" y="3162787"/>
            <a:ext cx="8023521" cy="1470025"/>
          </a:xfrm>
          <a:prstGeom prst="rect">
            <a:avLst/>
          </a:prstGeom>
        </p:spPr>
        <p:txBody>
          <a:bodyPr/>
          <a:lstStyle>
            <a:lvl1pPr algn="l">
              <a:lnSpc>
                <a:spcPct val="90000"/>
              </a:lnSpc>
              <a:defRPr>
                <a:solidFill>
                  <a:srgbClr val="FFFFFF"/>
                </a:solidFill>
                <a:latin typeface="SmithyXT-Regular" panose="02000000000000000000" pitchFamily="2" charset="77"/>
                <a:cs typeface="SmithyXT-Regular" panose="02000000000000000000" pitchFamily="2" charset="77"/>
              </a:defRPr>
            </a:lvl1pPr>
          </a:lstStyle>
          <a:p>
            <a:r>
              <a:rPr lang="en-GB"/>
              <a:t>Click to edit Master title style</a:t>
            </a:r>
            <a:endParaRPr lang="en-US"/>
          </a:p>
        </p:txBody>
      </p:sp>
    </p:spTree>
    <p:extLst>
      <p:ext uri="{BB962C8B-B14F-4D97-AF65-F5344CB8AC3E}">
        <p14:creationId xmlns:p14="http://schemas.microsoft.com/office/powerpoint/2010/main" val="317285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3853206D-7BB3-477A-A1D8-7932B7D0A3C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16675"/>
            <a:ext cx="12192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lgn="l">
              <a:defRPr sz="2551">
                <a:solidFill>
                  <a:schemeClr val="tx2"/>
                </a:solidFill>
                <a:latin typeface="SmithyXT-Heavy Bold"/>
                <a:cs typeface="SmithyXT-Heavy Bold"/>
              </a:defRPr>
            </a:lvl1pPr>
          </a:lstStyle>
          <a:p>
            <a:r>
              <a:rPr lang="en-GB"/>
              <a:t>Click to edit Master title style</a:t>
            </a:r>
            <a:endParaRPr lang="en-US"/>
          </a:p>
        </p:txBody>
      </p:sp>
      <p:sp>
        <p:nvSpPr>
          <p:cNvPr id="11" name="Text Placeholder 2"/>
          <p:cNvSpPr>
            <a:spLocks noGrp="1"/>
          </p:cNvSpPr>
          <p:nvPr>
            <p:ph type="body" idx="1"/>
          </p:nvPr>
        </p:nvSpPr>
        <p:spPr>
          <a:xfrm>
            <a:off x="609600" y="1535114"/>
            <a:ext cx="5386917" cy="639763"/>
          </a:xfrm>
          <a:prstGeom prst="rect">
            <a:avLst/>
          </a:prstGeom>
        </p:spPr>
        <p:txBody>
          <a:bodyPr anchor="t" anchorCtr="0"/>
          <a:lstStyle>
            <a:lvl1pPr marL="0" indent="0" algn="l">
              <a:buNone/>
              <a:defRPr sz="1400" b="0" i="0" baseline="0">
                <a:solidFill>
                  <a:srgbClr val="EE3124"/>
                </a:solidFill>
                <a:latin typeface="American Typewriter" panose="02090604020004020304" pitchFamily="18" charset="77"/>
                <a:cs typeface="Helvetica Neue Medium"/>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GB"/>
              <a:t>Click to edit Master text styles</a:t>
            </a:r>
          </a:p>
        </p:txBody>
      </p:sp>
      <p:sp>
        <p:nvSpPr>
          <p:cNvPr id="12" name="Content Placeholder 3"/>
          <p:cNvSpPr>
            <a:spLocks noGrp="1"/>
          </p:cNvSpPr>
          <p:nvPr>
            <p:ph sz="half" idx="2"/>
          </p:nvPr>
        </p:nvSpPr>
        <p:spPr>
          <a:xfrm>
            <a:off x="609600" y="2174875"/>
            <a:ext cx="5386917" cy="3672000"/>
          </a:xfrm>
          <a:prstGeom prst="rect">
            <a:avLst/>
          </a:prstGeom>
        </p:spPr>
        <p:txBody>
          <a:bodyPr/>
          <a:lstStyle>
            <a:lvl1pPr marL="0" indent="132297">
              <a:lnSpc>
                <a:spcPct val="100000"/>
              </a:lnSpc>
              <a:spcBef>
                <a:spcPts val="300"/>
              </a:spcBef>
              <a:buClrTx/>
              <a:buFont typeface="Arial"/>
              <a:buChar char="•"/>
              <a:defRPr sz="1200" b="0" i="0">
                <a:solidFill>
                  <a:schemeClr val="tx1"/>
                </a:solidFill>
                <a:latin typeface="Helvetica Neue"/>
                <a:cs typeface="Helvetica Neue"/>
              </a:defRPr>
            </a:lvl1pPr>
            <a:lvl2pPr marL="0" indent="132297">
              <a:lnSpc>
                <a:spcPct val="100000"/>
              </a:lnSpc>
              <a:spcBef>
                <a:spcPts val="300"/>
              </a:spcBef>
              <a:buClrTx/>
              <a:buFont typeface="Arial"/>
              <a:buChar char="•"/>
              <a:defRPr sz="1200" b="0" i="0">
                <a:solidFill>
                  <a:schemeClr val="tx1"/>
                </a:solidFill>
                <a:latin typeface="Helvetica Neue"/>
                <a:cs typeface="Helvetica Neue"/>
              </a:defRPr>
            </a:lvl2pPr>
            <a:lvl3pPr marL="0" indent="132297">
              <a:lnSpc>
                <a:spcPct val="100000"/>
              </a:lnSpc>
              <a:spcBef>
                <a:spcPts val="300"/>
              </a:spcBef>
              <a:buClrTx/>
              <a:buFont typeface="Arial"/>
              <a:buChar char="•"/>
              <a:defRPr sz="1200" b="0" i="0">
                <a:solidFill>
                  <a:schemeClr val="tx1"/>
                </a:solidFill>
                <a:latin typeface="Helvetica Neue"/>
                <a:cs typeface="Helvetica Neue"/>
              </a:defRPr>
            </a:lvl3pPr>
            <a:lvl4pPr marL="0" indent="132297">
              <a:lnSpc>
                <a:spcPct val="100000"/>
              </a:lnSpc>
              <a:spcBef>
                <a:spcPts val="300"/>
              </a:spcBef>
              <a:buClrTx/>
              <a:buFont typeface="Arial"/>
              <a:buChar char="•"/>
              <a:defRPr sz="1200" b="0" i="0">
                <a:solidFill>
                  <a:schemeClr val="tx1"/>
                </a:solidFill>
                <a:latin typeface="Helvetica Neue"/>
                <a:cs typeface="Helvetica Neue"/>
              </a:defRPr>
            </a:lvl4pPr>
            <a:lvl5pPr marL="0" indent="132297">
              <a:lnSpc>
                <a:spcPct val="100000"/>
              </a:lnSpc>
              <a:spcBef>
                <a:spcPts val="300"/>
              </a:spcBef>
              <a:buClrTx/>
              <a:buFont typeface="Arial"/>
              <a:buChar char="•"/>
              <a:defRPr sz="1200" b="0" i="0">
                <a:solidFill>
                  <a:schemeClr val="tx1"/>
                </a:solidFill>
                <a:latin typeface="Helvetica Neue"/>
                <a:cs typeface="Helvetica Neue"/>
              </a:defRPr>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2"/>
          <p:cNvSpPr>
            <a:spLocks noGrp="1"/>
          </p:cNvSpPr>
          <p:nvPr>
            <p:ph type="body" idx="10"/>
          </p:nvPr>
        </p:nvSpPr>
        <p:spPr>
          <a:xfrm>
            <a:off x="6195484" y="1535114"/>
            <a:ext cx="5386917" cy="639763"/>
          </a:xfrm>
          <a:prstGeom prst="rect">
            <a:avLst/>
          </a:prstGeom>
        </p:spPr>
        <p:txBody>
          <a:bodyPr anchor="t" anchorCtr="0"/>
          <a:lstStyle>
            <a:lvl1pPr marL="0" indent="0" algn="l">
              <a:buNone/>
              <a:defRPr sz="1400" b="0" i="0" baseline="0">
                <a:solidFill>
                  <a:srgbClr val="EE3124"/>
                </a:solidFill>
                <a:latin typeface="American Typewriter" panose="02090604020004020304" pitchFamily="18" charset="77"/>
                <a:cs typeface="Helvetica Neue Medium"/>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GB"/>
              <a:t>Click to edit Master text styles</a:t>
            </a:r>
          </a:p>
        </p:txBody>
      </p:sp>
      <p:sp>
        <p:nvSpPr>
          <p:cNvPr id="17" name="Content Placeholder 3"/>
          <p:cNvSpPr>
            <a:spLocks noGrp="1"/>
          </p:cNvSpPr>
          <p:nvPr>
            <p:ph sz="half" idx="11"/>
          </p:nvPr>
        </p:nvSpPr>
        <p:spPr>
          <a:xfrm>
            <a:off x="6195484" y="2174875"/>
            <a:ext cx="5386917" cy="3672000"/>
          </a:xfrm>
          <a:prstGeom prst="rect">
            <a:avLst/>
          </a:prstGeom>
        </p:spPr>
        <p:txBody>
          <a:bodyPr/>
          <a:lstStyle>
            <a:lvl1pPr marL="0" indent="-132297">
              <a:lnSpc>
                <a:spcPct val="100000"/>
              </a:lnSpc>
              <a:spcBef>
                <a:spcPts val="300"/>
              </a:spcBef>
              <a:buClrTx/>
              <a:buFont typeface="Arial"/>
              <a:buChar char="•"/>
              <a:defRPr sz="1200" b="0" i="0">
                <a:solidFill>
                  <a:schemeClr val="tx1"/>
                </a:solidFill>
                <a:latin typeface="Helvetica Neue"/>
                <a:cs typeface="Helvetica Neue"/>
              </a:defRPr>
            </a:lvl1pPr>
            <a:lvl2pPr marL="0" indent="-132297">
              <a:lnSpc>
                <a:spcPct val="100000"/>
              </a:lnSpc>
              <a:spcBef>
                <a:spcPts val="300"/>
              </a:spcBef>
              <a:buClrTx/>
              <a:buFont typeface="Arial"/>
              <a:buChar char="•"/>
              <a:defRPr sz="1200" b="0" i="0">
                <a:solidFill>
                  <a:schemeClr val="tx1"/>
                </a:solidFill>
                <a:latin typeface="Helvetica Neue"/>
                <a:cs typeface="Helvetica Neue"/>
              </a:defRPr>
            </a:lvl2pPr>
            <a:lvl3pPr marL="0" indent="-132297">
              <a:lnSpc>
                <a:spcPct val="100000"/>
              </a:lnSpc>
              <a:spcBef>
                <a:spcPts val="300"/>
              </a:spcBef>
              <a:buClrTx/>
              <a:buFont typeface="Arial"/>
              <a:buChar char="•"/>
              <a:defRPr sz="1200" b="0" i="0">
                <a:solidFill>
                  <a:schemeClr val="tx1"/>
                </a:solidFill>
                <a:latin typeface="Helvetica Neue"/>
                <a:cs typeface="Helvetica Neue"/>
              </a:defRPr>
            </a:lvl3pPr>
            <a:lvl4pPr marL="0" indent="-132297">
              <a:lnSpc>
                <a:spcPct val="100000"/>
              </a:lnSpc>
              <a:spcBef>
                <a:spcPts val="300"/>
              </a:spcBef>
              <a:buClrTx/>
              <a:buFont typeface="Arial"/>
              <a:buChar char="•"/>
              <a:defRPr sz="1200" b="0" i="0">
                <a:solidFill>
                  <a:schemeClr val="tx1"/>
                </a:solidFill>
                <a:latin typeface="Helvetica Neue"/>
                <a:cs typeface="Helvetica Neue"/>
              </a:defRPr>
            </a:lvl4pPr>
            <a:lvl5pPr marL="0" indent="-132297">
              <a:lnSpc>
                <a:spcPct val="100000"/>
              </a:lnSpc>
              <a:spcBef>
                <a:spcPts val="300"/>
              </a:spcBef>
              <a:buClrTx/>
              <a:buFont typeface="Arial"/>
              <a:buChar char="•"/>
              <a:defRPr sz="1200" b="0" i="0">
                <a:solidFill>
                  <a:schemeClr val="tx1"/>
                </a:solidFill>
                <a:latin typeface="Helvetica Neue"/>
                <a:cs typeface="Helvetica Neue"/>
              </a:defRPr>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1966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123C26CD-0656-4F21-9D7F-555949EB120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16675"/>
            <a:ext cx="12192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lgn="l">
              <a:defRPr sz="2551">
                <a:solidFill>
                  <a:schemeClr val="tx2"/>
                </a:solidFill>
                <a:latin typeface="SmithyXT-Heavy Bold"/>
                <a:cs typeface="SmithyXT-Heavy Bold"/>
              </a:defRPr>
            </a:lvl1pPr>
          </a:lstStyle>
          <a:p>
            <a:r>
              <a:rPr lang="en-GB"/>
              <a:t>Click to edit Master title style</a:t>
            </a:r>
            <a:endParaRPr lang="en-US"/>
          </a:p>
        </p:txBody>
      </p:sp>
      <p:sp>
        <p:nvSpPr>
          <p:cNvPr id="8" name="Picture Placeholder 2"/>
          <p:cNvSpPr>
            <a:spLocks noGrp="1"/>
          </p:cNvSpPr>
          <p:nvPr>
            <p:ph type="pic" idx="1"/>
          </p:nvPr>
        </p:nvSpPr>
        <p:spPr>
          <a:xfrm>
            <a:off x="609600" y="2174875"/>
            <a:ext cx="5328000" cy="2880000"/>
          </a:xfrm>
          <a:prstGeom prst="rect">
            <a:avLst/>
          </a:prstGeom>
          <a:noFill/>
          <a:ln>
            <a:noFill/>
          </a:ln>
        </p:spPr>
        <p:txBody>
          <a:bodyPr/>
          <a:lstStyle>
            <a:lvl1pPr marL="0" indent="0">
              <a:buNone/>
              <a:defRPr sz="1351" b="0" i="0">
                <a:latin typeface="Helvetica Neue"/>
                <a:cs typeface="Helvetica Neue"/>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US" noProof="0"/>
          </a:p>
        </p:txBody>
      </p:sp>
      <p:sp>
        <p:nvSpPr>
          <p:cNvPr id="9" name="Picture Placeholder 2"/>
          <p:cNvSpPr>
            <a:spLocks noGrp="1"/>
          </p:cNvSpPr>
          <p:nvPr>
            <p:ph type="pic" idx="10"/>
          </p:nvPr>
        </p:nvSpPr>
        <p:spPr>
          <a:xfrm>
            <a:off x="6254400" y="2174875"/>
            <a:ext cx="5328000" cy="2880000"/>
          </a:xfrm>
          <a:prstGeom prst="rect">
            <a:avLst/>
          </a:prstGeom>
          <a:noFill/>
          <a:ln>
            <a:noFill/>
          </a:ln>
        </p:spPr>
        <p:txBody>
          <a:bodyPr/>
          <a:lstStyle>
            <a:lvl1pPr marL="0" indent="0">
              <a:buNone/>
              <a:defRPr sz="1351" b="0" i="0">
                <a:latin typeface="Helvetica Neue"/>
                <a:cs typeface="Helvetica Neue"/>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US" noProof="0"/>
          </a:p>
        </p:txBody>
      </p:sp>
    </p:spTree>
    <p:extLst>
      <p:ext uri="{BB962C8B-B14F-4D97-AF65-F5344CB8AC3E}">
        <p14:creationId xmlns:p14="http://schemas.microsoft.com/office/powerpoint/2010/main" val="370805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0B5D3378-C36C-4942-862D-676A2D4A7E5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16675"/>
            <a:ext cx="12192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688187"/>
          </a:xfrm>
          <a:prstGeom prst="rect">
            <a:avLst/>
          </a:prstGeom>
        </p:spPr>
        <p:txBody>
          <a:bodyPr/>
          <a:lstStyle>
            <a:lvl1pPr algn="l">
              <a:defRPr sz="2551">
                <a:solidFill>
                  <a:schemeClr val="tx2"/>
                </a:solidFill>
                <a:latin typeface="SmithyXT-Heavy Bold"/>
                <a:cs typeface="SmithyXT-Heavy Bold"/>
              </a:defRPr>
            </a:lvl1pPr>
          </a:lstStyle>
          <a:p>
            <a:r>
              <a:rPr lang="en-GB"/>
              <a:t>Click to edit Master title style</a:t>
            </a:r>
            <a:endParaRPr lang="en-US"/>
          </a:p>
        </p:txBody>
      </p:sp>
      <p:sp>
        <p:nvSpPr>
          <p:cNvPr id="12" name="Content Placeholder 3"/>
          <p:cNvSpPr>
            <a:spLocks noGrp="1"/>
          </p:cNvSpPr>
          <p:nvPr>
            <p:ph sz="half" idx="2"/>
          </p:nvPr>
        </p:nvSpPr>
        <p:spPr>
          <a:xfrm>
            <a:off x="609600" y="2174875"/>
            <a:ext cx="5386917" cy="3652472"/>
          </a:xfrm>
          <a:prstGeom prst="rect">
            <a:avLst/>
          </a:prstGeom>
        </p:spPr>
        <p:txBody>
          <a:bodyPr/>
          <a:lstStyle>
            <a:lvl1pPr marL="0" indent="132297">
              <a:lnSpc>
                <a:spcPct val="100000"/>
              </a:lnSpc>
              <a:spcBef>
                <a:spcPts val="300"/>
              </a:spcBef>
              <a:buClrTx/>
              <a:buFont typeface="Arial"/>
              <a:buChar char="•"/>
              <a:defRPr sz="1200" b="0" i="0">
                <a:solidFill>
                  <a:schemeClr val="tx1"/>
                </a:solidFill>
                <a:latin typeface="Helvetica Neue"/>
                <a:cs typeface="Helvetica Neue"/>
              </a:defRPr>
            </a:lvl1pPr>
            <a:lvl2pPr marL="0" indent="132297">
              <a:lnSpc>
                <a:spcPct val="100000"/>
              </a:lnSpc>
              <a:spcBef>
                <a:spcPts val="300"/>
              </a:spcBef>
              <a:buClrTx/>
              <a:buFont typeface="Arial"/>
              <a:buChar char="•"/>
              <a:defRPr sz="1200" b="0" i="0">
                <a:solidFill>
                  <a:schemeClr val="tx1"/>
                </a:solidFill>
                <a:latin typeface="Helvetica Neue"/>
                <a:cs typeface="Helvetica Neue"/>
              </a:defRPr>
            </a:lvl2pPr>
            <a:lvl3pPr marL="0" indent="132297">
              <a:lnSpc>
                <a:spcPct val="100000"/>
              </a:lnSpc>
              <a:spcBef>
                <a:spcPts val="300"/>
              </a:spcBef>
              <a:buClrTx/>
              <a:buFont typeface="Arial"/>
              <a:buChar char="•"/>
              <a:defRPr sz="1200" b="0" i="0">
                <a:solidFill>
                  <a:schemeClr val="tx1"/>
                </a:solidFill>
                <a:latin typeface="Helvetica Neue"/>
                <a:cs typeface="Helvetica Neue"/>
              </a:defRPr>
            </a:lvl3pPr>
            <a:lvl4pPr marL="0" indent="132297">
              <a:lnSpc>
                <a:spcPct val="100000"/>
              </a:lnSpc>
              <a:spcBef>
                <a:spcPts val="300"/>
              </a:spcBef>
              <a:buClrTx/>
              <a:buFont typeface="Arial"/>
              <a:buChar char="•"/>
              <a:defRPr sz="1200" b="0" i="0">
                <a:solidFill>
                  <a:schemeClr val="tx1"/>
                </a:solidFill>
                <a:latin typeface="Helvetica Neue"/>
                <a:cs typeface="Helvetica Neue"/>
              </a:defRPr>
            </a:lvl4pPr>
            <a:lvl5pPr marL="0" indent="132297">
              <a:lnSpc>
                <a:spcPct val="100000"/>
              </a:lnSpc>
              <a:spcBef>
                <a:spcPts val="300"/>
              </a:spcBef>
              <a:buClrTx/>
              <a:buFont typeface="Arial"/>
              <a:buChar char="•"/>
              <a:defRPr sz="1200" b="0" i="0">
                <a:solidFill>
                  <a:schemeClr val="tx1"/>
                </a:solidFill>
                <a:latin typeface="Helvetica Neue"/>
                <a:cs typeface="Helvetica Neue"/>
              </a:defRPr>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2"/>
          <p:cNvSpPr>
            <a:spLocks noGrp="1"/>
          </p:cNvSpPr>
          <p:nvPr>
            <p:ph type="pic" idx="10"/>
          </p:nvPr>
        </p:nvSpPr>
        <p:spPr>
          <a:xfrm>
            <a:off x="6254400" y="2174875"/>
            <a:ext cx="5328000" cy="3652472"/>
          </a:xfrm>
          <a:prstGeom prst="rect">
            <a:avLst/>
          </a:prstGeom>
          <a:noFill/>
          <a:ln>
            <a:noFill/>
          </a:ln>
        </p:spPr>
        <p:txBody>
          <a:bodyPr/>
          <a:lstStyle>
            <a:lvl1pPr marL="0" indent="0">
              <a:buNone/>
              <a:defRPr sz="1351" b="0" i="0">
                <a:latin typeface="Helvetica Neue"/>
                <a:cs typeface="Helvetica Neue"/>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US" noProof="0"/>
          </a:p>
        </p:txBody>
      </p:sp>
    </p:spTree>
    <p:extLst>
      <p:ext uri="{BB962C8B-B14F-4D97-AF65-F5344CB8AC3E}">
        <p14:creationId xmlns:p14="http://schemas.microsoft.com/office/powerpoint/2010/main" val="102347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Pic Caption 1">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FE38439F-2801-4DF5-B514-91D9019C9BB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16675"/>
            <a:ext cx="12192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8168505" y="274642"/>
            <a:ext cx="3407547" cy="3005137"/>
          </a:xfrm>
          <a:prstGeom prst="rect">
            <a:avLst/>
          </a:prstGeom>
        </p:spPr>
        <p:txBody>
          <a:bodyPr vert="horz"/>
          <a:lstStyle>
            <a:lvl1pPr marL="0" indent="0">
              <a:buNone/>
              <a:defRPr sz="1051" b="0" i="0">
                <a:latin typeface="Helvetica Neue"/>
                <a:cs typeface="Helvetica Neue"/>
              </a:defRPr>
            </a:lvl1pPr>
          </a:lstStyle>
          <a:p>
            <a:pPr lvl="0"/>
            <a:endParaRPr lang="en-US" noProof="0"/>
          </a:p>
        </p:txBody>
      </p:sp>
      <p:sp>
        <p:nvSpPr>
          <p:cNvPr id="2" name="Title 1"/>
          <p:cNvSpPr>
            <a:spLocks noGrp="1"/>
          </p:cNvSpPr>
          <p:nvPr>
            <p:ph type="title"/>
          </p:nvPr>
        </p:nvSpPr>
        <p:spPr>
          <a:xfrm>
            <a:off x="609600" y="274639"/>
            <a:ext cx="6959997" cy="1143000"/>
          </a:xfrm>
          <a:prstGeom prst="rect">
            <a:avLst/>
          </a:prstGeom>
        </p:spPr>
        <p:txBody>
          <a:bodyPr/>
          <a:lstStyle>
            <a:lvl1pPr algn="l">
              <a:defRPr sz="2551" baseline="0">
                <a:solidFill>
                  <a:schemeClr val="tx2"/>
                </a:solidFill>
                <a:latin typeface="SmithyXT-Heavy Bold"/>
                <a:cs typeface="SmithyXT-Heavy Bold"/>
              </a:defRPr>
            </a:lvl1pPr>
          </a:lstStyle>
          <a:p>
            <a:r>
              <a:rPr lang="en-GB"/>
              <a:t>Click to edit Master title style</a:t>
            </a:r>
            <a:endParaRPr lang="en-US"/>
          </a:p>
        </p:txBody>
      </p:sp>
      <p:sp>
        <p:nvSpPr>
          <p:cNvPr id="12" name="Content Placeholder 3"/>
          <p:cNvSpPr>
            <a:spLocks noGrp="1"/>
          </p:cNvSpPr>
          <p:nvPr>
            <p:ph sz="half" idx="2"/>
          </p:nvPr>
        </p:nvSpPr>
        <p:spPr>
          <a:xfrm>
            <a:off x="609597" y="1697944"/>
            <a:ext cx="6960000" cy="4148931"/>
          </a:xfrm>
          <a:prstGeom prst="rect">
            <a:avLst/>
          </a:prstGeom>
        </p:spPr>
        <p:txBody>
          <a:bodyPr/>
          <a:lstStyle>
            <a:lvl1pPr marL="0" indent="132297">
              <a:lnSpc>
                <a:spcPct val="100000"/>
              </a:lnSpc>
              <a:spcBef>
                <a:spcPts val="300"/>
              </a:spcBef>
              <a:buClrTx/>
              <a:buFont typeface="Arial"/>
              <a:buChar char="•"/>
              <a:defRPr sz="1200" b="0" i="0">
                <a:solidFill>
                  <a:schemeClr val="tx1"/>
                </a:solidFill>
                <a:latin typeface="Helvetica Neue"/>
                <a:cs typeface="Helvetica Neue"/>
              </a:defRPr>
            </a:lvl1pPr>
            <a:lvl2pPr marL="0" indent="132297">
              <a:lnSpc>
                <a:spcPct val="100000"/>
              </a:lnSpc>
              <a:spcBef>
                <a:spcPts val="300"/>
              </a:spcBef>
              <a:buClrTx/>
              <a:buFont typeface="Arial"/>
              <a:buChar char="•"/>
              <a:defRPr sz="1200" b="0" i="0">
                <a:solidFill>
                  <a:schemeClr val="tx1"/>
                </a:solidFill>
                <a:latin typeface="Helvetica Neue"/>
                <a:cs typeface="Helvetica Neue"/>
              </a:defRPr>
            </a:lvl2pPr>
            <a:lvl3pPr marL="0" indent="132297">
              <a:lnSpc>
                <a:spcPct val="100000"/>
              </a:lnSpc>
              <a:spcBef>
                <a:spcPts val="300"/>
              </a:spcBef>
              <a:buClrTx/>
              <a:buFont typeface="Arial"/>
              <a:buChar char="•"/>
              <a:defRPr sz="1200" b="0" i="0">
                <a:solidFill>
                  <a:schemeClr val="tx1"/>
                </a:solidFill>
                <a:latin typeface="Helvetica Neue"/>
                <a:cs typeface="Helvetica Neue"/>
              </a:defRPr>
            </a:lvl3pPr>
            <a:lvl4pPr marL="0" indent="132297">
              <a:lnSpc>
                <a:spcPct val="100000"/>
              </a:lnSpc>
              <a:spcBef>
                <a:spcPts val="300"/>
              </a:spcBef>
              <a:buClrTx/>
              <a:buFont typeface="Arial"/>
              <a:buChar char="•"/>
              <a:defRPr sz="1200" b="0" i="0">
                <a:solidFill>
                  <a:schemeClr val="tx1"/>
                </a:solidFill>
                <a:latin typeface="Helvetica Neue"/>
                <a:cs typeface="Helvetica Neue"/>
              </a:defRPr>
            </a:lvl4pPr>
            <a:lvl5pPr marL="0" indent="132297">
              <a:lnSpc>
                <a:spcPct val="100000"/>
              </a:lnSpc>
              <a:spcBef>
                <a:spcPts val="300"/>
              </a:spcBef>
              <a:buClrTx/>
              <a:buFont typeface="Arial"/>
              <a:buChar char="•"/>
              <a:defRPr sz="1200" b="0" i="0">
                <a:solidFill>
                  <a:schemeClr val="tx1"/>
                </a:solidFill>
                <a:latin typeface="Helvetica Neue"/>
                <a:cs typeface="Helvetica Neue"/>
              </a:defRPr>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052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Pic Caption 2">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7B105467-B4BF-4808-8A18-C2D6FECD7C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16675"/>
            <a:ext cx="12192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6194420" y="1697949"/>
            <a:ext cx="5328000" cy="2642003"/>
          </a:xfrm>
          <a:prstGeom prst="rect">
            <a:avLst/>
          </a:prstGeom>
        </p:spPr>
        <p:txBody>
          <a:bodyPr vert="horz"/>
          <a:lstStyle>
            <a:lvl1pPr marL="0" indent="0">
              <a:buNone/>
              <a:defRPr sz="1051" b="0" i="0">
                <a:latin typeface="Helvetica Neue"/>
                <a:cs typeface="Helvetica Neue"/>
              </a:defRPr>
            </a:lvl1pPr>
          </a:lstStyle>
          <a:p>
            <a:pPr lvl="0"/>
            <a:endParaRPr lang="en-US" noProof="0"/>
          </a:p>
        </p:txBody>
      </p:sp>
      <p:sp>
        <p:nvSpPr>
          <p:cNvPr id="2" name="Title 1"/>
          <p:cNvSpPr>
            <a:spLocks noGrp="1"/>
          </p:cNvSpPr>
          <p:nvPr>
            <p:ph type="title"/>
          </p:nvPr>
        </p:nvSpPr>
        <p:spPr>
          <a:xfrm>
            <a:off x="609600" y="274639"/>
            <a:ext cx="6959997" cy="1143000"/>
          </a:xfrm>
          <a:prstGeom prst="rect">
            <a:avLst/>
          </a:prstGeom>
        </p:spPr>
        <p:txBody>
          <a:bodyPr/>
          <a:lstStyle>
            <a:lvl1pPr algn="l">
              <a:defRPr sz="2551" baseline="0">
                <a:solidFill>
                  <a:srgbClr val="EE3124"/>
                </a:solidFill>
                <a:latin typeface="SmithyXT-Heavy Bold"/>
                <a:cs typeface="SmithyXT-Heavy Bold"/>
              </a:defRPr>
            </a:lvl1pPr>
          </a:lstStyle>
          <a:p>
            <a:r>
              <a:rPr lang="en-GB"/>
              <a:t>Click to edit Master title style</a:t>
            </a:r>
            <a:endParaRPr lang="en-US"/>
          </a:p>
        </p:txBody>
      </p:sp>
      <p:sp>
        <p:nvSpPr>
          <p:cNvPr id="12" name="Content Placeholder 3"/>
          <p:cNvSpPr>
            <a:spLocks noGrp="1"/>
          </p:cNvSpPr>
          <p:nvPr>
            <p:ph sz="half" idx="2"/>
          </p:nvPr>
        </p:nvSpPr>
        <p:spPr>
          <a:xfrm>
            <a:off x="609602" y="1697944"/>
            <a:ext cx="5312652" cy="4148931"/>
          </a:xfrm>
          <a:prstGeom prst="rect">
            <a:avLst/>
          </a:prstGeom>
        </p:spPr>
        <p:txBody>
          <a:bodyPr/>
          <a:lstStyle>
            <a:lvl1pPr marL="0" indent="132297">
              <a:lnSpc>
                <a:spcPct val="100000"/>
              </a:lnSpc>
              <a:spcBef>
                <a:spcPts val="300"/>
              </a:spcBef>
              <a:buClrTx/>
              <a:buFont typeface="Arial"/>
              <a:buChar char="•"/>
              <a:defRPr sz="1200" b="0" i="0">
                <a:solidFill>
                  <a:schemeClr val="tx1"/>
                </a:solidFill>
                <a:latin typeface="Helvetica Neue"/>
                <a:cs typeface="Helvetica Neue"/>
              </a:defRPr>
            </a:lvl1pPr>
            <a:lvl2pPr marL="0" indent="132297">
              <a:lnSpc>
                <a:spcPct val="100000"/>
              </a:lnSpc>
              <a:spcBef>
                <a:spcPts val="300"/>
              </a:spcBef>
              <a:buClrTx/>
              <a:buFont typeface="Arial"/>
              <a:buChar char="•"/>
              <a:defRPr sz="1200" b="0" i="0">
                <a:solidFill>
                  <a:schemeClr val="tx1"/>
                </a:solidFill>
                <a:latin typeface="Helvetica Neue"/>
                <a:cs typeface="Helvetica Neue"/>
              </a:defRPr>
            </a:lvl2pPr>
            <a:lvl3pPr marL="0" indent="132297">
              <a:lnSpc>
                <a:spcPct val="100000"/>
              </a:lnSpc>
              <a:spcBef>
                <a:spcPts val="300"/>
              </a:spcBef>
              <a:buClrTx/>
              <a:buFont typeface="Arial"/>
              <a:buChar char="•"/>
              <a:defRPr sz="1200" b="0" i="0">
                <a:solidFill>
                  <a:schemeClr val="tx1"/>
                </a:solidFill>
                <a:latin typeface="Helvetica Neue"/>
                <a:cs typeface="Helvetica Neue"/>
              </a:defRPr>
            </a:lvl3pPr>
            <a:lvl4pPr marL="0" indent="132297">
              <a:lnSpc>
                <a:spcPct val="100000"/>
              </a:lnSpc>
              <a:spcBef>
                <a:spcPts val="300"/>
              </a:spcBef>
              <a:buClrTx/>
              <a:buFont typeface="Arial"/>
              <a:buChar char="•"/>
              <a:defRPr sz="1200" b="0" i="0">
                <a:solidFill>
                  <a:schemeClr val="tx1"/>
                </a:solidFill>
                <a:latin typeface="Helvetica Neue"/>
                <a:cs typeface="Helvetica Neue"/>
              </a:defRPr>
            </a:lvl4pPr>
            <a:lvl5pPr marL="0" indent="132297">
              <a:lnSpc>
                <a:spcPct val="100000"/>
              </a:lnSpc>
              <a:spcBef>
                <a:spcPts val="300"/>
              </a:spcBef>
              <a:buClrTx/>
              <a:buFont typeface="Arial"/>
              <a:buChar char="•"/>
              <a:defRPr sz="1200" b="0" i="0">
                <a:solidFill>
                  <a:schemeClr val="tx1"/>
                </a:solidFill>
                <a:latin typeface="Helvetica Neue"/>
                <a:cs typeface="Helvetica Neue"/>
              </a:defRPr>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2795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1CA6A-CBF7-4B3A-BA4C-4BC13873415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16675"/>
            <a:ext cx="12192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73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Key Fact">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256A097C-DAC2-403B-B079-201055D6C26E}"/>
              </a:ext>
            </a:extLst>
          </p:cNvPr>
          <p:cNvSpPr/>
          <p:nvPr userDrawn="1"/>
        </p:nvSpPr>
        <p:spPr>
          <a:xfrm>
            <a:off x="7815263" y="1698625"/>
            <a:ext cx="3600450" cy="75565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2">
            <a:extLst>
              <a:ext uri="{FF2B5EF4-FFF2-40B4-BE49-F238E27FC236}">
                <a16:creationId xmlns:a16="http://schemas.microsoft.com/office/drawing/2014/main" id="{72DD6AAE-250B-4960-9DE8-7B43F62262D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16675"/>
            <a:ext cx="12192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6959997" cy="1143000"/>
          </a:xfrm>
          <a:prstGeom prst="rect">
            <a:avLst/>
          </a:prstGeom>
        </p:spPr>
        <p:txBody>
          <a:bodyPr/>
          <a:lstStyle>
            <a:lvl1pPr algn="l">
              <a:defRPr sz="2551" baseline="0">
                <a:solidFill>
                  <a:srgbClr val="FFFFFF"/>
                </a:solidFill>
                <a:latin typeface="SmithyXT-Heavy Bold"/>
                <a:cs typeface="SmithyXT-Heavy Bold"/>
              </a:defRPr>
            </a:lvl1pPr>
          </a:lstStyle>
          <a:p>
            <a:r>
              <a:rPr lang="en-GB"/>
              <a:t>Click to edit Master title style</a:t>
            </a:r>
            <a:endParaRPr lang="en-US"/>
          </a:p>
        </p:txBody>
      </p:sp>
      <p:sp>
        <p:nvSpPr>
          <p:cNvPr id="12" name="Content Placeholder 3"/>
          <p:cNvSpPr>
            <a:spLocks noGrp="1"/>
          </p:cNvSpPr>
          <p:nvPr>
            <p:ph sz="half" idx="2"/>
          </p:nvPr>
        </p:nvSpPr>
        <p:spPr>
          <a:xfrm>
            <a:off x="609602" y="1697944"/>
            <a:ext cx="5312652" cy="4148931"/>
          </a:xfrm>
          <a:prstGeom prst="rect">
            <a:avLst/>
          </a:prstGeom>
        </p:spPr>
        <p:txBody>
          <a:bodyPr/>
          <a:lstStyle>
            <a:lvl1pPr marL="134997" indent="-134997">
              <a:lnSpc>
                <a:spcPct val="100000"/>
              </a:lnSpc>
              <a:spcBef>
                <a:spcPts val="300"/>
              </a:spcBef>
              <a:buClrTx/>
              <a:buFont typeface="Arial"/>
              <a:buChar char="•"/>
              <a:defRPr sz="1200" b="0" i="0">
                <a:solidFill>
                  <a:srgbClr val="FFFFFF"/>
                </a:solidFill>
                <a:latin typeface="Helvetica Neue"/>
                <a:cs typeface="Helvetica Neue"/>
              </a:defRPr>
            </a:lvl1pPr>
            <a:lvl2pPr marL="134997" indent="-134997">
              <a:lnSpc>
                <a:spcPct val="100000"/>
              </a:lnSpc>
              <a:spcBef>
                <a:spcPts val="300"/>
              </a:spcBef>
              <a:buClrTx/>
              <a:buFont typeface="Arial"/>
              <a:buChar char="•"/>
              <a:defRPr sz="1200" b="0" i="0">
                <a:solidFill>
                  <a:srgbClr val="FFFFFF"/>
                </a:solidFill>
                <a:latin typeface="Helvetica Neue"/>
                <a:cs typeface="Helvetica Neue"/>
              </a:defRPr>
            </a:lvl2pPr>
            <a:lvl3pPr marL="134997" indent="-134997">
              <a:lnSpc>
                <a:spcPct val="100000"/>
              </a:lnSpc>
              <a:spcBef>
                <a:spcPts val="300"/>
              </a:spcBef>
              <a:buClrTx/>
              <a:buFont typeface="Arial"/>
              <a:buChar char="•"/>
              <a:defRPr sz="1200" b="0" i="0">
                <a:solidFill>
                  <a:srgbClr val="FFFFFF"/>
                </a:solidFill>
                <a:latin typeface="Helvetica Neue"/>
                <a:cs typeface="Helvetica Neue"/>
              </a:defRPr>
            </a:lvl3pPr>
            <a:lvl4pPr marL="134997" indent="-134997">
              <a:lnSpc>
                <a:spcPct val="100000"/>
              </a:lnSpc>
              <a:spcBef>
                <a:spcPts val="300"/>
              </a:spcBef>
              <a:buClrTx/>
              <a:buFont typeface="Arial"/>
              <a:buChar char="•"/>
              <a:defRPr sz="1200" b="0" i="0">
                <a:solidFill>
                  <a:srgbClr val="FFFFFF"/>
                </a:solidFill>
                <a:latin typeface="Helvetica Neue"/>
                <a:cs typeface="Helvetica Neue"/>
              </a:defRPr>
            </a:lvl4pPr>
            <a:lvl5pPr marL="134997" indent="-134997">
              <a:lnSpc>
                <a:spcPct val="100000"/>
              </a:lnSpc>
              <a:spcBef>
                <a:spcPts val="300"/>
              </a:spcBef>
              <a:buClrTx/>
              <a:buFont typeface="Arial"/>
              <a:buChar char="•"/>
              <a:defRPr sz="1200" b="0" i="0">
                <a:solidFill>
                  <a:srgbClr val="FFFFFF"/>
                </a:solidFill>
                <a:latin typeface="Helvetica Neue"/>
                <a:cs typeface="Helvetica Neue"/>
              </a:defRPr>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1157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temen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5DDC97-5310-E20E-EF9B-7BD6CABD17B7}"/>
              </a:ext>
            </a:extLst>
          </p:cNvPr>
          <p:cNvSpPr>
            <a:spLocks noChangeAspect="1"/>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87440D21-6753-FFC5-25E1-CBA8466282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984" y="6183314"/>
            <a:ext cx="12528551"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4219830" y="317027"/>
            <a:ext cx="7543169" cy="3669748"/>
          </a:xfrm>
          <a:prstGeom prst="rect">
            <a:avLst/>
          </a:prstGeom>
        </p:spPr>
        <p:txBody>
          <a:bodyPr/>
          <a:lstStyle>
            <a:lvl1pPr algn="l">
              <a:lnSpc>
                <a:spcPct val="90000"/>
              </a:lnSpc>
              <a:defRPr sz="3400" spc="0" baseline="0">
                <a:solidFill>
                  <a:srgbClr val="FFFFFF"/>
                </a:solidFill>
                <a:latin typeface="SmithyXT-Heavy Bold"/>
                <a:cs typeface="SmithyXT-Heavy Bold"/>
              </a:defRPr>
            </a:lvl1pPr>
          </a:lstStyle>
          <a:p>
            <a:r>
              <a:rPr lang="en-GB"/>
              <a:t>Click to edit Master title style</a:t>
            </a:r>
            <a:endParaRPr lang="en-US"/>
          </a:p>
        </p:txBody>
      </p:sp>
    </p:spTree>
    <p:extLst>
      <p:ext uri="{BB962C8B-B14F-4D97-AF65-F5344CB8AC3E}">
        <p14:creationId xmlns:p14="http://schemas.microsoft.com/office/powerpoint/2010/main" val="369584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390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341313" rtl="0" eaLnBrk="0" fontAlgn="base" hangingPunct="0">
        <a:spcBef>
          <a:spcPct val="0"/>
        </a:spcBef>
        <a:spcAft>
          <a:spcPct val="0"/>
        </a:spcAft>
        <a:defRPr sz="3300" kern="1200">
          <a:solidFill>
            <a:schemeClr val="tx1"/>
          </a:solidFill>
          <a:latin typeface="+mj-lt"/>
          <a:ea typeface="MS PGothic" pitchFamily="34" charset="-128"/>
          <a:cs typeface="ＭＳ Ｐゴシック" charset="0"/>
        </a:defRPr>
      </a:lvl1pPr>
      <a:lvl2pPr algn="ctr" defTabSz="341313"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2pPr>
      <a:lvl3pPr algn="ctr" defTabSz="341313"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3pPr>
      <a:lvl4pPr algn="ctr" defTabSz="341313"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4pPr>
      <a:lvl5pPr algn="ctr" defTabSz="341313"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5pPr>
      <a:lvl6pPr marL="342891" algn="ctr" defTabSz="342891"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1"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674" algn="ctr" defTabSz="342891"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1"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5588" indent="-255588" algn="l" defTabSz="3413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ＭＳ Ｐゴシック" charset="0"/>
        </a:defRPr>
      </a:lvl1pPr>
      <a:lvl2pPr marL="555625" indent="-212725" algn="l" defTabSz="34131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2pPr>
      <a:lvl3pPr marL="855663" indent="-169863" algn="l" defTabSz="3413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3pPr>
      <a:lvl4pPr marL="1198563" indent="-169863" algn="l" defTabSz="3413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4pPr>
      <a:lvl5pPr marL="1541463" indent="-169863" algn="l" defTabSz="3413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1506" name="Subtitle 1">
            <a:extLst>
              <a:ext uri="{FF2B5EF4-FFF2-40B4-BE49-F238E27FC236}">
                <a16:creationId xmlns:a16="http://schemas.microsoft.com/office/drawing/2014/main" id="{EC500152-60FC-3E42-BBE4-48F54F752CA0}"/>
              </a:ext>
            </a:extLst>
          </p:cNvPr>
          <p:cNvSpPr>
            <a:spLocks noGrp="1"/>
          </p:cNvSpPr>
          <p:nvPr>
            <p:ph type="subTitle" idx="1"/>
          </p:nvPr>
        </p:nvSpPr>
        <p:spPr bwMode="auto">
          <a:xfrm>
            <a:off x="6566413" y="3771923"/>
            <a:ext cx="4832412" cy="11342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algn="ctr" defTabSz="342891" eaLnBrk="1" hangingPunct="1">
              <a:defRPr/>
            </a:pPr>
            <a:r>
              <a:rPr lang="en-US" altLang="en-US" dirty="0">
                <a:latin typeface="American Typewriter" panose="02090604020004020304" pitchFamily="18" charset="77"/>
                <a:cs typeface="American Typewriter" panose="02090604020004020304" pitchFamily="18" charset="77"/>
              </a:rPr>
              <a:t>February 2025</a:t>
            </a:r>
          </a:p>
          <a:p>
            <a:pPr algn="ctr" defTabSz="342891" eaLnBrk="1" hangingPunct="1">
              <a:defRPr/>
            </a:pPr>
            <a:r>
              <a:rPr lang="fi-FI" altLang="en-US" b="1" dirty="0">
                <a:latin typeface="American Typewriter" panose="02090604020004020304" pitchFamily="18" charset="77"/>
                <a:cs typeface="American Typewriter" panose="02090604020004020304" pitchFamily="18" charset="77"/>
              </a:rPr>
              <a:t>Presenter </a:t>
            </a:r>
            <a:r>
              <a:rPr lang="fi-FI" altLang="en-US" dirty="0">
                <a:latin typeface="American Typewriter" panose="02090604020004020304" pitchFamily="18" charset="77"/>
                <a:cs typeface="American Typewriter" panose="02090604020004020304" pitchFamily="18" charset="77"/>
              </a:rPr>
              <a:t>- Natalia Rodriguez-Malagon</a:t>
            </a:r>
          </a:p>
          <a:p>
            <a:pPr algn="ctr" defTabSz="342891" eaLnBrk="1" hangingPunct="1">
              <a:defRPr/>
            </a:pPr>
            <a:endParaRPr lang="fi-FI" altLang="en-US" dirty="0">
              <a:latin typeface="American Typewriter" panose="02090604020004020304" pitchFamily="18" charset="77"/>
              <a:cs typeface="American Typewriter" panose="02090604020004020304" pitchFamily="18" charset="77"/>
            </a:endParaRPr>
          </a:p>
          <a:p>
            <a:pPr algn="ctr" defTabSz="342891" eaLnBrk="1" hangingPunct="1">
              <a:defRPr/>
            </a:pPr>
            <a:r>
              <a:rPr lang="fi-FI" altLang="en-US" sz="1400" b="1" dirty="0">
                <a:latin typeface="American Typewriter" panose="02090604020004020304" pitchFamily="18" charset="77"/>
                <a:cs typeface="American Typewriter" panose="02090604020004020304" pitchFamily="18" charset="77"/>
              </a:rPr>
              <a:t>Collaboration</a:t>
            </a:r>
            <a:r>
              <a:rPr lang="fi-FI" altLang="en-US" sz="1400" dirty="0">
                <a:latin typeface="American Typewriter" panose="02090604020004020304" pitchFamily="18" charset="77"/>
                <a:cs typeface="American Typewriter" panose="02090604020004020304" pitchFamily="18" charset="77"/>
              </a:rPr>
              <a:t>- Rachel Noble, Catalystas Consulting, Cecilia Cordova Liendo, Wangari Kinoti, Pranita Choudhry, Fatima Kelleher, Ana Alcalde, ActionAid colleagues from Brazil, Guatemala, South Africa, Ghana, Kenya, Vietnam and Bangladesh among others.</a:t>
            </a:r>
          </a:p>
        </p:txBody>
      </p:sp>
      <p:sp>
        <p:nvSpPr>
          <p:cNvPr id="20483" name="Title 2">
            <a:extLst>
              <a:ext uri="{FF2B5EF4-FFF2-40B4-BE49-F238E27FC236}">
                <a16:creationId xmlns:a16="http://schemas.microsoft.com/office/drawing/2014/main" id="{00F22C31-FBCB-4AB8-8AED-E2402A021415}"/>
              </a:ext>
            </a:extLst>
          </p:cNvPr>
          <p:cNvSpPr>
            <a:spLocks noGrp="1"/>
          </p:cNvSpPr>
          <p:nvPr>
            <p:ph type="ctrTitle"/>
          </p:nvPr>
        </p:nvSpPr>
        <p:spPr bwMode="auto">
          <a:xfrm>
            <a:off x="3635584" y="1076007"/>
            <a:ext cx="8056539" cy="7458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p>
            <a:pPr algn="ctr" eaLnBrk="1" hangingPunct="1"/>
            <a:r>
              <a:rPr lang="en-GB" sz="4800" b="1" dirty="0">
                <a:latin typeface="SmithyXT-Heavy"/>
                <a:ea typeface="MS PGothic"/>
              </a:rPr>
              <a:t>Platforms of precarity</a:t>
            </a:r>
            <a:endParaRPr lang="en-US" sz="4800" dirty="0"/>
          </a:p>
        </p:txBody>
      </p:sp>
      <p:pic>
        <p:nvPicPr>
          <p:cNvPr id="10" name="Picture 9" descr="A picture containing person, clothing, human face, person&#10;&#10;Description automatically generated">
            <a:extLst>
              <a:ext uri="{FF2B5EF4-FFF2-40B4-BE49-F238E27FC236}">
                <a16:creationId xmlns:a16="http://schemas.microsoft.com/office/drawing/2014/main" id="{E12349DC-58CD-912A-4FAE-AED856AE9D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348" y="2407484"/>
            <a:ext cx="5674110" cy="3782740"/>
          </a:xfrm>
          <a:prstGeom prst="rect">
            <a:avLst/>
          </a:prstGeom>
        </p:spPr>
      </p:pic>
      <p:sp>
        <p:nvSpPr>
          <p:cNvPr id="11" name="TextBox 10">
            <a:extLst>
              <a:ext uri="{FF2B5EF4-FFF2-40B4-BE49-F238E27FC236}">
                <a16:creationId xmlns:a16="http://schemas.microsoft.com/office/drawing/2014/main" id="{4368C08F-B08B-D525-06A5-8FCD4BC46565}"/>
              </a:ext>
            </a:extLst>
          </p:cNvPr>
          <p:cNvSpPr txBox="1"/>
          <p:nvPr/>
        </p:nvSpPr>
        <p:spPr>
          <a:xfrm>
            <a:off x="6190542" y="2146951"/>
            <a:ext cx="5674110" cy="1138773"/>
          </a:xfrm>
          <a:prstGeom prst="rect">
            <a:avLst/>
          </a:prstGeom>
          <a:noFill/>
        </p:spPr>
        <p:txBody>
          <a:bodyPr wrap="square" rtlCol="0">
            <a:spAutoFit/>
          </a:bodyPr>
          <a:lstStyle/>
          <a:p>
            <a:pPr algn="ctr"/>
            <a:r>
              <a:rPr lang="en-GB" sz="3400" dirty="0">
                <a:solidFill>
                  <a:schemeClr val="bg1"/>
                </a:solidFill>
                <a:latin typeface="SmithyXT-Heavy"/>
                <a:ea typeface="MS PGothic"/>
              </a:rPr>
              <a:t>Women's economic rights and the gig economy</a:t>
            </a:r>
            <a:endParaRPr lang="en-GB" sz="3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048583FE-CCC2-4B6D-96DA-00425266F790}"/>
              </a:ext>
            </a:extLst>
          </p:cNvPr>
          <p:cNvSpPr txBox="1"/>
          <p:nvPr/>
        </p:nvSpPr>
        <p:spPr>
          <a:xfrm>
            <a:off x="5553684" y="507809"/>
            <a:ext cx="6158155" cy="606319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L</a:t>
            </a:r>
            <a:r>
              <a:rPr lang="en-GB" sz="1800" dirty="0">
                <a:effectLst/>
                <a:latin typeface="Calibri" panose="020F0502020204030204" pitchFamily="34" charset="0"/>
                <a:ea typeface="Times New Roman" panose="02020603050405020304" pitchFamily="18" charset="0"/>
                <a:cs typeface="Calibri" panose="020F0502020204030204" pitchFamily="34" charset="0"/>
              </a:rPr>
              <a:t>egislative frameworks generally remain weak and poorly implemented.</a:t>
            </a:r>
          </a:p>
          <a:p>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 </a:t>
            </a:r>
            <a:r>
              <a:rPr lang="en-GB" sz="1600" dirty="0">
                <a:effectLst/>
                <a:latin typeface="Calibri" panose="020F0502020204030204" pitchFamily="34" charset="0"/>
                <a:ea typeface="Times New Roman" panose="02020603050405020304" pitchFamily="18" charset="0"/>
                <a:cs typeface="Calibri" panose="020F0502020204030204" pitchFamily="34" charset="0"/>
              </a:rPr>
              <a:t>Lack of clarity on how they extend to gig workers. </a:t>
            </a:r>
          </a:p>
          <a:p>
            <a:pPr lvl="1"/>
            <a:endParaRPr lang="en-GB"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a:t>
            </a:r>
            <a:r>
              <a:rPr lang="en-GB" sz="1800" dirty="0">
                <a:effectLst/>
                <a:latin typeface="Calibri" panose="020F0502020204030204" pitchFamily="34" charset="0"/>
                <a:ea typeface="Times New Roman" panose="02020603050405020304" pitchFamily="18" charset="0"/>
                <a:cs typeface="Calibri" panose="020F0502020204030204" pitchFamily="34" charset="0"/>
              </a:rPr>
              <a:t>here is an urgency to this agenda given the rapid growth of the digital platform economy within a wider context of roll-backs on women’s rights and workers’ rights.</a:t>
            </a:r>
          </a:p>
          <a:p>
            <a:pPr marL="285750" indent="-285750">
              <a:buFont typeface="Arial" panose="020B0604020202020204" pitchFamily="34" charset="0"/>
              <a:buChar char="•"/>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Brazil – only country from the report with a particular legislation pertaining the platform economy.</a:t>
            </a:r>
          </a:p>
          <a:p>
            <a:pPr marL="285750" indent="-285750">
              <a:buFont typeface="Arial" panose="020B0604020202020204" pitchFamily="34" charset="0"/>
              <a:buChar char="•"/>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r>
              <a:rPr lang="en-GB" sz="1600" dirty="0">
                <a:latin typeface="Calibri" panose="020F0502020204030204" pitchFamily="34" charset="0"/>
                <a:ea typeface="Times New Roman" panose="02020603050405020304" pitchFamily="18" charset="0"/>
                <a:cs typeface="Calibri" panose="020F0502020204030204" pitchFamily="34" charset="0"/>
              </a:rPr>
              <a:t>Law 14297 (2020): Defines the rights of delivery workers during the pandemic and provides specific employer responsibilities.</a:t>
            </a:r>
          </a:p>
          <a:p>
            <a:pPr marL="742950" lvl="1" indent="-285750">
              <a:buFont typeface="Arial" panose="020B0604020202020204" pitchFamily="34" charset="0"/>
              <a:buChar char="•"/>
            </a:pP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Developments at the global level:</a:t>
            </a:r>
          </a:p>
          <a:p>
            <a:pPr marL="285750" indent="-285750">
              <a:buFont typeface="Arial" panose="020B0604020202020204" pitchFamily="34" charset="0"/>
              <a:buChar char="•"/>
            </a:pPr>
            <a:endParaRPr lang="en-GB" b="1"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GB" sz="1400" dirty="0"/>
              <a:t>The Centenary Declaration for the Future of Work</a:t>
            </a:r>
          </a:p>
          <a:p>
            <a:pPr marL="742950" lvl="1" indent="-285750">
              <a:buFont typeface="Arial" panose="020B0604020202020204" pitchFamily="34" charset="0"/>
              <a:buChar char="•"/>
            </a:pPr>
            <a:r>
              <a:rPr lang="en-GB" sz="1400" dirty="0"/>
              <a:t>UN Global Digital Compact</a:t>
            </a:r>
          </a:p>
          <a:p>
            <a:pPr marL="742950" lvl="1" indent="-285750">
              <a:buFont typeface="Arial" panose="020B0604020202020204" pitchFamily="34" charset="0"/>
              <a:buChar char="•"/>
            </a:pPr>
            <a:r>
              <a:rPr lang="en-GB" sz="1400" dirty="0"/>
              <a:t>Charter of Feminist Demands</a:t>
            </a:r>
          </a:p>
          <a:p>
            <a:pPr marL="742950" lvl="1" indent="-285750">
              <a:buFont typeface="Arial" panose="020B0604020202020204" pitchFamily="34" charset="0"/>
              <a:buChar char="•"/>
            </a:pPr>
            <a:r>
              <a:rPr lang="en-GB" sz="1400" dirty="0"/>
              <a:t>UN Conference on the Status of Women</a:t>
            </a:r>
          </a:p>
          <a:p>
            <a:pPr marL="742950" lvl="1" indent="-285750">
              <a:buFont typeface="Arial" panose="020B0604020202020204" pitchFamily="34" charset="0"/>
              <a:buChar char="•"/>
            </a:pPr>
            <a:r>
              <a:rPr lang="en-GB" sz="1400" dirty="0"/>
              <a:t>Regional Conference on Women in Latin America and the Caribbean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endParaRPr lang="en-GB" i="1" dirty="0"/>
          </a:p>
        </p:txBody>
      </p:sp>
      <p:sp>
        <p:nvSpPr>
          <p:cNvPr id="41" name="TextBox 40">
            <a:extLst>
              <a:ext uri="{FF2B5EF4-FFF2-40B4-BE49-F238E27FC236}">
                <a16:creationId xmlns:a16="http://schemas.microsoft.com/office/drawing/2014/main" id="{21341A19-B5B3-8574-4698-24320013DECD}"/>
              </a:ext>
            </a:extLst>
          </p:cNvPr>
          <p:cNvSpPr txBox="1"/>
          <p:nvPr/>
        </p:nvSpPr>
        <p:spPr>
          <a:xfrm>
            <a:off x="361707" y="69099"/>
            <a:ext cx="7226423" cy="877420"/>
          </a:xfrm>
          <a:prstGeom prst="rect">
            <a:avLst/>
          </a:prstGeom>
          <a:noFill/>
        </p:spPr>
        <p:txBody>
          <a:bodyPr wrap="square">
            <a:spAutoFit/>
          </a:bodyPr>
          <a:lstStyle/>
          <a:p>
            <a:r>
              <a:rPr kumimoji="0" lang="en-US" sz="2551" b="1" i="0" u="none" strike="noStrike" kern="1200" cap="none" spc="0" normalizeH="0" baseline="0" noProof="0" dirty="0">
                <a:ln>
                  <a:noFill/>
                </a:ln>
                <a:solidFill>
                  <a:srgbClr val="EE3124"/>
                </a:solidFill>
                <a:effectLst/>
                <a:uLnTx/>
                <a:uFillTx/>
                <a:latin typeface="SmithyXT-Regular" panose="02000000000000000000" pitchFamily="50" charset="0"/>
                <a:ea typeface="MS PGothic" pitchFamily="34" charset="-128"/>
              </a:rPr>
              <a:t>Legislative frameworks and developments</a:t>
            </a:r>
            <a:endParaRPr lang="en-GB" sz="2800" dirty="0">
              <a:solidFill>
                <a:srgbClr val="FF0000"/>
              </a:solidFill>
            </a:endParaRPr>
          </a:p>
        </p:txBody>
      </p:sp>
      <p:pic>
        <p:nvPicPr>
          <p:cNvPr id="3" name="Picture 2" descr="A group of people standing outside a building&#10;&#10;Description automatically generated with medium confidence">
            <a:extLst>
              <a:ext uri="{FF2B5EF4-FFF2-40B4-BE49-F238E27FC236}">
                <a16:creationId xmlns:a16="http://schemas.microsoft.com/office/drawing/2014/main" id="{CA816668-F540-F4E0-9294-FA38F9560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40" y="946519"/>
            <a:ext cx="5255581" cy="3503721"/>
          </a:xfrm>
          <a:prstGeom prst="rect">
            <a:avLst/>
          </a:prstGeom>
        </p:spPr>
      </p:pic>
      <p:sp>
        <p:nvSpPr>
          <p:cNvPr id="4" name="TextBox 3">
            <a:extLst>
              <a:ext uri="{FF2B5EF4-FFF2-40B4-BE49-F238E27FC236}">
                <a16:creationId xmlns:a16="http://schemas.microsoft.com/office/drawing/2014/main" id="{323A7645-95A3-F69D-1932-5CAA1FBAD3F7}"/>
              </a:ext>
            </a:extLst>
          </p:cNvPr>
          <p:cNvSpPr txBox="1"/>
          <p:nvPr/>
        </p:nvSpPr>
        <p:spPr>
          <a:xfrm>
            <a:off x="-311254" y="4865995"/>
            <a:ext cx="5640303" cy="923330"/>
          </a:xfrm>
          <a:prstGeom prst="rect">
            <a:avLst/>
          </a:prstGeom>
          <a:noFill/>
        </p:spPr>
        <p:txBody>
          <a:bodyPr wrap="square" rtlCol="0">
            <a:spAutoFit/>
          </a:bodyPr>
          <a:lstStyle/>
          <a:p>
            <a:pPr algn="ctr"/>
            <a:r>
              <a:rPr lang="en-GB" b="1" dirty="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Legislative developments elsewhere: </a:t>
            </a:r>
            <a:endParaRPr lang="en-GB" dirty="0">
              <a:solidFill>
                <a:schemeClr val="accent2">
                  <a:lumMod val="75000"/>
                </a:schemeClr>
              </a:solidFill>
            </a:endParaRPr>
          </a:p>
          <a:p>
            <a:pPr algn="ctr"/>
            <a:r>
              <a:rPr lang="en-GB" dirty="0">
                <a:solidFill>
                  <a:schemeClr val="accent2">
                    <a:lumMod val="75000"/>
                  </a:schemeClr>
                </a:solidFill>
              </a:rPr>
              <a:t>Chile - Law of Digital Platform</a:t>
            </a:r>
          </a:p>
          <a:p>
            <a:pPr algn="ctr"/>
            <a:r>
              <a:rPr lang="en-GB" dirty="0">
                <a:solidFill>
                  <a:schemeClr val="accent2">
                    <a:lumMod val="75000"/>
                  </a:schemeClr>
                </a:solidFill>
              </a:rPr>
              <a:t>Singapore - Platform Workers Advisory Commitee</a:t>
            </a:r>
            <a:endParaRPr lang="en-GB" dirty="0"/>
          </a:p>
        </p:txBody>
      </p:sp>
      <p:sp>
        <p:nvSpPr>
          <p:cNvPr id="5" name="Rectangle: Rounded Corners 4">
            <a:extLst>
              <a:ext uri="{FF2B5EF4-FFF2-40B4-BE49-F238E27FC236}">
                <a16:creationId xmlns:a16="http://schemas.microsoft.com/office/drawing/2014/main" id="{FF2629B0-90E0-4163-2353-2A8A93D24430}"/>
              </a:ext>
            </a:extLst>
          </p:cNvPr>
          <p:cNvSpPr/>
          <p:nvPr/>
        </p:nvSpPr>
        <p:spPr>
          <a:xfrm>
            <a:off x="102794" y="4718655"/>
            <a:ext cx="5450890" cy="1241826"/>
          </a:xfrm>
          <a:prstGeom prst="roundRect">
            <a:avLst/>
          </a:prstGeom>
          <a:noFill/>
          <a:ln w="57150" cap="flat" cmpd="sng" algn="ctr">
            <a:solidFill>
              <a:schemeClr val="accent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183522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E7551C-B655-A369-D2EB-934E7A2D260A}"/>
              </a:ext>
            </a:extLst>
          </p:cNvPr>
          <p:cNvSpPr txBox="1"/>
          <p:nvPr/>
        </p:nvSpPr>
        <p:spPr>
          <a:xfrm>
            <a:off x="3630967" y="4935985"/>
            <a:ext cx="8326350" cy="1269963"/>
          </a:xfrm>
          <a:prstGeom prst="rect">
            <a:avLst/>
          </a:prstGeom>
          <a:noFill/>
        </p:spPr>
        <p:txBody>
          <a:bodyPr wrap="square">
            <a:spAutoFit/>
          </a:bodyPr>
          <a:lstStyle/>
          <a:p>
            <a:pPr algn="r"/>
            <a:r>
              <a:rPr kumimoji="0" lang="en-GB" sz="2551" b="1" i="0" u="none" strike="noStrike" kern="1200" cap="none" spc="0" normalizeH="0" baseline="0" noProof="0" dirty="0">
                <a:ln>
                  <a:noFill/>
                </a:ln>
                <a:solidFill>
                  <a:srgbClr val="EE3124"/>
                </a:solidFill>
                <a:effectLst/>
                <a:uLnTx/>
                <a:uFillTx/>
                <a:latin typeface="SmithyXT-Regular" panose="02000000000000000000" pitchFamily="50" charset="0"/>
                <a:ea typeface="MS PGothic" pitchFamily="34" charset="-128"/>
              </a:rPr>
              <a:t> Decent work elements </a:t>
            </a:r>
          </a:p>
          <a:p>
            <a:pPr algn="r"/>
            <a:r>
              <a:rPr kumimoji="0" lang="en-GB" sz="2551" b="1" i="0" u="none" strike="noStrike" kern="1200" cap="none" spc="0" normalizeH="0" baseline="0" noProof="0" dirty="0">
                <a:ln>
                  <a:noFill/>
                </a:ln>
                <a:solidFill>
                  <a:srgbClr val="EE3124"/>
                </a:solidFill>
                <a:effectLst/>
                <a:uLnTx/>
                <a:uFillTx/>
                <a:latin typeface="SmithyXT-Regular" panose="02000000000000000000" pitchFamily="50" charset="0"/>
                <a:ea typeface="MS PGothic" pitchFamily="34" charset="-128"/>
              </a:rPr>
              <a:t>applicable to all platform workers </a:t>
            </a:r>
          </a:p>
          <a:p>
            <a:pPr algn="r"/>
            <a:r>
              <a:rPr kumimoji="0" lang="en-GB" sz="2551" b="1" i="0" u="none" strike="noStrike" kern="1200" cap="none" spc="0" normalizeH="0" baseline="0" noProof="0" dirty="0">
                <a:ln>
                  <a:noFill/>
                </a:ln>
                <a:solidFill>
                  <a:srgbClr val="EE3124"/>
                </a:solidFill>
                <a:effectLst/>
                <a:uLnTx/>
                <a:uFillTx/>
                <a:latin typeface="SmithyXT-Regular" panose="02000000000000000000" pitchFamily="50" charset="0"/>
                <a:ea typeface="MS PGothic" pitchFamily="34" charset="-128"/>
              </a:rPr>
              <a:t>irrespective of contractual status</a:t>
            </a:r>
            <a:endParaRPr lang="en-GB" sz="2800" dirty="0">
              <a:solidFill>
                <a:srgbClr val="FF0000"/>
              </a:solidFill>
            </a:endParaRPr>
          </a:p>
        </p:txBody>
      </p:sp>
      <p:pic>
        <p:nvPicPr>
          <p:cNvPr id="3" name="Picture 2" descr="A picture containing text, screenshot, font, number&#10;&#10;Description automatically generated">
            <a:extLst>
              <a:ext uri="{FF2B5EF4-FFF2-40B4-BE49-F238E27FC236}">
                <a16:creationId xmlns:a16="http://schemas.microsoft.com/office/drawing/2014/main" id="{04462A3A-BD88-6CFE-61FE-EB73E6378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10" y="652052"/>
            <a:ext cx="8927705" cy="4225781"/>
          </a:xfrm>
          <a:prstGeom prst="rect">
            <a:avLst/>
          </a:prstGeom>
        </p:spPr>
      </p:pic>
    </p:spTree>
    <p:extLst>
      <p:ext uri="{BB962C8B-B14F-4D97-AF65-F5344CB8AC3E}">
        <p14:creationId xmlns:p14="http://schemas.microsoft.com/office/powerpoint/2010/main" val="427921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048583FE-CCC2-4B6D-96DA-00425266F790}"/>
              </a:ext>
            </a:extLst>
          </p:cNvPr>
          <p:cNvSpPr txBox="1"/>
          <p:nvPr/>
        </p:nvSpPr>
        <p:spPr>
          <a:xfrm>
            <a:off x="448158" y="1351152"/>
            <a:ext cx="5862143" cy="2031325"/>
          </a:xfrm>
          <a:prstGeom prst="rect">
            <a:avLst/>
          </a:prstGeom>
          <a:noFill/>
        </p:spPr>
        <p:txBody>
          <a:bodyPr wrap="square" rtlCol="0">
            <a:spAutoFit/>
          </a:bodyPr>
          <a:lstStyle/>
          <a:p>
            <a:pPr marL="285750" indent="-285750">
              <a:buFont typeface="Arial" panose="020B0604020202020204" pitchFamily="34" charset="0"/>
              <a:buChar char="•"/>
            </a:pPr>
            <a:r>
              <a:rPr lang="en-GB" dirty="0"/>
              <a:t>Platform workers face substantial challenges to collective organising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Despite this restrictive context, location-based gig workers have been coming together to confront exploitative practices</a:t>
            </a:r>
          </a:p>
          <a:p>
            <a:pPr marL="285750" indent="-285750">
              <a:buFont typeface="Arial" panose="020B0604020202020204" pitchFamily="34" charset="0"/>
              <a:buChar char="•"/>
            </a:pPr>
            <a:endParaRPr lang="en-GB" dirty="0"/>
          </a:p>
        </p:txBody>
      </p:sp>
      <p:sp>
        <p:nvSpPr>
          <p:cNvPr id="41" name="TextBox 40">
            <a:extLst>
              <a:ext uri="{FF2B5EF4-FFF2-40B4-BE49-F238E27FC236}">
                <a16:creationId xmlns:a16="http://schemas.microsoft.com/office/drawing/2014/main" id="{21341A19-B5B3-8574-4698-24320013DECD}"/>
              </a:ext>
            </a:extLst>
          </p:cNvPr>
          <p:cNvSpPr txBox="1"/>
          <p:nvPr/>
        </p:nvSpPr>
        <p:spPr>
          <a:xfrm>
            <a:off x="3733911" y="566158"/>
            <a:ext cx="7226423" cy="484876"/>
          </a:xfrm>
          <a:prstGeom prst="rect">
            <a:avLst/>
          </a:prstGeom>
          <a:noFill/>
        </p:spPr>
        <p:txBody>
          <a:bodyPr wrap="square">
            <a:spAutoFit/>
          </a:bodyPr>
          <a:lstStyle/>
          <a:p>
            <a:r>
              <a:rPr kumimoji="0" lang="en-US" sz="2551" b="1" i="0" u="none" strike="noStrike" kern="1200" cap="none" spc="0" normalizeH="0" baseline="0" noProof="0" dirty="0">
                <a:ln>
                  <a:noFill/>
                </a:ln>
                <a:solidFill>
                  <a:srgbClr val="EE3124"/>
                </a:solidFill>
                <a:effectLst/>
                <a:uLnTx/>
                <a:uFillTx/>
                <a:latin typeface="SmithyXT-Regular" panose="02000000000000000000" pitchFamily="50" charset="0"/>
                <a:ea typeface="MS PGothic" pitchFamily="34" charset="-128"/>
              </a:rPr>
              <a:t>Activism and resistance</a:t>
            </a:r>
            <a:endParaRPr lang="en-GB" sz="2800" dirty="0">
              <a:solidFill>
                <a:srgbClr val="FF0000"/>
              </a:solidFill>
            </a:endParaRPr>
          </a:p>
        </p:txBody>
      </p:sp>
      <p:pic>
        <p:nvPicPr>
          <p:cNvPr id="4" name="Picture 3" descr="A group of women sitting at a table&#10;&#10;Description automatically generated with medium confidence">
            <a:extLst>
              <a:ext uri="{FF2B5EF4-FFF2-40B4-BE49-F238E27FC236}">
                <a16:creationId xmlns:a16="http://schemas.microsoft.com/office/drawing/2014/main" id="{B90391EE-38BD-8110-1B48-6C8C249E8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357" y="1416488"/>
            <a:ext cx="5833702" cy="4373908"/>
          </a:xfrm>
          <a:prstGeom prst="rect">
            <a:avLst/>
          </a:prstGeom>
        </p:spPr>
      </p:pic>
      <p:sp>
        <p:nvSpPr>
          <p:cNvPr id="5" name="TextBox 4">
            <a:extLst>
              <a:ext uri="{FF2B5EF4-FFF2-40B4-BE49-F238E27FC236}">
                <a16:creationId xmlns:a16="http://schemas.microsoft.com/office/drawing/2014/main" id="{3A32A325-B393-49E9-E4EE-EB87A177E49E}"/>
              </a:ext>
            </a:extLst>
          </p:cNvPr>
          <p:cNvSpPr txBox="1"/>
          <p:nvPr/>
        </p:nvSpPr>
        <p:spPr>
          <a:xfrm>
            <a:off x="585942" y="3505493"/>
            <a:ext cx="5640303" cy="1477328"/>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Seeking justice in the courts with some important wins</a:t>
            </a:r>
          </a:p>
          <a:p>
            <a:pPr marL="285750" indent="-285750">
              <a:buFont typeface="Arial" panose="020B0604020202020204" pitchFamily="34" charset="0"/>
              <a:buChar char="•"/>
            </a:pPr>
            <a:r>
              <a:rPr lang="en-GB" b="1" dirty="0">
                <a:solidFill>
                  <a:schemeClr val="accent2">
                    <a:lumMod val="75000"/>
                  </a:schemeClr>
                </a:solidFill>
                <a:latin typeface="Calibri" panose="020F0502020204030204" pitchFamily="34" charset="0"/>
                <a:cs typeface="Arial" panose="020B0604020202020204" pitchFamily="34" charset="0"/>
              </a:rPr>
              <a:t>Women organising</a:t>
            </a:r>
          </a:p>
          <a:p>
            <a:pPr marL="285750" indent="-285750">
              <a:buFont typeface="Arial" panose="020B0604020202020204" pitchFamily="34" charset="0"/>
              <a:buChar char="•"/>
            </a:pPr>
            <a:r>
              <a:rPr lang="en-GB" b="1" dirty="0">
                <a:solidFill>
                  <a:schemeClr val="accent2">
                    <a:lumMod val="75000"/>
                  </a:schemeClr>
                </a:solidFill>
                <a:latin typeface="Calibri" panose="020F0502020204030204" pitchFamily="34" charset="0"/>
                <a:cs typeface="Arial" panose="020B0604020202020204" pitchFamily="34" charset="0"/>
              </a:rPr>
              <a:t>Platform cooperativism in resistance</a:t>
            </a:r>
          </a:p>
          <a:p>
            <a:pPr marL="285750" indent="-285750">
              <a:buFont typeface="Arial" panose="020B0604020202020204" pitchFamily="34" charset="0"/>
              <a:buChar char="•"/>
            </a:pPr>
            <a:r>
              <a:rPr lang="en-GB" b="1" dirty="0">
                <a:solidFill>
                  <a:schemeClr val="accent2">
                    <a:lumMod val="75000"/>
                  </a:schemeClr>
                </a:solidFill>
              </a:rPr>
              <a:t>Using apps to secure rights</a:t>
            </a:r>
          </a:p>
        </p:txBody>
      </p:sp>
      <p:sp>
        <p:nvSpPr>
          <p:cNvPr id="6" name="Rectangle: Rounded Corners 5">
            <a:extLst>
              <a:ext uri="{FF2B5EF4-FFF2-40B4-BE49-F238E27FC236}">
                <a16:creationId xmlns:a16="http://schemas.microsoft.com/office/drawing/2014/main" id="{3AC2037C-23AF-8B05-7E00-8CEFF200156E}"/>
              </a:ext>
            </a:extLst>
          </p:cNvPr>
          <p:cNvSpPr/>
          <p:nvPr/>
        </p:nvSpPr>
        <p:spPr>
          <a:xfrm>
            <a:off x="514866" y="3346245"/>
            <a:ext cx="5581133" cy="1793926"/>
          </a:xfrm>
          <a:prstGeom prst="roundRect">
            <a:avLst/>
          </a:prstGeom>
          <a:noFill/>
          <a:ln w="57150" cap="flat" cmpd="sng" algn="ctr">
            <a:solidFill>
              <a:schemeClr val="accent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8" name="TextBox 7">
            <a:extLst>
              <a:ext uri="{FF2B5EF4-FFF2-40B4-BE49-F238E27FC236}">
                <a16:creationId xmlns:a16="http://schemas.microsoft.com/office/drawing/2014/main" id="{48D47A37-9CE0-1872-F261-D2F2FC6A4B73}"/>
              </a:ext>
            </a:extLst>
          </p:cNvPr>
          <p:cNvSpPr txBox="1"/>
          <p:nvPr/>
        </p:nvSpPr>
        <p:spPr>
          <a:xfrm>
            <a:off x="585942" y="5267081"/>
            <a:ext cx="6094520" cy="646331"/>
          </a:xfrm>
          <a:prstGeom prst="rect">
            <a:avLst/>
          </a:prstGeom>
          <a:noFill/>
        </p:spPr>
        <p:txBody>
          <a:bodyPr wrap="square">
            <a:spAutoFit/>
          </a:bodyPr>
          <a:lstStyle/>
          <a:p>
            <a:r>
              <a:rPr lang="en-GB" b="1" dirty="0"/>
              <a:t>However, overall the numbers of gig workers organising collectively remain relatively small.</a:t>
            </a:r>
            <a:endParaRPr lang="en-GB" b="1" i="1" dirty="0"/>
          </a:p>
        </p:txBody>
      </p:sp>
    </p:spTree>
    <p:extLst>
      <p:ext uri="{BB962C8B-B14F-4D97-AF65-F5344CB8AC3E}">
        <p14:creationId xmlns:p14="http://schemas.microsoft.com/office/powerpoint/2010/main" val="165911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EDD4-9D12-F7EF-643B-4EC27AEEA579}"/>
              </a:ext>
            </a:extLst>
          </p:cNvPr>
          <p:cNvSpPr>
            <a:spLocks noGrp="1"/>
          </p:cNvSpPr>
          <p:nvPr>
            <p:ph type="title"/>
          </p:nvPr>
        </p:nvSpPr>
        <p:spPr>
          <a:xfrm>
            <a:off x="609600" y="274638"/>
            <a:ext cx="10972800" cy="586599"/>
          </a:xfrm>
        </p:spPr>
        <p:txBody>
          <a:bodyPr/>
          <a:lstStyle/>
          <a:p>
            <a:pPr indent="0">
              <a:buNone/>
            </a:pPr>
            <a:r>
              <a:rPr lang="en-GB" sz="2400" b="1" dirty="0">
                <a:solidFill>
                  <a:srgbClr val="FF0000"/>
                </a:solidFill>
                <a:latin typeface="SmithyXT-Regular" panose="02000000000000000000" pitchFamily="50" charset="0"/>
                <a:ea typeface="MS PGothic"/>
              </a:rPr>
              <a:t>Conclusions &amp; recommendations</a:t>
            </a:r>
          </a:p>
        </p:txBody>
      </p:sp>
      <p:sp>
        <p:nvSpPr>
          <p:cNvPr id="5" name="Content Placeholder 2">
            <a:extLst>
              <a:ext uri="{FF2B5EF4-FFF2-40B4-BE49-F238E27FC236}">
                <a16:creationId xmlns:a16="http://schemas.microsoft.com/office/drawing/2014/main" id="{8DA06BF5-2D3B-3508-EA88-06FD2A24FB49}"/>
              </a:ext>
            </a:extLst>
          </p:cNvPr>
          <p:cNvSpPr txBox="1">
            <a:spLocks/>
          </p:cNvSpPr>
          <p:nvPr/>
        </p:nvSpPr>
        <p:spPr>
          <a:xfrm>
            <a:off x="2999294" y="2577286"/>
            <a:ext cx="4437407" cy="3332008"/>
          </a:xfrm>
          <a:prstGeom prst="rect">
            <a:avLst/>
          </a:prstGeom>
        </p:spPr>
        <p:txBody>
          <a:bodyPr vert="horz" lIns="91440" tIns="45720" rIns="91440" bIns="45720" rtlCol="0" anchor="t">
            <a:normAutofit/>
          </a:bodyPr>
          <a:lstStyle>
            <a:lvl1pPr marL="255588" indent="-255588" algn="l" defTabSz="3413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ＭＳ Ｐゴシック" charset="0"/>
              </a:defRPr>
            </a:lvl1pPr>
            <a:lvl2pPr marL="555625" indent="-212725" algn="l" defTabSz="34131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2pPr>
            <a:lvl3pPr marL="855663" indent="-169863" algn="l" defTabSz="3413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3pPr>
            <a:lvl4pPr marL="1198563" indent="-169863" algn="l" defTabSz="3413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4pPr>
            <a:lvl5pPr marL="1541463" indent="-169863" algn="l" defTabSz="3413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a:lstStyle>
          <a:p>
            <a:r>
              <a:rPr lang="en-GB" sz="1400" dirty="0"/>
              <a:t>For the vast majority of women in the global South, the promises of the Fourth Industrial Revolution and located-based gig work are proving </a:t>
            </a:r>
            <a:r>
              <a:rPr lang="en-GB" sz="1400" b="1" dirty="0"/>
              <a:t>illusory</a:t>
            </a:r>
          </a:p>
          <a:p>
            <a:endParaRPr lang="en-GB" sz="1400" dirty="0"/>
          </a:p>
          <a:p>
            <a:r>
              <a:rPr lang="en-GB" sz="1400" dirty="0"/>
              <a:t>The </a:t>
            </a:r>
            <a:r>
              <a:rPr lang="en-GB" sz="1400" b="1" dirty="0"/>
              <a:t>intersectional digital divide </a:t>
            </a:r>
            <a:r>
              <a:rPr lang="en-GB" sz="1400" dirty="0"/>
              <a:t>means many women are excluded from taking advantage of those opportunities</a:t>
            </a:r>
          </a:p>
          <a:p>
            <a:endParaRPr lang="en-GB" sz="1400" dirty="0"/>
          </a:p>
          <a:p>
            <a:r>
              <a:rPr lang="en-GB" sz="1400" b="1" dirty="0"/>
              <a:t>Coherent policies </a:t>
            </a:r>
            <a:r>
              <a:rPr lang="en-GB" sz="1400" dirty="0"/>
              <a:t>on skills and education for women and girls, decent work, care infrastructure, preventing and responding to GBV, data rights, migrant rights and corporate accountability are required to respond to the opportunities and threats posed by the digital platform economy</a:t>
            </a:r>
          </a:p>
          <a:p>
            <a:endParaRPr lang="en-ZA" sz="1600" dirty="0">
              <a:latin typeface="Calibri" panose="020F0502020204030204" pitchFamily="34" charset="0"/>
              <a:ea typeface="Calibri" panose="020F0502020204030204" pitchFamily="34" charset="0"/>
              <a:cs typeface="Arial" panose="020B0604020202020204" pitchFamily="34" charset="0"/>
            </a:endParaRPr>
          </a:p>
          <a:p>
            <a:pPr>
              <a:spcAft>
                <a:spcPts val="800"/>
              </a:spcAft>
            </a:pPr>
            <a:endParaRPr lang="en-GB" sz="1400" dirty="0">
              <a:latin typeface="Calibri" panose="020F0502020204030204" pitchFamily="34" charset="0"/>
              <a:ea typeface="Calibri" panose="020F0502020204030204" pitchFamily="34" charset="0"/>
              <a:cs typeface="Arial" panose="020B0604020202020204" pitchFamily="34" charset="0"/>
            </a:endParaRPr>
          </a:p>
          <a:p>
            <a:endParaRPr lang="en-GB" sz="1400" dirty="0"/>
          </a:p>
        </p:txBody>
      </p:sp>
      <p:pic>
        <p:nvPicPr>
          <p:cNvPr id="3" name="Picture Placeholder 6" descr="A picture containing vector graphics&#10;&#10;Description automatically generated">
            <a:extLst>
              <a:ext uri="{FF2B5EF4-FFF2-40B4-BE49-F238E27FC236}">
                <a16:creationId xmlns:a16="http://schemas.microsoft.com/office/drawing/2014/main" id="{B4B634C8-82BE-C48C-2503-A744856A9A68}"/>
              </a:ext>
            </a:extLst>
          </p:cNvPr>
          <p:cNvPicPr>
            <a:picLocks noChangeAspect="1"/>
          </p:cNvPicPr>
          <p:nvPr/>
        </p:nvPicPr>
        <p:blipFill rotWithShape="1">
          <a:blip r:embed="rId3"/>
          <a:stretch/>
        </p:blipFill>
        <p:spPr>
          <a:xfrm>
            <a:off x="0" y="2654423"/>
            <a:ext cx="3096950" cy="3441057"/>
          </a:xfrm>
          <a:prstGeom prst="rect">
            <a:avLst/>
          </a:prstGeom>
          <a:noFill/>
          <a:ln>
            <a:noFill/>
          </a:ln>
        </p:spPr>
      </p:pic>
      <p:graphicFrame>
        <p:nvGraphicFramePr>
          <p:cNvPr id="6" name="Diagram 5">
            <a:extLst>
              <a:ext uri="{FF2B5EF4-FFF2-40B4-BE49-F238E27FC236}">
                <a16:creationId xmlns:a16="http://schemas.microsoft.com/office/drawing/2014/main" id="{3F599CDC-5938-94E2-A764-B21767792730}"/>
              </a:ext>
            </a:extLst>
          </p:cNvPr>
          <p:cNvGraphicFramePr/>
          <p:nvPr>
            <p:extLst>
              <p:ext uri="{D42A27DB-BD31-4B8C-83A1-F6EECF244321}">
                <p14:modId xmlns:p14="http://schemas.microsoft.com/office/powerpoint/2010/main" val="2427037558"/>
              </p:ext>
            </p:extLst>
          </p:nvPr>
        </p:nvGraphicFramePr>
        <p:xfrm>
          <a:off x="5813887"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A white background with red text&#10;&#10;Description automatically generated with low confidence">
            <a:extLst>
              <a:ext uri="{FF2B5EF4-FFF2-40B4-BE49-F238E27FC236}">
                <a16:creationId xmlns:a16="http://schemas.microsoft.com/office/drawing/2014/main" id="{BEA0207F-FE8A-4255-28C4-765BBCDA2F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79" y="964711"/>
            <a:ext cx="3672293" cy="1485526"/>
          </a:xfrm>
          <a:prstGeom prst="rect">
            <a:avLst/>
          </a:prstGeom>
        </p:spPr>
      </p:pic>
    </p:spTree>
    <p:extLst>
      <p:ext uri="{BB962C8B-B14F-4D97-AF65-F5344CB8AC3E}">
        <p14:creationId xmlns:p14="http://schemas.microsoft.com/office/powerpoint/2010/main" val="251362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4A0CC81-EBC9-4FA8-E560-A68A547579A5}"/>
              </a:ext>
            </a:extLst>
          </p:cNvPr>
          <p:cNvSpPr>
            <a:spLocks noGrp="1"/>
          </p:cNvSpPr>
          <p:nvPr>
            <p:ph type="ctrTitle"/>
          </p:nvPr>
        </p:nvSpPr>
        <p:spPr bwMode="auto">
          <a:xfrm>
            <a:off x="1821712" y="1008617"/>
            <a:ext cx="8016948" cy="37016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a:latin typeface="SmithyXT-Heavy" pitchFamily="50" charset="0"/>
              </a:rPr>
              <a:t>Thank you!</a:t>
            </a:r>
            <a:br>
              <a:rPr lang="en-US" altLang="en-US">
                <a:latin typeface="SmithyXT-Heavy" pitchFamily="50" charset="0"/>
              </a:rPr>
            </a:br>
            <a:br>
              <a:rPr lang="en-US" altLang="en-US">
                <a:latin typeface="SmithyXT-Heavy" pitchFamily="50" charset="0"/>
              </a:rPr>
            </a:br>
            <a:br>
              <a:rPr lang="en-US" altLang="en-US">
                <a:latin typeface="SmithyXT-Heavy" pitchFamily="50" charset="0"/>
              </a:rPr>
            </a:br>
            <a:br>
              <a:rPr lang="en-US" altLang="en-US" sz="2000">
                <a:latin typeface="SmithyXT-Heavy" pitchFamily="50" charset="0"/>
              </a:rPr>
            </a:br>
            <a:r>
              <a:rPr lang="en-US" altLang="en-US" sz="2000">
                <a:latin typeface="SmithyXT-Heavy" pitchFamily="50" charset="0"/>
              </a:rPr>
              <a:t>If you have any questions or comments, contact natalia.rodriguez@actionaid.org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048583FE-CCC2-4B6D-96DA-00425266F790}"/>
              </a:ext>
            </a:extLst>
          </p:cNvPr>
          <p:cNvSpPr txBox="1"/>
          <p:nvPr/>
        </p:nvSpPr>
        <p:spPr>
          <a:xfrm>
            <a:off x="6623711" y="1141970"/>
            <a:ext cx="4955535" cy="3416320"/>
          </a:xfrm>
          <a:prstGeom prst="rect">
            <a:avLst/>
          </a:prstGeom>
          <a:noFill/>
        </p:spPr>
        <p:txBody>
          <a:bodyPr wrap="square" rtlCol="0">
            <a:spAutoFit/>
          </a:bodyPr>
          <a:lstStyle/>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The digitalisation of our globalised economies is intensifying at an unprecedented rate</a:t>
            </a:r>
          </a:p>
          <a:p>
            <a:endParaRPr lang="en-GB"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Governments are rolling out strategies aimed at harnessing the opportunities digitalisation can create, including in the world of work</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As a lack of decent work opportunities continues to wrack the global economy millions of workers are signing up to online platform applications (‘apps’), as a means to seek a livelihood</a:t>
            </a:r>
            <a:endParaRPr lang="en-GB" dirty="0"/>
          </a:p>
        </p:txBody>
      </p:sp>
      <p:pic>
        <p:nvPicPr>
          <p:cNvPr id="39" name="Picture 38" descr="A person using a sewing machine&#10;&#10;Description automatically generated with medium confidence">
            <a:extLst>
              <a:ext uri="{FF2B5EF4-FFF2-40B4-BE49-F238E27FC236}">
                <a16:creationId xmlns:a16="http://schemas.microsoft.com/office/drawing/2014/main" id="{8ADF76B9-143C-3B13-40CC-4A4BBA2675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353" y="2336678"/>
            <a:ext cx="5955477" cy="3970318"/>
          </a:xfrm>
          <a:prstGeom prst="rect">
            <a:avLst/>
          </a:prstGeom>
        </p:spPr>
      </p:pic>
      <p:sp>
        <p:nvSpPr>
          <p:cNvPr id="41" name="TextBox 40">
            <a:extLst>
              <a:ext uri="{FF2B5EF4-FFF2-40B4-BE49-F238E27FC236}">
                <a16:creationId xmlns:a16="http://schemas.microsoft.com/office/drawing/2014/main" id="{21341A19-B5B3-8574-4698-24320013DECD}"/>
              </a:ext>
            </a:extLst>
          </p:cNvPr>
          <p:cNvSpPr txBox="1"/>
          <p:nvPr/>
        </p:nvSpPr>
        <p:spPr>
          <a:xfrm>
            <a:off x="4821238" y="175804"/>
            <a:ext cx="6878754" cy="877420"/>
          </a:xfrm>
          <a:prstGeom prst="rect">
            <a:avLst/>
          </a:prstGeom>
          <a:noFill/>
        </p:spPr>
        <p:txBody>
          <a:bodyPr wrap="square">
            <a:spAutoFit/>
          </a:bodyPr>
          <a:lstStyle/>
          <a:p>
            <a:pPr algn="r"/>
            <a:r>
              <a:rPr kumimoji="0" lang="en-US" sz="2551" b="1" i="0" u="none" strike="noStrike" kern="1200" cap="none" spc="0" normalizeH="0" baseline="0" noProof="0" dirty="0">
                <a:ln>
                  <a:noFill/>
                </a:ln>
                <a:solidFill>
                  <a:srgbClr val="EE3124"/>
                </a:solidFill>
                <a:effectLst/>
                <a:uLnTx/>
                <a:uFillTx/>
                <a:latin typeface="SmithyXT-Regular" panose="02000000000000000000" pitchFamily="50" charset="0"/>
                <a:ea typeface="MS PGothic" pitchFamily="34" charset="-128"/>
              </a:rPr>
              <a:t>The rise of the gig economy and the Fourth Industrial Revolution</a:t>
            </a:r>
            <a:endParaRPr lang="en-GB" sz="2800" dirty="0">
              <a:solidFill>
                <a:srgbClr val="FF0000"/>
              </a:solidFill>
            </a:endParaRPr>
          </a:p>
        </p:txBody>
      </p:sp>
      <p:pic>
        <p:nvPicPr>
          <p:cNvPr id="45" name="Picture 44" descr="A picture containing text, font, screenshot&#10;&#10;Description automatically generated">
            <a:extLst>
              <a:ext uri="{FF2B5EF4-FFF2-40B4-BE49-F238E27FC236}">
                <a16:creationId xmlns:a16="http://schemas.microsoft.com/office/drawing/2014/main" id="{32BE5020-94F1-4E29-BC6E-573494CD6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53" y="551004"/>
            <a:ext cx="4149390" cy="1950213"/>
          </a:xfrm>
          <a:prstGeom prst="rect">
            <a:avLst/>
          </a:prstGeom>
        </p:spPr>
      </p:pic>
      <p:sp>
        <p:nvSpPr>
          <p:cNvPr id="46" name="TextBox 45">
            <a:extLst>
              <a:ext uri="{FF2B5EF4-FFF2-40B4-BE49-F238E27FC236}">
                <a16:creationId xmlns:a16="http://schemas.microsoft.com/office/drawing/2014/main" id="{5F7008AC-4048-EFEA-8958-7470C297176F}"/>
              </a:ext>
            </a:extLst>
          </p:cNvPr>
          <p:cNvSpPr txBox="1"/>
          <p:nvPr/>
        </p:nvSpPr>
        <p:spPr>
          <a:xfrm>
            <a:off x="7007245" y="4829668"/>
            <a:ext cx="4625266" cy="1477328"/>
          </a:xfrm>
          <a:prstGeom prst="rect">
            <a:avLst/>
          </a:prstGeom>
          <a:noFill/>
        </p:spPr>
        <p:txBody>
          <a:bodyPr wrap="square" rtlCol="0">
            <a:spAutoFit/>
          </a:bodyPr>
          <a:lstStyle/>
          <a:p>
            <a:pPr algn="ctr"/>
            <a:r>
              <a:rPr lang="en-GB" b="1" dirty="0">
                <a:solidFill>
                  <a:schemeClr val="accent2">
                    <a:lumMod val="75000"/>
                  </a:schemeClr>
                </a:solidFill>
                <a:latin typeface="Trebuchet MS" panose="020B0603020202020204" pitchFamily="34" charset="0"/>
                <a:ea typeface="Times New Roman" panose="02020603050405020304" pitchFamily="18" charset="0"/>
              </a:rPr>
              <a:t>Wider context: </a:t>
            </a:r>
            <a:r>
              <a:rPr lang="en-GB" dirty="0">
                <a:solidFill>
                  <a:schemeClr val="accent2">
                    <a:lumMod val="75000"/>
                  </a:schemeClr>
                </a:solidFill>
                <a:latin typeface="Trebuchet MS" panose="020B0603020202020204" pitchFamily="34" charset="0"/>
                <a:ea typeface="Times New Roman" panose="02020603050405020304" pitchFamily="18" charset="0"/>
              </a:rPr>
              <a:t>current dominant economic paradigm</a:t>
            </a:r>
          </a:p>
          <a:p>
            <a:pPr algn="ctr"/>
            <a:r>
              <a:rPr lang="en-GB" b="1" dirty="0">
                <a:solidFill>
                  <a:schemeClr val="accent2">
                    <a:lumMod val="75000"/>
                  </a:schemeClr>
                </a:solidFill>
                <a:latin typeface="Calibri" panose="020F0502020204030204" pitchFamily="34" charset="0"/>
                <a:ea typeface="Calibri" panose="020F0502020204030204" pitchFamily="34" charset="0"/>
              </a:rPr>
              <a:t>C</a:t>
            </a:r>
            <a:r>
              <a:rPr lang="en-GB" sz="1800" b="1" dirty="0">
                <a:solidFill>
                  <a:schemeClr val="accent2">
                    <a:lumMod val="75000"/>
                  </a:schemeClr>
                </a:solidFill>
                <a:effectLst/>
                <a:latin typeface="Calibri" panose="020F0502020204030204" pitchFamily="34" charset="0"/>
                <a:ea typeface="Calibri" panose="020F0502020204030204" pitchFamily="34" charset="0"/>
              </a:rPr>
              <a:t>overs 7 countries (Ghana, South Africa, Kenya, Brazil, Guatemala, Bangladesh and Vietnam) across 3 global regions</a:t>
            </a:r>
            <a:r>
              <a:rPr lang="en-GB" b="1" dirty="0">
                <a:solidFill>
                  <a:schemeClr val="accent2">
                    <a:lumMod val="75000"/>
                  </a:schemeClr>
                </a:solidFill>
                <a:latin typeface="Trebuchet MS" panose="020B0603020202020204" pitchFamily="34" charset="0"/>
                <a:ea typeface="Times New Roman" panose="02020603050405020304" pitchFamily="18" charset="0"/>
              </a:rPr>
              <a:t> </a:t>
            </a:r>
            <a:endParaRPr lang="en-GB" b="1" dirty="0">
              <a:solidFill>
                <a:schemeClr val="accent2">
                  <a:lumMod val="75000"/>
                </a:schemeClr>
              </a:solidFill>
              <a:latin typeface="Trebuchet MS" panose="020B0603020202020204" pitchFamily="34" charset="0"/>
            </a:endParaRPr>
          </a:p>
        </p:txBody>
      </p:sp>
      <p:sp>
        <p:nvSpPr>
          <p:cNvPr id="47" name="Rectangle: Rounded Corners 46">
            <a:extLst>
              <a:ext uri="{FF2B5EF4-FFF2-40B4-BE49-F238E27FC236}">
                <a16:creationId xmlns:a16="http://schemas.microsoft.com/office/drawing/2014/main" id="{4CDF4179-489D-C4F9-E769-4588EAAA873D}"/>
              </a:ext>
            </a:extLst>
          </p:cNvPr>
          <p:cNvSpPr/>
          <p:nvPr/>
        </p:nvSpPr>
        <p:spPr>
          <a:xfrm>
            <a:off x="6669694" y="4647036"/>
            <a:ext cx="5300368" cy="1721270"/>
          </a:xfrm>
          <a:custGeom>
            <a:avLst/>
            <a:gdLst>
              <a:gd name="connsiteX0" fmla="*/ 0 w 5300368"/>
              <a:gd name="connsiteY0" fmla="*/ 286884 h 1721270"/>
              <a:gd name="connsiteX1" fmla="*/ 286884 w 5300368"/>
              <a:gd name="connsiteY1" fmla="*/ 0 h 1721270"/>
              <a:gd name="connsiteX2" fmla="*/ 5013484 w 5300368"/>
              <a:gd name="connsiteY2" fmla="*/ 0 h 1721270"/>
              <a:gd name="connsiteX3" fmla="*/ 5300368 w 5300368"/>
              <a:gd name="connsiteY3" fmla="*/ 286884 h 1721270"/>
              <a:gd name="connsiteX4" fmla="*/ 5300368 w 5300368"/>
              <a:gd name="connsiteY4" fmla="*/ 1434386 h 1721270"/>
              <a:gd name="connsiteX5" fmla="*/ 5013484 w 5300368"/>
              <a:gd name="connsiteY5" fmla="*/ 1721270 h 1721270"/>
              <a:gd name="connsiteX6" fmla="*/ 286884 w 5300368"/>
              <a:gd name="connsiteY6" fmla="*/ 1721270 h 1721270"/>
              <a:gd name="connsiteX7" fmla="*/ 0 w 5300368"/>
              <a:gd name="connsiteY7" fmla="*/ 1434386 h 1721270"/>
              <a:gd name="connsiteX8" fmla="*/ 0 w 5300368"/>
              <a:gd name="connsiteY8" fmla="*/ 286884 h 172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0368" h="1721270" extrusionOk="0">
                <a:moveTo>
                  <a:pt x="0" y="286884"/>
                </a:moveTo>
                <a:cubicBezTo>
                  <a:pt x="12567" y="137287"/>
                  <a:pt x="133726" y="2343"/>
                  <a:pt x="286884" y="0"/>
                </a:cubicBezTo>
                <a:cubicBezTo>
                  <a:pt x="1105554" y="-39607"/>
                  <a:pt x="4349539" y="86896"/>
                  <a:pt x="5013484" y="0"/>
                </a:cubicBezTo>
                <a:cubicBezTo>
                  <a:pt x="5158500" y="7990"/>
                  <a:pt x="5283359" y="139594"/>
                  <a:pt x="5300368" y="286884"/>
                </a:cubicBezTo>
                <a:cubicBezTo>
                  <a:pt x="5241107" y="526524"/>
                  <a:pt x="5301127" y="958133"/>
                  <a:pt x="5300368" y="1434386"/>
                </a:cubicBezTo>
                <a:cubicBezTo>
                  <a:pt x="5305185" y="1577683"/>
                  <a:pt x="5196572" y="1740046"/>
                  <a:pt x="5013484" y="1721270"/>
                </a:cubicBezTo>
                <a:cubicBezTo>
                  <a:pt x="2961028" y="1682806"/>
                  <a:pt x="846901" y="1791386"/>
                  <a:pt x="286884" y="1721270"/>
                </a:cubicBezTo>
                <a:cubicBezTo>
                  <a:pt x="129258" y="1708548"/>
                  <a:pt x="-3427" y="1602462"/>
                  <a:pt x="0" y="1434386"/>
                </a:cubicBezTo>
                <a:cubicBezTo>
                  <a:pt x="-37441" y="1066461"/>
                  <a:pt x="77032" y="715760"/>
                  <a:pt x="0" y="286884"/>
                </a:cubicBezTo>
                <a:close/>
              </a:path>
            </a:pathLst>
          </a:custGeom>
          <a:noFill/>
          <a:ln w="57150">
            <a:solidFill>
              <a:schemeClr val="accent2">
                <a:lumMod val="75000"/>
              </a:schemeClr>
            </a:solidFill>
            <a:prstDash val="lgDash"/>
            <a:extLst>
              <a:ext uri="{C807C97D-BFC1-408E-A445-0C87EB9F89A2}">
                <ask:lineSketchStyleProps xmlns:ask="http://schemas.microsoft.com/office/drawing/2018/sketchyshapes" sd="3520093239">
                  <a:prstGeom prst="roundRect">
                    <a:avLst/>
                  </a:prstGeom>
                  <ask:type>
                    <ask:lineSketchCurve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3266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ine, plot, text, diagram&#10;&#10;Description automatically generated">
            <a:extLst>
              <a:ext uri="{FF2B5EF4-FFF2-40B4-BE49-F238E27FC236}">
                <a16:creationId xmlns:a16="http://schemas.microsoft.com/office/drawing/2014/main" id="{A34C4BBC-8B21-9048-BDEA-9A53C7E0A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549" y="213530"/>
            <a:ext cx="8812901" cy="5319705"/>
          </a:xfrm>
          <a:prstGeom prst="rect">
            <a:avLst/>
          </a:prstGeom>
        </p:spPr>
      </p:pic>
      <p:sp>
        <p:nvSpPr>
          <p:cNvPr id="6" name="TextBox 5">
            <a:extLst>
              <a:ext uri="{FF2B5EF4-FFF2-40B4-BE49-F238E27FC236}">
                <a16:creationId xmlns:a16="http://schemas.microsoft.com/office/drawing/2014/main" id="{FAE7551C-B655-A369-D2EB-934E7A2D260A}"/>
              </a:ext>
            </a:extLst>
          </p:cNvPr>
          <p:cNvSpPr txBox="1"/>
          <p:nvPr/>
        </p:nvSpPr>
        <p:spPr>
          <a:xfrm>
            <a:off x="4896308" y="5656346"/>
            <a:ext cx="7016620" cy="484876"/>
          </a:xfrm>
          <a:prstGeom prst="rect">
            <a:avLst/>
          </a:prstGeom>
          <a:noFill/>
        </p:spPr>
        <p:txBody>
          <a:bodyPr wrap="square">
            <a:spAutoFit/>
          </a:bodyPr>
          <a:lstStyle/>
          <a:p>
            <a:pPr algn="r"/>
            <a:r>
              <a:rPr kumimoji="0" lang="en-US" sz="2551" b="1" i="0" u="none" strike="noStrike" kern="1200" cap="none" spc="0" normalizeH="0" baseline="0" noProof="0" dirty="0">
                <a:ln>
                  <a:noFill/>
                </a:ln>
                <a:solidFill>
                  <a:srgbClr val="EE3124"/>
                </a:solidFill>
                <a:effectLst/>
                <a:uLnTx/>
                <a:uFillTx/>
                <a:latin typeface="SmithyXT-Regular" panose="02000000000000000000" pitchFamily="50" charset="0"/>
                <a:ea typeface="MS PGothic" pitchFamily="34" charset="-128"/>
              </a:rPr>
              <a:t>Wider decline in workers’ rights</a:t>
            </a:r>
            <a:endParaRPr lang="en-GB" sz="2800" dirty="0">
              <a:solidFill>
                <a:srgbClr val="FF0000"/>
              </a:solidFill>
            </a:endParaRPr>
          </a:p>
        </p:txBody>
      </p:sp>
      <p:sp>
        <p:nvSpPr>
          <p:cNvPr id="2" name="TextBox 1">
            <a:extLst>
              <a:ext uri="{FF2B5EF4-FFF2-40B4-BE49-F238E27FC236}">
                <a16:creationId xmlns:a16="http://schemas.microsoft.com/office/drawing/2014/main" id="{D4150DFC-54F2-D297-4205-E0367EBBA28E}"/>
              </a:ext>
            </a:extLst>
          </p:cNvPr>
          <p:cNvSpPr txBox="1"/>
          <p:nvPr/>
        </p:nvSpPr>
        <p:spPr>
          <a:xfrm>
            <a:off x="1614712" y="5533235"/>
            <a:ext cx="1403697" cy="246221"/>
          </a:xfrm>
          <a:prstGeom prst="rect">
            <a:avLst/>
          </a:prstGeom>
          <a:noFill/>
        </p:spPr>
        <p:txBody>
          <a:bodyPr wrap="square" rtlCol="0">
            <a:spAutoFit/>
          </a:bodyPr>
          <a:lstStyle/>
          <a:p>
            <a:r>
              <a:rPr lang="en-GB" sz="1000" dirty="0"/>
              <a:t>Credit: ITUC</a:t>
            </a:r>
          </a:p>
        </p:txBody>
      </p:sp>
    </p:spTree>
    <p:extLst>
      <p:ext uri="{BB962C8B-B14F-4D97-AF65-F5344CB8AC3E}">
        <p14:creationId xmlns:p14="http://schemas.microsoft.com/office/powerpoint/2010/main" val="257024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21341A19-B5B3-8574-4698-24320013DECD}"/>
              </a:ext>
            </a:extLst>
          </p:cNvPr>
          <p:cNvSpPr txBox="1"/>
          <p:nvPr/>
        </p:nvSpPr>
        <p:spPr>
          <a:xfrm>
            <a:off x="2694126" y="610621"/>
            <a:ext cx="7255765" cy="553998"/>
          </a:xfrm>
          <a:prstGeom prst="rect">
            <a:avLst/>
          </a:prstGeom>
          <a:noFill/>
        </p:spPr>
        <p:txBody>
          <a:bodyPr wrap="square">
            <a:spAutoFit/>
          </a:bodyPr>
          <a:lstStyle/>
          <a:p>
            <a:r>
              <a:rPr kumimoji="0" lang="en-US" sz="3000" b="1" i="0" u="none" strike="noStrike" kern="1200" cap="none" spc="0" normalizeH="0" baseline="0" noProof="0" dirty="0">
                <a:ln>
                  <a:noFill/>
                </a:ln>
                <a:solidFill>
                  <a:srgbClr val="EE3124"/>
                </a:solidFill>
                <a:effectLst/>
                <a:uLnTx/>
                <a:uFillTx/>
                <a:latin typeface="SmithyXT-Regular" panose="02000000000000000000" pitchFamily="50" charset="0"/>
                <a:ea typeface="MS PGothic" pitchFamily="34" charset="-128"/>
              </a:rPr>
              <a:t>Intersectional digital divide</a:t>
            </a:r>
          </a:p>
        </p:txBody>
      </p:sp>
      <p:pic>
        <p:nvPicPr>
          <p:cNvPr id="9" name="Picture 8" descr="A picture containing text, font, screenshot&#10;&#10;Description automatically generated">
            <a:extLst>
              <a:ext uri="{FF2B5EF4-FFF2-40B4-BE49-F238E27FC236}">
                <a16:creationId xmlns:a16="http://schemas.microsoft.com/office/drawing/2014/main" id="{AF9ABD42-897D-53F0-EE71-AFBFFB2D9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892" y="1914567"/>
            <a:ext cx="5123683" cy="2676552"/>
          </a:xfrm>
          <a:prstGeom prst="rect">
            <a:avLst/>
          </a:prstGeom>
        </p:spPr>
      </p:pic>
      <p:sp>
        <p:nvSpPr>
          <p:cNvPr id="12" name="TextBox 11">
            <a:extLst>
              <a:ext uri="{FF2B5EF4-FFF2-40B4-BE49-F238E27FC236}">
                <a16:creationId xmlns:a16="http://schemas.microsoft.com/office/drawing/2014/main" id="{910907DE-3567-7C82-2EFB-F1439EB8DA3E}"/>
              </a:ext>
            </a:extLst>
          </p:cNvPr>
          <p:cNvSpPr txBox="1"/>
          <p:nvPr/>
        </p:nvSpPr>
        <p:spPr>
          <a:xfrm>
            <a:off x="594457" y="1450140"/>
            <a:ext cx="5727552" cy="5355312"/>
          </a:xfrm>
          <a:prstGeom prst="rect">
            <a:avLst/>
          </a:prstGeom>
          <a:noFill/>
        </p:spPr>
        <p:txBody>
          <a:bodyPr wrap="square" rtlCol="0">
            <a:spAutoFit/>
          </a:bodyPr>
          <a:lstStyle/>
          <a:p>
            <a:pPr marL="285750" indent="-285750">
              <a:buFont typeface="Arial" panose="020B0604020202020204" pitchFamily="34" charset="0"/>
              <a:buChar char="•"/>
            </a:pPr>
            <a:r>
              <a:rPr lang="en-GB" dirty="0"/>
              <a:t>Digital divide determined by different factors such as gender, race, class, caste, language, migrant status, literacy and location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many contexts, girls are denied access to education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Patriarchal norms which assign women and girls a greater share of unpaid care work than men curtail their time to engage in educational and training opportunities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Women and girls face constraints on their freedom of movement and control over economic resources and decision-making</a:t>
            </a:r>
          </a:p>
          <a:p>
            <a:pPr marL="285750" indent="-285750">
              <a:buFont typeface="Arial" panose="020B0604020202020204" pitchFamily="34" charset="0"/>
              <a:buChar char="•"/>
            </a:pPr>
            <a:endParaRPr lang="en-GB" dirty="0"/>
          </a:p>
          <a:p>
            <a:r>
              <a:rPr lang="en-GB" b="1" dirty="0">
                <a:solidFill>
                  <a:schemeClr val="accent2">
                    <a:lumMod val="75000"/>
                  </a:schemeClr>
                </a:solidFill>
                <a:latin typeface="Trebuchet MS" panose="020B0603020202020204" pitchFamily="34" charset="0"/>
                <a:ea typeface="Times New Roman" panose="02020603050405020304" pitchFamily="18" charset="0"/>
              </a:rPr>
              <a:t>A</a:t>
            </a:r>
            <a:r>
              <a:rPr lang="en-GB" sz="1800" b="1" dirty="0">
                <a:solidFill>
                  <a:schemeClr val="accent2">
                    <a:lumMod val="75000"/>
                  </a:schemeClr>
                </a:solidFill>
                <a:effectLst/>
                <a:latin typeface="Trebuchet MS" panose="020B0603020202020204" pitchFamily="34" charset="0"/>
                <a:ea typeface="Times New Roman" panose="02020603050405020304" pitchFamily="18" charset="0"/>
              </a:rPr>
              <a:t>n intersectional digital divide means that large numbers of women remain excluded </a:t>
            </a:r>
            <a:endParaRPr lang="en-GB" b="1" dirty="0">
              <a:solidFill>
                <a:schemeClr val="accent2">
                  <a:lumMod val="75000"/>
                </a:schemeClr>
              </a:solidFill>
              <a:latin typeface="Trebuchet MS" panose="020B0603020202020204" pitchFamily="34" charset="0"/>
            </a:endParaRPr>
          </a:p>
          <a:p>
            <a:endParaRPr lang="en-GB" dirty="0"/>
          </a:p>
          <a:p>
            <a:endParaRPr lang="en-GB" dirty="0"/>
          </a:p>
          <a:p>
            <a:endParaRPr lang="en-GB" dirty="0"/>
          </a:p>
        </p:txBody>
      </p:sp>
    </p:spTree>
    <p:extLst>
      <p:ext uri="{BB962C8B-B14F-4D97-AF65-F5344CB8AC3E}">
        <p14:creationId xmlns:p14="http://schemas.microsoft.com/office/powerpoint/2010/main" val="2251708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1F46DC8-92A5-D71D-CCAB-60E68554274C}"/>
              </a:ext>
            </a:extLst>
          </p:cNvPr>
          <p:cNvSpPr/>
          <p:nvPr/>
        </p:nvSpPr>
        <p:spPr>
          <a:xfrm>
            <a:off x="7309281" y="175122"/>
            <a:ext cx="4358936" cy="3852332"/>
          </a:xfrm>
          <a:prstGeom prst="round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048583FE-CCC2-4B6D-96DA-00425266F790}"/>
              </a:ext>
            </a:extLst>
          </p:cNvPr>
          <p:cNvSpPr txBox="1"/>
          <p:nvPr/>
        </p:nvSpPr>
        <p:spPr>
          <a:xfrm>
            <a:off x="523783" y="1305341"/>
            <a:ext cx="6578353" cy="4247317"/>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rPr>
              <a:t>L</a:t>
            </a:r>
            <a:r>
              <a:rPr lang="en-US" sz="1800" dirty="0">
                <a:effectLst/>
                <a:latin typeface="Calibri" panose="020F0502020204030204" pitchFamily="34" charset="0"/>
                <a:ea typeface="Calibri" panose="020F0502020204030204" pitchFamily="34" charset="0"/>
              </a:rPr>
              <a:t>ocation-based platforms are creating new opportunities for paid work for some women. </a:t>
            </a:r>
            <a:r>
              <a:rPr lang="en-US" sz="1800" b="1" dirty="0">
                <a:effectLst/>
                <a:latin typeface="Calibri" panose="020F0502020204030204" pitchFamily="34" charset="0"/>
                <a:ea typeface="Calibri" panose="020F0502020204030204" pitchFamily="34" charset="0"/>
              </a:rPr>
              <a:t>However, </a:t>
            </a:r>
            <a:r>
              <a:rPr lang="en-GB" sz="1800" b="1" dirty="0">
                <a:effectLst/>
                <a:latin typeface="Calibri" panose="020F0502020204030204" pitchFamily="34" charset="0"/>
                <a:ea typeface="Times New Roman" panose="02020603050405020304" pitchFamily="18" charset="0"/>
              </a:rPr>
              <a:t>the broader picture is less positive</a:t>
            </a:r>
            <a:r>
              <a:rPr lang="en-GB" b="1" dirty="0">
                <a:latin typeface="Calibri" panose="020F0502020204030204" pitchFamily="34" charset="0"/>
                <a:ea typeface="Times New Roman" panose="02020603050405020304" pitchFamily="18" charset="0"/>
              </a:rPr>
              <a:t>: </a:t>
            </a:r>
          </a:p>
          <a:p>
            <a:endParaRPr lang="en-GB" sz="1800" b="1" dirty="0">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Times New Roman" panose="02020603050405020304" pitchFamily="18" charset="0"/>
              </a:rPr>
              <a:t>N</a:t>
            </a:r>
            <a:r>
              <a:rPr lang="en-GB" sz="1800" dirty="0">
                <a:effectLst/>
                <a:latin typeface="Calibri" panose="020F0502020204030204" pitchFamily="34" charset="0"/>
                <a:ea typeface="Times New Roman" panose="02020603050405020304" pitchFamily="18" charset="0"/>
              </a:rPr>
              <a:t>arratives of independence, flexibility and economic empowerment pushed by some companies and global financial institutions often </a:t>
            </a:r>
            <a:r>
              <a:rPr lang="en-GB" sz="1800" b="1" dirty="0">
                <a:effectLst/>
                <a:latin typeface="Calibri" panose="020F0502020204030204" pitchFamily="34" charset="0"/>
                <a:ea typeface="Times New Roman" panose="02020603050405020304" pitchFamily="18" charset="0"/>
              </a:rPr>
              <a:t>mask conditions characterised by informality, precarity</a:t>
            </a:r>
            <a:r>
              <a:rPr lang="en-GB" b="1" dirty="0">
                <a:latin typeface="Calibri" panose="020F0502020204030204" pitchFamily="34" charset="0"/>
                <a:ea typeface="Times New Roman" panose="02020603050405020304" pitchFamily="18" charset="0"/>
              </a:rPr>
              <a:t> </a:t>
            </a:r>
            <a:r>
              <a:rPr lang="en-GB" sz="1800" b="1" dirty="0">
                <a:effectLst/>
                <a:latin typeface="Calibri" panose="020F0502020204030204" pitchFamily="34" charset="0"/>
                <a:ea typeface="Times New Roman" panose="02020603050405020304" pitchFamily="18" charset="0"/>
              </a:rPr>
              <a:t>and lack of corporate accountability</a:t>
            </a:r>
          </a:p>
          <a:p>
            <a:pPr marL="285750" indent="-285750">
              <a:buFont typeface="Arial" panose="020B0604020202020204" pitchFamily="34" charset="0"/>
              <a:buChar char="•"/>
            </a:pPr>
            <a:endParaRPr lang="en-GB" sz="1800" b="1" dirty="0">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Arial" panose="020B0604020202020204" pitchFamily="34" charset="0"/>
              </a:rPr>
              <a:t>The gender, class and race-based exploitation women face in the traditional world of work are significantly replicated, whilst </a:t>
            </a:r>
            <a:r>
              <a:rPr lang="en-GB" sz="1800" b="1" dirty="0">
                <a:effectLst/>
                <a:latin typeface="Calibri" panose="020F0502020204030204" pitchFamily="34" charset="0"/>
                <a:ea typeface="Times New Roman" panose="02020603050405020304" pitchFamily="18" charset="0"/>
                <a:cs typeface="Arial" panose="020B0604020202020204" pitchFamily="34" charset="0"/>
              </a:rPr>
              <a:t>new forms of discrimination and corporate control have emerged</a:t>
            </a:r>
            <a:endParaRPr lang="en-GB" sz="1800" dirty="0">
              <a:effectLst/>
              <a:latin typeface="Calibri" panose="020F0502020204030204" pitchFamily="34" charset="0"/>
              <a:ea typeface="Times New Roman" panose="02020603050405020304" pitchFamily="18" charset="0"/>
              <a:cs typeface="Arial" panose="020B0604020202020204" pitchFamily="34" charset="0"/>
            </a:endParaRPr>
          </a:p>
          <a:p>
            <a:endParaRPr lang="en-GB" sz="1800" dirty="0">
              <a:effectLst/>
              <a:latin typeface="Calibri" panose="020F0502020204030204" pitchFamily="34" charset="0"/>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Misclassification</a:t>
            </a:r>
            <a:r>
              <a:rPr lang="en-GB" dirty="0">
                <a:latin typeface="Calibri" panose="020F0502020204030204" pitchFamily="34" charset="0"/>
                <a:ea typeface="Times New Roman" panose="02020603050405020304" pitchFamily="18" charset="0"/>
                <a:cs typeface="Arial" panose="020B0604020202020204" pitchFamily="34" charset="0"/>
              </a:rPr>
              <a:t> of workers perpetuating informality</a:t>
            </a:r>
          </a:p>
          <a:p>
            <a:pPr marL="742950" lvl="1" indent="-285750">
              <a:buFont typeface="Arial" panose="020B0604020202020204" pitchFamily="34" charset="0"/>
              <a:buChar char="•"/>
            </a:pPr>
            <a:r>
              <a:rPr lang="en-GB" b="1" dirty="0">
                <a:latin typeface="Calibri" panose="020F0502020204030204" pitchFamily="34" charset="0"/>
                <a:ea typeface="Times New Roman" panose="02020603050405020304" pitchFamily="18" charset="0"/>
                <a:cs typeface="Arial" panose="020B0604020202020204" pitchFamily="34" charset="0"/>
              </a:rPr>
              <a:t>Algorithms that penalise </a:t>
            </a:r>
            <a:r>
              <a:rPr lang="en-GB" dirty="0">
                <a:latin typeface="Calibri" panose="020F0502020204030204" pitchFamily="34" charset="0"/>
                <a:ea typeface="Times New Roman" panose="02020603050405020304" pitchFamily="18" charset="0"/>
                <a:cs typeface="Arial" panose="020B0604020202020204" pitchFamily="34" charset="0"/>
              </a:rPr>
              <a:t>for unpaid care work and GBV</a:t>
            </a:r>
          </a:p>
        </p:txBody>
      </p:sp>
      <p:sp>
        <p:nvSpPr>
          <p:cNvPr id="41" name="TextBox 40">
            <a:extLst>
              <a:ext uri="{FF2B5EF4-FFF2-40B4-BE49-F238E27FC236}">
                <a16:creationId xmlns:a16="http://schemas.microsoft.com/office/drawing/2014/main" id="{21341A19-B5B3-8574-4698-24320013DECD}"/>
              </a:ext>
            </a:extLst>
          </p:cNvPr>
          <p:cNvSpPr txBox="1"/>
          <p:nvPr/>
        </p:nvSpPr>
        <p:spPr>
          <a:xfrm>
            <a:off x="827838" y="491724"/>
            <a:ext cx="5123683" cy="484876"/>
          </a:xfrm>
          <a:prstGeom prst="rect">
            <a:avLst/>
          </a:prstGeom>
          <a:noFill/>
        </p:spPr>
        <p:txBody>
          <a:bodyPr wrap="square">
            <a:spAutoFit/>
          </a:bodyPr>
          <a:lstStyle/>
          <a:p>
            <a:r>
              <a:rPr kumimoji="0" lang="en-US" sz="2551" b="1" i="0" u="none" strike="noStrike" kern="1200" cap="none" spc="0" normalizeH="0" baseline="0" noProof="0" dirty="0">
                <a:ln>
                  <a:noFill/>
                </a:ln>
                <a:solidFill>
                  <a:srgbClr val="EE3124"/>
                </a:solidFill>
                <a:effectLst/>
                <a:uLnTx/>
                <a:uFillTx/>
                <a:latin typeface="SmithyXT-Regular" panose="02000000000000000000" pitchFamily="50" charset="0"/>
                <a:ea typeface="MS PGothic" pitchFamily="34" charset="-128"/>
              </a:rPr>
              <a:t>A fair gig for women? </a:t>
            </a:r>
          </a:p>
        </p:txBody>
      </p:sp>
      <p:pic>
        <p:nvPicPr>
          <p:cNvPr id="5" name="Picture 4" descr="A picture containing text, font, screenshot&#10;&#10;Description automatically generated">
            <a:extLst>
              <a:ext uri="{FF2B5EF4-FFF2-40B4-BE49-F238E27FC236}">
                <a16:creationId xmlns:a16="http://schemas.microsoft.com/office/drawing/2014/main" id="{22429D41-97E0-A68F-3951-9D5FE4267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0023" y="4198765"/>
            <a:ext cx="3901049" cy="2027015"/>
          </a:xfrm>
          <a:prstGeom prst="rect">
            <a:avLst/>
          </a:prstGeom>
        </p:spPr>
      </p:pic>
      <p:sp>
        <p:nvSpPr>
          <p:cNvPr id="2" name="TextBox 1">
            <a:extLst>
              <a:ext uri="{FF2B5EF4-FFF2-40B4-BE49-F238E27FC236}">
                <a16:creationId xmlns:a16="http://schemas.microsoft.com/office/drawing/2014/main" id="{54B4496A-CD7F-B69D-CF5D-06CA78D7611C}"/>
              </a:ext>
            </a:extLst>
          </p:cNvPr>
          <p:cNvSpPr txBox="1"/>
          <p:nvPr/>
        </p:nvSpPr>
        <p:spPr>
          <a:xfrm>
            <a:off x="7102136" y="559582"/>
            <a:ext cx="4456590" cy="3467872"/>
          </a:xfrm>
          <a:prstGeom prst="rect">
            <a:avLst/>
          </a:prstGeom>
          <a:noFill/>
        </p:spPr>
        <p:txBody>
          <a:bodyPr wrap="square" rtlCol="0">
            <a:spAutoFit/>
          </a:bodyPr>
          <a:lstStyle/>
          <a:p>
            <a:pPr marL="628650" lvl="1" indent="-171450" fontAlgn="base">
              <a:lnSpc>
                <a:spcPct val="115000"/>
              </a:lnSpc>
              <a:buFont typeface="Courier New" panose="02070309020205020404" pitchFamily="49" charset="0"/>
              <a:buChar char="o"/>
            </a:pPr>
            <a:r>
              <a:rPr lang="en-US" sz="1400" dirty="0">
                <a:solidFill>
                  <a:schemeClr val="bg1"/>
                </a:solidFill>
                <a:latin typeface="Trebuchet MS" panose="020B0603020202020204" pitchFamily="34" charset="0"/>
                <a:ea typeface="Calibri" panose="020F0502020204030204" pitchFamily="34" charset="0"/>
                <a:cs typeface="Arial" panose="020B0604020202020204" pitchFamily="34" charset="0"/>
              </a:rPr>
              <a:t>N</a:t>
            </a:r>
            <a:r>
              <a:rPr lang="en-US" sz="1400" dirty="0">
                <a:solidFill>
                  <a:schemeClr val="bg1"/>
                </a:solidFill>
                <a:effectLst/>
                <a:latin typeface="Trebuchet MS" panose="020B0603020202020204" pitchFamily="34" charset="0"/>
                <a:ea typeface="Calibri" panose="020F0502020204030204" pitchFamily="34" charset="0"/>
                <a:cs typeface="Arial" panose="020B0604020202020204" pitchFamily="34" charset="0"/>
              </a:rPr>
              <a:t>ew work opportunities - positive and empowering</a:t>
            </a:r>
            <a:endParaRPr lang="en-US" sz="1400" dirty="0">
              <a:solidFill>
                <a:schemeClr val="bg1"/>
              </a:solidFill>
              <a:latin typeface="Trebuchet MS" panose="020B0603020202020204" pitchFamily="34" charset="0"/>
              <a:ea typeface="Calibri" panose="020F0502020204030204" pitchFamily="34" charset="0"/>
              <a:cs typeface="Arial" panose="020B0604020202020204" pitchFamily="34" charset="0"/>
            </a:endParaRPr>
          </a:p>
          <a:p>
            <a:pPr marL="628650" lvl="1" indent="-171450" fontAlgn="base">
              <a:lnSpc>
                <a:spcPct val="115000"/>
              </a:lnSpc>
              <a:buFont typeface="Courier New" panose="02070309020205020404" pitchFamily="49" charset="0"/>
              <a:buChar char="o"/>
            </a:pPr>
            <a:r>
              <a:rPr lang="en-US" sz="1400" dirty="0">
                <a:solidFill>
                  <a:schemeClr val="bg1"/>
                </a:solidFill>
                <a:latin typeface="Trebuchet MS" panose="020B0603020202020204" pitchFamily="34" charset="0"/>
                <a:ea typeface="Calibri" panose="020F0502020204030204" pitchFamily="34" charset="0"/>
                <a:cs typeface="Arial" panose="020B0604020202020204" pitchFamily="34" charset="0"/>
              </a:rPr>
              <a:t>M</a:t>
            </a:r>
            <a:r>
              <a:rPr lang="en-US" sz="1400" dirty="0">
                <a:solidFill>
                  <a:schemeClr val="bg1"/>
                </a:solidFill>
                <a:effectLst/>
                <a:latin typeface="Trebuchet MS" panose="020B0603020202020204" pitchFamily="34" charset="0"/>
                <a:ea typeface="Calibri" panose="020F0502020204030204" pitchFamily="34" charset="0"/>
                <a:cs typeface="Arial" panose="020B0604020202020204" pitchFamily="34" charset="0"/>
              </a:rPr>
              <a:t>arginal increase in female participation in male-dominated sectors, such as ride-hailing and delivery</a:t>
            </a:r>
          </a:p>
          <a:p>
            <a:pPr marL="628650" lvl="1" indent="-171450" fontAlgn="base">
              <a:lnSpc>
                <a:spcPct val="115000"/>
              </a:lnSpc>
              <a:buFont typeface="Courier New" panose="02070309020205020404" pitchFamily="49" charset="0"/>
              <a:buChar char="o"/>
            </a:pPr>
            <a:r>
              <a:rPr lang="en-US" sz="1400" dirty="0">
                <a:solidFill>
                  <a:schemeClr val="bg1"/>
                </a:solidFill>
                <a:latin typeface="Trebuchet MS" panose="020B0603020202020204" pitchFamily="34" charset="0"/>
                <a:ea typeface="Calibri" panose="020F0502020204030204" pitchFamily="34" charset="0"/>
                <a:cs typeface="Arial" panose="020B0604020202020204" pitchFamily="34" charset="0"/>
              </a:rPr>
              <a:t>G</a:t>
            </a:r>
            <a:r>
              <a:rPr lang="en-US" sz="1400" dirty="0">
                <a:solidFill>
                  <a:schemeClr val="bg1"/>
                </a:solidFill>
                <a:effectLst/>
                <a:latin typeface="Trebuchet MS" panose="020B0603020202020204" pitchFamily="34" charset="0"/>
                <a:ea typeface="Calibri" panose="020F0502020204030204" pitchFamily="34" charset="0"/>
                <a:cs typeface="Arial" panose="020B0604020202020204" pitchFamily="34" charset="0"/>
              </a:rPr>
              <a:t>reater sense of professionalization</a:t>
            </a:r>
          </a:p>
          <a:p>
            <a:pPr marL="628650" lvl="1" indent="-171450" fontAlgn="base">
              <a:lnSpc>
                <a:spcPct val="115000"/>
              </a:lnSpc>
              <a:buFont typeface="Courier New" panose="02070309020205020404" pitchFamily="49" charset="0"/>
              <a:buChar char="o"/>
            </a:pPr>
            <a:r>
              <a:rPr lang="en-US" sz="1400" dirty="0">
                <a:solidFill>
                  <a:schemeClr val="bg1"/>
                </a:solidFill>
                <a:latin typeface="Trebuchet MS" panose="020B0603020202020204" pitchFamily="34" charset="0"/>
                <a:ea typeface="Calibri" panose="020F0502020204030204" pitchFamily="34" charset="0"/>
                <a:cs typeface="Arial" panose="020B0604020202020204" pitchFamily="34" charset="0"/>
              </a:rPr>
              <a:t>P</a:t>
            </a:r>
            <a:r>
              <a:rPr lang="en-US" sz="1400" dirty="0">
                <a:solidFill>
                  <a:schemeClr val="bg1"/>
                </a:solidFill>
                <a:effectLst/>
                <a:latin typeface="Trebuchet MS" panose="020B0603020202020204" pitchFamily="34" charset="0"/>
                <a:ea typeface="Calibri" panose="020F0502020204030204" pitchFamily="34" charset="0"/>
                <a:cs typeface="Arial" panose="020B0604020202020204" pitchFamily="34" charset="0"/>
              </a:rPr>
              <a:t>erceived benefits of such work include flexibility (67%) and an increase in income (46%)</a:t>
            </a:r>
            <a:endParaRPr lang="en-GB" sz="14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p>
            <a:pPr marL="628650" lvl="1" indent="-171450" fontAlgn="base">
              <a:lnSpc>
                <a:spcPct val="115000"/>
              </a:lnSpc>
              <a:spcAft>
                <a:spcPts val="800"/>
              </a:spcAft>
              <a:buFont typeface="Courier New" panose="02070309020205020404" pitchFamily="49" charset="0"/>
              <a:buChar char="o"/>
            </a:pPr>
            <a:r>
              <a:rPr lang="en-US" sz="1400" b="1" dirty="0">
                <a:solidFill>
                  <a:schemeClr val="bg1"/>
                </a:solidFill>
                <a:effectLst/>
                <a:latin typeface="Trebuchet MS" panose="020B0603020202020204" pitchFamily="34" charset="0"/>
                <a:ea typeface="Calibri" panose="020F0502020204030204" pitchFamily="34" charset="0"/>
                <a:cs typeface="Arial" panose="020B0604020202020204" pitchFamily="34" charset="0"/>
              </a:rPr>
              <a:t>There are numerous national or city-level companies, some of which provide better pay and conditions than larger platforms</a:t>
            </a:r>
          </a:p>
          <a:p>
            <a:pPr marL="742950" lvl="1" indent="-285750" fontAlgn="base">
              <a:lnSpc>
                <a:spcPct val="115000"/>
              </a:lnSpc>
              <a:spcAft>
                <a:spcPts val="800"/>
              </a:spcAft>
              <a:buFont typeface="Courier New" panose="02070309020205020404" pitchFamily="49" charset="0"/>
              <a:buChar char="o"/>
            </a:pPr>
            <a:endParaRPr lang="en-GB" dirty="0">
              <a:solidFill>
                <a:schemeClr val="bg1"/>
              </a:solidFill>
            </a:endParaRPr>
          </a:p>
        </p:txBody>
      </p:sp>
    </p:spTree>
    <p:extLst>
      <p:ext uri="{BB962C8B-B14F-4D97-AF65-F5344CB8AC3E}">
        <p14:creationId xmlns:p14="http://schemas.microsoft.com/office/powerpoint/2010/main" val="210284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048583FE-CCC2-4B6D-96DA-00425266F790}"/>
              </a:ext>
            </a:extLst>
          </p:cNvPr>
          <p:cNvSpPr txBox="1"/>
          <p:nvPr/>
        </p:nvSpPr>
        <p:spPr>
          <a:xfrm>
            <a:off x="461639" y="1690940"/>
            <a:ext cx="5859262" cy="4524315"/>
          </a:xfrm>
          <a:prstGeom prst="rect">
            <a:avLst/>
          </a:prstGeom>
          <a:noFill/>
        </p:spPr>
        <p:txBody>
          <a:bodyPr wrap="square" rtlCol="0">
            <a:spAutoFit/>
          </a:bodyPr>
          <a:lstStyle/>
          <a:p>
            <a:pPr marL="285750" indent="-285750">
              <a:buFont typeface="Arial" panose="020B0604020202020204" pitchFamily="34" charset="0"/>
              <a:buChar char="•"/>
            </a:pPr>
            <a:r>
              <a:rPr lang="en-GB" dirty="0"/>
              <a:t>Because of contexts of violence fewer women sign-up as drivers and, when they do, drive fewer hours.</a:t>
            </a:r>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 </a:t>
            </a:r>
            <a:r>
              <a:rPr lang="en-GB" sz="1600" i="1" dirty="0"/>
              <a:t>This has led the creation of several women-only ride-hailing and delivery platforms.</a:t>
            </a:r>
          </a:p>
          <a:p>
            <a:pPr marL="742950" lvl="1" indent="-285750">
              <a:buFont typeface="Arial" panose="020B0604020202020204" pitchFamily="34" charset="0"/>
              <a:buChar char="•"/>
            </a:pPr>
            <a:endParaRPr lang="en-GB" b="1" i="1" dirty="0">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dirty="0"/>
              <a:t>High costs needed to obtain a driving licence, purchase and maintain a vehicle, and pay for smartphone and data costs.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Women who work in this sector are unlikely to be enjoying decent working conditions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Simplistic narratives of women’s economic empowerment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Tax avoidance compounding gender inequality</a:t>
            </a:r>
          </a:p>
        </p:txBody>
      </p:sp>
      <p:sp>
        <p:nvSpPr>
          <p:cNvPr id="41" name="TextBox 40">
            <a:extLst>
              <a:ext uri="{FF2B5EF4-FFF2-40B4-BE49-F238E27FC236}">
                <a16:creationId xmlns:a16="http://schemas.microsoft.com/office/drawing/2014/main" id="{21341A19-B5B3-8574-4698-24320013DECD}"/>
              </a:ext>
            </a:extLst>
          </p:cNvPr>
          <p:cNvSpPr txBox="1"/>
          <p:nvPr/>
        </p:nvSpPr>
        <p:spPr>
          <a:xfrm>
            <a:off x="773336" y="507789"/>
            <a:ext cx="6121320" cy="1477328"/>
          </a:xfrm>
          <a:prstGeom prst="rect">
            <a:avLst/>
          </a:prstGeom>
          <a:noFill/>
        </p:spPr>
        <p:txBody>
          <a:bodyPr wrap="square">
            <a:spAutoFit/>
          </a:bodyPr>
          <a:lstStyle/>
          <a:p>
            <a:r>
              <a:rPr lang="en-US" sz="3000" b="1" dirty="0">
                <a:solidFill>
                  <a:srgbClr val="EE3124"/>
                </a:solidFill>
                <a:latin typeface="SmithyXT-Regular" panose="02000000000000000000" pitchFamily="50" charset="0"/>
                <a:ea typeface="MS PGothic" pitchFamily="34" charset="-128"/>
              </a:rPr>
              <a:t>CASE STUDY 1: Ride-hailing and delivery</a:t>
            </a:r>
          </a:p>
          <a:p>
            <a:endParaRPr kumimoji="0" lang="en-US" sz="3000" b="1" i="0" u="none" strike="noStrike" kern="1200" cap="none" spc="0" normalizeH="0" baseline="0" noProof="0" dirty="0">
              <a:ln>
                <a:noFill/>
              </a:ln>
              <a:solidFill>
                <a:srgbClr val="EE3124"/>
              </a:solidFill>
              <a:effectLst/>
              <a:uLnTx/>
              <a:uFillTx/>
              <a:latin typeface="SmithyXT-Regular" panose="02000000000000000000" pitchFamily="50" charset="0"/>
              <a:ea typeface="MS PGothic" pitchFamily="34" charset="-128"/>
            </a:endParaRPr>
          </a:p>
        </p:txBody>
      </p:sp>
      <p:pic>
        <p:nvPicPr>
          <p:cNvPr id="3" name="Picture 2" descr="A person in a car&#10;&#10;Description automatically generated with medium confidence">
            <a:extLst>
              <a:ext uri="{FF2B5EF4-FFF2-40B4-BE49-F238E27FC236}">
                <a16:creationId xmlns:a16="http://schemas.microsoft.com/office/drawing/2014/main" id="{A2D3C8ED-9E65-DFC4-289B-45E01CA226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5549" y="2231108"/>
            <a:ext cx="5696451" cy="3797634"/>
          </a:xfrm>
          <a:prstGeom prst="rect">
            <a:avLst/>
          </a:prstGeom>
        </p:spPr>
      </p:pic>
      <p:pic>
        <p:nvPicPr>
          <p:cNvPr id="6" name="Picture 5" descr="A picture containing text, font&#10;&#10;Description automatically generated">
            <a:extLst>
              <a:ext uri="{FF2B5EF4-FFF2-40B4-BE49-F238E27FC236}">
                <a16:creationId xmlns:a16="http://schemas.microsoft.com/office/drawing/2014/main" id="{69C352AE-204E-7390-087E-DEF86525E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2996" y="586054"/>
            <a:ext cx="4149780" cy="1645054"/>
          </a:xfrm>
          <a:prstGeom prst="rect">
            <a:avLst/>
          </a:prstGeom>
        </p:spPr>
      </p:pic>
    </p:spTree>
    <p:extLst>
      <p:ext uri="{BB962C8B-B14F-4D97-AF65-F5344CB8AC3E}">
        <p14:creationId xmlns:p14="http://schemas.microsoft.com/office/powerpoint/2010/main" val="393855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048583FE-CCC2-4B6D-96DA-00425266F790}"/>
              </a:ext>
            </a:extLst>
          </p:cNvPr>
          <p:cNvSpPr txBox="1"/>
          <p:nvPr/>
        </p:nvSpPr>
        <p:spPr>
          <a:xfrm>
            <a:off x="534270" y="1679120"/>
            <a:ext cx="5696450" cy="3970318"/>
          </a:xfrm>
          <a:prstGeom prst="rect">
            <a:avLst/>
          </a:prstGeom>
          <a:noFill/>
        </p:spPr>
        <p:txBody>
          <a:bodyPr wrap="square" rtlCol="0">
            <a:spAutoFit/>
          </a:bodyPr>
          <a:lstStyle/>
          <a:p>
            <a:r>
              <a:rPr lang="en-GB" dirty="0"/>
              <a:t>Domestic workers – the vast majority of whom are women, and many of whom are internal or international migrants – face some of the most punishing forms of marginalisation and discrimination in the world of work. </a:t>
            </a:r>
          </a:p>
          <a:p>
            <a:pPr marL="285750" indent="-285750">
              <a:buFont typeface="Arial" panose="020B0604020202020204" pitchFamily="34" charset="0"/>
              <a:buChar char="•"/>
            </a:pPr>
            <a:endParaRPr lang="en-GB" sz="1800" b="1" dirty="0">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dirty="0"/>
              <a:t>Intersecting forms of discrimination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Particularly hard-hit by the Covid-19 pandemic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Far less attention has been given to the platform care economy than ride-hailing and delivery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Replication of injustices in the traditional domestic work sector</a:t>
            </a:r>
          </a:p>
        </p:txBody>
      </p:sp>
      <p:sp>
        <p:nvSpPr>
          <p:cNvPr id="41" name="TextBox 40">
            <a:extLst>
              <a:ext uri="{FF2B5EF4-FFF2-40B4-BE49-F238E27FC236}">
                <a16:creationId xmlns:a16="http://schemas.microsoft.com/office/drawing/2014/main" id="{21341A19-B5B3-8574-4698-24320013DECD}"/>
              </a:ext>
            </a:extLst>
          </p:cNvPr>
          <p:cNvSpPr txBox="1"/>
          <p:nvPr/>
        </p:nvSpPr>
        <p:spPr>
          <a:xfrm>
            <a:off x="540049" y="309225"/>
            <a:ext cx="6121320" cy="1477328"/>
          </a:xfrm>
          <a:prstGeom prst="rect">
            <a:avLst/>
          </a:prstGeom>
          <a:noFill/>
        </p:spPr>
        <p:txBody>
          <a:bodyPr wrap="square">
            <a:spAutoFit/>
          </a:bodyPr>
          <a:lstStyle/>
          <a:p>
            <a:r>
              <a:rPr lang="en-US" sz="3000" b="1" dirty="0">
                <a:solidFill>
                  <a:srgbClr val="EE3124"/>
                </a:solidFill>
                <a:latin typeface="SmithyXT-Regular" panose="02000000000000000000" pitchFamily="50" charset="0"/>
                <a:ea typeface="MS PGothic" pitchFamily="34" charset="-128"/>
              </a:rPr>
              <a:t>CASE STUDY 2: Domestic and care work</a:t>
            </a:r>
          </a:p>
          <a:p>
            <a:endParaRPr kumimoji="0" lang="en-US" sz="3000" b="1" i="0" u="none" strike="noStrike" kern="1200" cap="none" spc="0" normalizeH="0" baseline="0" noProof="0" dirty="0">
              <a:ln>
                <a:noFill/>
              </a:ln>
              <a:solidFill>
                <a:srgbClr val="EE3124"/>
              </a:solidFill>
              <a:effectLst/>
              <a:uLnTx/>
              <a:uFillTx/>
              <a:latin typeface="SmithyXT-Regular" panose="02000000000000000000" pitchFamily="50" charset="0"/>
              <a:ea typeface="MS PGothic" pitchFamily="34" charset="-128"/>
            </a:endParaRPr>
          </a:p>
        </p:txBody>
      </p:sp>
      <p:pic>
        <p:nvPicPr>
          <p:cNvPr id="8" name="Picture 7" descr="A person standing in a kitchen&#10;&#10;Description automatically generated with medium confidence">
            <a:extLst>
              <a:ext uri="{FF2B5EF4-FFF2-40B4-BE49-F238E27FC236}">
                <a16:creationId xmlns:a16="http://schemas.microsoft.com/office/drawing/2014/main" id="{20DC34C4-F3B2-F2ED-7DA2-0E707B9B2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5550" y="2333718"/>
            <a:ext cx="5696450" cy="4094620"/>
          </a:xfrm>
          <a:prstGeom prst="rect">
            <a:avLst/>
          </a:prstGeom>
        </p:spPr>
      </p:pic>
      <p:pic>
        <p:nvPicPr>
          <p:cNvPr id="10" name="Picture 9" descr="A picture containing text, font, screenshot&#10;&#10;Description automatically generated">
            <a:extLst>
              <a:ext uri="{FF2B5EF4-FFF2-40B4-BE49-F238E27FC236}">
                <a16:creationId xmlns:a16="http://schemas.microsoft.com/office/drawing/2014/main" id="{A9901F07-46A0-687B-986D-165BE5A388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188" y="230699"/>
            <a:ext cx="4768344" cy="2103020"/>
          </a:xfrm>
          <a:prstGeom prst="rect">
            <a:avLst/>
          </a:prstGeom>
        </p:spPr>
      </p:pic>
    </p:spTree>
    <p:extLst>
      <p:ext uri="{BB962C8B-B14F-4D97-AF65-F5344CB8AC3E}">
        <p14:creationId xmlns:p14="http://schemas.microsoft.com/office/powerpoint/2010/main" val="99518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E7551C-B655-A369-D2EB-934E7A2D260A}"/>
              </a:ext>
            </a:extLst>
          </p:cNvPr>
          <p:cNvSpPr txBox="1"/>
          <p:nvPr/>
        </p:nvSpPr>
        <p:spPr>
          <a:xfrm>
            <a:off x="3630967" y="4935985"/>
            <a:ext cx="8326350" cy="1269963"/>
          </a:xfrm>
          <a:prstGeom prst="rect">
            <a:avLst/>
          </a:prstGeom>
          <a:noFill/>
        </p:spPr>
        <p:txBody>
          <a:bodyPr wrap="square">
            <a:spAutoFit/>
          </a:bodyPr>
          <a:lstStyle/>
          <a:p>
            <a:pPr algn="r"/>
            <a:r>
              <a:rPr kumimoji="0" lang="en-GB" sz="2551" b="1" i="0" u="none" strike="noStrike" kern="1200" cap="none" spc="0" normalizeH="0" baseline="0" noProof="0" dirty="0">
                <a:ln>
                  <a:noFill/>
                </a:ln>
                <a:solidFill>
                  <a:srgbClr val="EE3124"/>
                </a:solidFill>
                <a:effectLst/>
                <a:uLnTx/>
                <a:uFillTx/>
                <a:latin typeface="SmithyXT-Regular" panose="02000000000000000000" pitchFamily="50" charset="0"/>
                <a:ea typeface="MS PGothic" pitchFamily="34" charset="-128"/>
              </a:rPr>
              <a:t>Initiatives promoting </a:t>
            </a:r>
          </a:p>
          <a:p>
            <a:pPr algn="r"/>
            <a:r>
              <a:rPr kumimoji="0" lang="en-GB" sz="2551" b="1" i="0" u="none" strike="noStrike" kern="1200" cap="none" spc="0" normalizeH="0" baseline="0" noProof="0" dirty="0">
                <a:ln>
                  <a:noFill/>
                </a:ln>
                <a:solidFill>
                  <a:srgbClr val="EE3124"/>
                </a:solidFill>
                <a:effectLst/>
                <a:uLnTx/>
                <a:uFillTx/>
                <a:latin typeface="SmithyXT-Regular" panose="02000000000000000000" pitchFamily="50" charset="0"/>
                <a:ea typeface="MS PGothic" pitchFamily="34" charset="-128"/>
              </a:rPr>
              <a:t>decent work for platform </a:t>
            </a:r>
          </a:p>
          <a:p>
            <a:pPr algn="r"/>
            <a:r>
              <a:rPr kumimoji="0" lang="en-GB" sz="2551" b="1" i="0" u="none" strike="noStrike" kern="1200" cap="none" spc="0" normalizeH="0" baseline="0" noProof="0" dirty="0">
                <a:ln>
                  <a:noFill/>
                </a:ln>
                <a:solidFill>
                  <a:srgbClr val="EE3124"/>
                </a:solidFill>
                <a:effectLst/>
                <a:uLnTx/>
                <a:uFillTx/>
                <a:latin typeface="SmithyXT-Regular" panose="02000000000000000000" pitchFamily="50" charset="0"/>
                <a:ea typeface="MS PGothic" pitchFamily="34" charset="-128"/>
              </a:rPr>
              <a:t>domestic workers</a:t>
            </a:r>
            <a:endParaRPr lang="en-GB" sz="2800" dirty="0">
              <a:solidFill>
                <a:srgbClr val="FF0000"/>
              </a:solidFill>
            </a:endParaRPr>
          </a:p>
        </p:txBody>
      </p:sp>
      <p:graphicFrame>
        <p:nvGraphicFramePr>
          <p:cNvPr id="4" name="Diagram 3">
            <a:extLst>
              <a:ext uri="{FF2B5EF4-FFF2-40B4-BE49-F238E27FC236}">
                <a16:creationId xmlns:a16="http://schemas.microsoft.com/office/drawing/2014/main" id="{80368FB4-E34E-5E9A-6072-BDF5CB97F1AC}"/>
              </a:ext>
            </a:extLst>
          </p:cNvPr>
          <p:cNvGraphicFramePr/>
          <p:nvPr>
            <p:extLst>
              <p:ext uri="{D42A27DB-BD31-4B8C-83A1-F6EECF244321}">
                <p14:modId xmlns:p14="http://schemas.microsoft.com/office/powerpoint/2010/main" val="583167461"/>
              </p:ext>
            </p:extLst>
          </p:nvPr>
        </p:nvGraphicFramePr>
        <p:xfrm>
          <a:off x="1535836" y="821016"/>
          <a:ext cx="8326350" cy="382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289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048583FE-CCC2-4B6D-96DA-00425266F790}"/>
              </a:ext>
            </a:extLst>
          </p:cNvPr>
          <p:cNvSpPr txBox="1"/>
          <p:nvPr/>
        </p:nvSpPr>
        <p:spPr>
          <a:xfrm>
            <a:off x="5372115" y="1321600"/>
            <a:ext cx="5901122" cy="4801314"/>
          </a:xfrm>
          <a:prstGeom prst="rect">
            <a:avLst/>
          </a:prstGeom>
          <a:noFill/>
        </p:spPr>
        <p:txBody>
          <a:bodyPr wrap="square" rtlCol="0">
            <a:spAutoFit/>
          </a:bodyPr>
          <a:lstStyle/>
          <a:p>
            <a:pPr algn="ctr"/>
            <a:r>
              <a:rPr lang="en-GB" i="1" dirty="0"/>
              <a:t>Another highly-feminised sector </a:t>
            </a:r>
          </a:p>
          <a:p>
            <a:pPr algn="ctr"/>
            <a:r>
              <a:rPr lang="en-GB" i="1" dirty="0"/>
              <a:t>characterised by low pay, long hours, poor workplace </a:t>
            </a:r>
          </a:p>
          <a:p>
            <a:pPr algn="ctr"/>
            <a:r>
              <a:rPr lang="en-GB" i="1" dirty="0"/>
              <a:t>safety, and a high degree of informality.</a:t>
            </a:r>
          </a:p>
          <a:p>
            <a:pPr algn="ctr"/>
            <a:endParaRPr lang="en-GB" sz="1800" b="1" dirty="0">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dirty="0"/>
              <a:t>Data was particularly hard to find in all the countries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Like gig economy domestic workers, some women working in the app-based beauty sector report valuing the opportunities for training and professionalisation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T</a:t>
            </a:r>
            <a:r>
              <a:rPr lang="en-US" sz="1800" dirty="0">
                <a:effectLst/>
                <a:latin typeface="Calibri" panose="020F0502020204030204" pitchFamily="34" charset="0"/>
                <a:ea typeface="Calibri" panose="020F0502020204030204" pitchFamily="34" charset="0"/>
                <a:cs typeface="Arial" panose="020B0604020202020204" pitchFamily="34" charset="0"/>
              </a:rPr>
              <a:t>he low wages and informal working arrangements faced by women in the traditional sector are being reproduced in platform work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Companies have been found to mandate workers to purchase equipment and products from them at unilaterally set prices</a:t>
            </a:r>
          </a:p>
        </p:txBody>
      </p:sp>
      <p:sp>
        <p:nvSpPr>
          <p:cNvPr id="41" name="TextBox 40">
            <a:extLst>
              <a:ext uri="{FF2B5EF4-FFF2-40B4-BE49-F238E27FC236}">
                <a16:creationId xmlns:a16="http://schemas.microsoft.com/office/drawing/2014/main" id="{21341A19-B5B3-8574-4698-24320013DECD}"/>
              </a:ext>
            </a:extLst>
          </p:cNvPr>
          <p:cNvSpPr txBox="1"/>
          <p:nvPr/>
        </p:nvSpPr>
        <p:spPr>
          <a:xfrm>
            <a:off x="5372115" y="394151"/>
            <a:ext cx="6121320" cy="1015663"/>
          </a:xfrm>
          <a:prstGeom prst="rect">
            <a:avLst/>
          </a:prstGeom>
          <a:noFill/>
        </p:spPr>
        <p:txBody>
          <a:bodyPr wrap="square">
            <a:spAutoFit/>
          </a:bodyPr>
          <a:lstStyle/>
          <a:p>
            <a:r>
              <a:rPr lang="en-US" sz="3000" b="1" dirty="0">
                <a:solidFill>
                  <a:srgbClr val="EE3124"/>
                </a:solidFill>
                <a:latin typeface="SmithyXT-Regular" panose="02000000000000000000" pitchFamily="50" charset="0"/>
                <a:ea typeface="MS PGothic" pitchFamily="34" charset="-128"/>
              </a:rPr>
              <a:t>CASE STUDY 3: Beauty work</a:t>
            </a:r>
          </a:p>
          <a:p>
            <a:endParaRPr kumimoji="0" lang="en-US" sz="3000" b="1" i="0" u="none" strike="noStrike" kern="1200" cap="none" spc="0" normalizeH="0" baseline="0" noProof="0" dirty="0">
              <a:ln>
                <a:noFill/>
              </a:ln>
              <a:solidFill>
                <a:srgbClr val="EE3124"/>
              </a:solidFill>
              <a:effectLst/>
              <a:uLnTx/>
              <a:uFillTx/>
              <a:latin typeface="SmithyXT-Regular" panose="02000000000000000000" pitchFamily="50" charset="0"/>
              <a:ea typeface="MS PGothic" pitchFamily="34" charset="-128"/>
            </a:endParaRPr>
          </a:p>
        </p:txBody>
      </p:sp>
      <p:pic>
        <p:nvPicPr>
          <p:cNvPr id="3" name="Picture 2" descr="A picture containing person, clothing, human face, temple&#10;&#10;Description automatically generated">
            <a:extLst>
              <a:ext uri="{FF2B5EF4-FFF2-40B4-BE49-F238E27FC236}">
                <a16:creationId xmlns:a16="http://schemas.microsoft.com/office/drawing/2014/main" id="{2F5EB956-4CCB-D1AE-276B-70C71AA0A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60570" cy="6858000"/>
          </a:xfrm>
          <a:prstGeom prst="rect">
            <a:avLst/>
          </a:prstGeom>
        </p:spPr>
      </p:pic>
    </p:spTree>
    <p:extLst>
      <p:ext uri="{BB962C8B-B14F-4D97-AF65-F5344CB8AC3E}">
        <p14:creationId xmlns:p14="http://schemas.microsoft.com/office/powerpoint/2010/main" val="3536292379"/>
      </p:ext>
    </p:extLst>
  </p:cSld>
  <p:clrMapOvr>
    <a:masterClrMapping/>
  </p:clrMapOvr>
</p:sld>
</file>

<file path=ppt/theme/theme1.xml><?xml version="1.0" encoding="utf-8"?>
<a:theme xmlns:a="http://schemas.openxmlformats.org/drawingml/2006/main" name="1_Office Theme">
  <a:themeElements>
    <a:clrScheme name="ActionAid RGB">
      <a:dk1>
        <a:srgbClr val="000000"/>
      </a:dk1>
      <a:lt1>
        <a:sysClr val="window" lastClr="FFFFFF"/>
      </a:lt1>
      <a:dk2>
        <a:srgbClr val="EE3124"/>
      </a:dk2>
      <a:lt2>
        <a:srgbClr val="F3901D"/>
      </a:lt2>
      <a:accent1>
        <a:srgbClr val="61A645"/>
      </a:accent1>
      <a:accent2>
        <a:srgbClr val="48C2C7"/>
      </a:accent2>
      <a:accent3>
        <a:srgbClr val="E63578"/>
      </a:accent3>
      <a:accent4>
        <a:srgbClr val="5467B0"/>
      </a:accent4>
      <a:accent5>
        <a:srgbClr val="EF839F"/>
      </a:accent5>
      <a:accent6>
        <a:srgbClr val="FFD24F"/>
      </a:accent6>
      <a:hlink>
        <a:srgbClr val="998B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2225843-f1ca-45ea-9770-68bdaf868970">
      <Terms xmlns="http://schemas.microsoft.com/office/infopath/2007/PartnerControls"/>
    </lcf76f155ced4ddcb4097134ff3c332f>
    <_ip_UnifiedCompliancePolicyProperties xmlns="http://schemas.microsoft.com/sharepoint/v3" xsi:nil="true"/>
    <TaxCatchAll xmlns="49adabbc-a5e5-4ab0-9c5c-f4eb24327ad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274B734A6722488D5EA02E88A65FC7" ma:contentTypeVersion="20" ma:contentTypeDescription="Create a new document." ma:contentTypeScope="" ma:versionID="f665e4187fd84e13bed54e832ed411e7">
  <xsd:schema xmlns:xsd="http://www.w3.org/2001/XMLSchema" xmlns:xs="http://www.w3.org/2001/XMLSchema" xmlns:p="http://schemas.microsoft.com/office/2006/metadata/properties" xmlns:ns1="http://schemas.microsoft.com/sharepoint/v3" xmlns:ns2="72225843-f1ca-45ea-9770-68bdaf868970" xmlns:ns3="49adabbc-a5e5-4ab0-9c5c-f4eb24327ad1" targetNamespace="http://schemas.microsoft.com/office/2006/metadata/properties" ma:root="true" ma:fieldsID="096c02e64e6f1e3cf2a71149e01057cb" ns1:_="" ns2:_="" ns3:_="">
    <xsd:import namespace="http://schemas.microsoft.com/sharepoint/v3"/>
    <xsd:import namespace="72225843-f1ca-45ea-9770-68bdaf868970"/>
    <xsd:import namespace="49adabbc-a5e5-4ab0-9c5c-f4eb24327ad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225843-f1ca-45ea-9770-68bdaf868970"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AutoTags" ma:index="7" nillable="true" ma:displayName="MediaServiceAutoTags" ma:internalName="MediaServiceAutoTags" ma:readOnly="true">
      <xsd:simpleType>
        <xsd:restriction base="dms:Text"/>
      </xsd:simpleType>
    </xsd:element>
    <xsd:element name="MediaServiceOCR" ma:index="8" nillable="true" ma:displayName="MediaServiceOCR"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4300e56-6eb0-4d21-9582-721b83a31a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adabbc-a5e5-4ab0-9c5c-f4eb24327ad1"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f76121-8d00-4007-a106-66e7bf2f2cf9}" ma:internalName="TaxCatchAll" ma:showField="CatchAllData" ma:web="49adabbc-a5e5-4ab0-9c5c-f4eb24327a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294237-29EE-4433-BD0C-9C4FA10CB8AC}">
  <ds:schemaRefs>
    <ds:schemaRef ds:uri="49adabbc-a5e5-4ab0-9c5c-f4eb24327ad1"/>
    <ds:schemaRef ds:uri="72225843-f1ca-45ea-9770-68bdaf86897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A36625C-9E2F-4F3F-BB53-B2456B05ACCC}">
  <ds:schemaRefs>
    <ds:schemaRef ds:uri="http://schemas.microsoft.com/sharepoint/v3/contenttype/forms"/>
  </ds:schemaRefs>
</ds:datastoreItem>
</file>

<file path=customXml/itemProps3.xml><?xml version="1.0" encoding="utf-8"?>
<ds:datastoreItem xmlns:ds="http://schemas.openxmlformats.org/officeDocument/2006/customXml" ds:itemID="{A092B94F-15AF-4072-95C0-1BB0AEEBA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2225843-f1ca-45ea-9770-68bdaf868970"/>
    <ds:schemaRef ds:uri="49adabbc-a5e5-4ab0-9c5c-f4eb24327a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2472</TotalTime>
  <Words>1153</Words>
  <Application>Microsoft Office PowerPoint</Application>
  <PresentationFormat>Widescreen</PresentationFormat>
  <Paragraphs>153</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American Typewriter</vt:lpstr>
      <vt:lpstr>Arial</vt:lpstr>
      <vt:lpstr>Calibri</vt:lpstr>
      <vt:lpstr>Courier New</vt:lpstr>
      <vt:lpstr>Helvetica Neue</vt:lpstr>
      <vt:lpstr>SmithyXT-Heavy</vt:lpstr>
      <vt:lpstr>SmithyXT-Heavy Bold</vt:lpstr>
      <vt:lpstr>SmithyXT-Regular</vt:lpstr>
      <vt:lpstr>Trebuchet MS</vt:lpstr>
      <vt:lpstr>1_Office Theme</vt:lpstr>
      <vt:lpstr>Platforms of precarity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&amp; recommendations</vt:lpstr>
      <vt:lpstr>Thank you!    If you have any questions or comments, contact natalia.rodriguez@actionaid.org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Pranita Choudhry</dc:creator>
  <cp:lastModifiedBy>Martinez, Belen</cp:lastModifiedBy>
  <cp:revision>4</cp:revision>
  <dcterms:created xsi:type="dcterms:W3CDTF">2023-05-31T14:45:35Z</dcterms:created>
  <dcterms:modified xsi:type="dcterms:W3CDTF">2025-02-05T09:08:08Z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0x01010014274B734A6722488D5EA02E88A65FC7</vt:lpwstr>
  </property>
  <property fmtid="{D5CDD505-2E9C-101B-9397-08002B2CF9AE}" pid="3" name="MediaServiceImageTags">
    <vt:lpwstr/>
  </property>
  <property fmtid="{D5CDD505-2E9C-101B-9397-08002B2CF9AE}" pid="4" name="MSIP_Label_7f3174b0-9bac-4a00-93cd-d3839c1623d5_Enabled">
    <vt:lpwstr>true</vt:lpwstr>
  </property>
  <property fmtid="{D5CDD505-2E9C-101B-9397-08002B2CF9AE}" pid="5" name="MSIP_Label_7f3174b0-9bac-4a00-93cd-d3839c1623d5_SetDate">
    <vt:lpwstr>2025-02-05T07:51:05Z</vt:lpwstr>
  </property>
  <property fmtid="{D5CDD505-2E9C-101B-9397-08002B2CF9AE}" pid="6" name="MSIP_Label_7f3174b0-9bac-4a00-93cd-d3839c1623d5_Method">
    <vt:lpwstr>Standard</vt:lpwstr>
  </property>
  <property fmtid="{D5CDD505-2E9C-101B-9397-08002B2CF9AE}" pid="7" name="MSIP_Label_7f3174b0-9bac-4a00-93cd-d3839c1623d5_Name">
    <vt:lpwstr>AAUK General</vt:lpwstr>
  </property>
  <property fmtid="{D5CDD505-2E9C-101B-9397-08002B2CF9AE}" pid="8" name="MSIP_Label_7f3174b0-9bac-4a00-93cd-d3839c1623d5_SiteId">
    <vt:lpwstr>3f6a031c-aea6-43f4-9197-7c4d92d3722b</vt:lpwstr>
  </property>
  <property fmtid="{D5CDD505-2E9C-101B-9397-08002B2CF9AE}" pid="9" name="MSIP_Label_7f3174b0-9bac-4a00-93cd-d3839c1623d5_ActionId">
    <vt:lpwstr>f0e5cbe1-001b-4b9e-9808-42f7a9610a7e</vt:lpwstr>
  </property>
  <property fmtid="{D5CDD505-2E9C-101B-9397-08002B2CF9AE}" pid="10" name="MSIP_Label_7f3174b0-9bac-4a00-93cd-d3839c1623d5_ContentBits">
    <vt:lpwstr>0</vt:lpwstr>
  </property>
</Properties>
</file>