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613" r:id="rId5"/>
    <p:sldId id="839" r:id="rId6"/>
    <p:sldId id="409" r:id="rId7"/>
    <p:sldId id="852" r:id="rId8"/>
    <p:sldId id="582" r:id="rId9"/>
    <p:sldId id="824" r:id="rId10"/>
    <p:sldId id="825" r:id="rId11"/>
    <p:sldId id="614" r:id="rId12"/>
    <p:sldId id="830" r:id="rId13"/>
    <p:sldId id="827" r:id="rId14"/>
    <p:sldId id="828" r:id="rId15"/>
    <p:sldId id="836" r:id="rId16"/>
    <p:sldId id="837" r:id="rId17"/>
    <p:sldId id="850" r:id="rId18"/>
    <p:sldId id="845" r:id="rId19"/>
    <p:sldId id="847" r:id="rId20"/>
    <p:sldId id="854" r:id="rId21"/>
    <p:sldId id="600" r:id="rId22"/>
    <p:sldId id="462" r:id="rId23"/>
    <p:sldId id="842" r:id="rId24"/>
    <p:sldId id="381" r:id="rId25"/>
    <p:sldId id="763" r:id="rId26"/>
    <p:sldId id="855" r:id="rId27"/>
    <p:sldId id="759" r:id="rId28"/>
    <p:sldId id="760" r:id="rId29"/>
    <p:sldId id="851" r:id="rId30"/>
    <p:sldId id="576"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D53"/>
    <a:srgbClr val="E9C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1510" autoAdjust="0"/>
  </p:normalViewPr>
  <p:slideViewPr>
    <p:cSldViewPr snapToGrid="0">
      <p:cViewPr varScale="1">
        <p:scale>
          <a:sx n="67" d="100"/>
          <a:sy n="67" d="100"/>
        </p:scale>
        <p:origin x="156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A4910-CA30-4BDE-BFA4-8BF52CF6F120}" type="doc">
      <dgm:prSet loTypeId="urn:microsoft.com/office/officeart/2005/8/layout/chevron1" loCatId="process" qsTypeId="urn:microsoft.com/office/officeart/2005/8/quickstyle/simple5" qsCatId="simple" csTypeId="urn:microsoft.com/office/officeart/2005/8/colors/accent1_2" csCatId="accent1" phldr="1"/>
      <dgm:spPr/>
    </dgm:pt>
    <dgm:pt modelId="{C25C5F10-85DC-4FC5-A6B6-970B792F0768}">
      <dgm:prSet phldrT="[Text]" custT="1"/>
      <dgm:spPr>
        <a:solidFill>
          <a:schemeClr val="accent1">
            <a:lumMod val="50000"/>
          </a:schemeClr>
        </a:solidFill>
      </dgm:spPr>
      <dgm:t>
        <a:bodyPr/>
        <a:lstStyle/>
        <a:p>
          <a:r>
            <a:rPr lang="en-GB" sz="1800" dirty="0"/>
            <a:t>Collection of personal data or creation of a record</a:t>
          </a:r>
        </a:p>
      </dgm:t>
    </dgm:pt>
    <dgm:pt modelId="{A535F4FD-2DD7-4898-BE55-55CEBF4FCD92}" type="parTrans" cxnId="{3C10E56B-B6C9-4525-8A86-3479CDB5CEEC}">
      <dgm:prSet/>
      <dgm:spPr/>
      <dgm:t>
        <a:bodyPr/>
        <a:lstStyle/>
        <a:p>
          <a:endParaRPr lang="en-GB"/>
        </a:p>
      </dgm:t>
    </dgm:pt>
    <dgm:pt modelId="{3C2B8B98-F2BE-4EAC-BEA2-C5FD52B51976}" type="sibTrans" cxnId="{3C10E56B-B6C9-4525-8A86-3479CDB5CEEC}">
      <dgm:prSet/>
      <dgm:spPr/>
      <dgm:t>
        <a:bodyPr/>
        <a:lstStyle/>
        <a:p>
          <a:endParaRPr lang="en-GB"/>
        </a:p>
      </dgm:t>
    </dgm:pt>
    <dgm:pt modelId="{C0799104-F6BC-44B6-8F93-C60392247D40}">
      <dgm:prSet phldrT="[Text]" custT="1"/>
      <dgm:spPr>
        <a:solidFill>
          <a:schemeClr val="accent1">
            <a:lumMod val="50000"/>
          </a:schemeClr>
        </a:solidFill>
      </dgm:spPr>
      <dgm:t>
        <a:bodyPr/>
        <a:lstStyle/>
        <a:p>
          <a:r>
            <a:rPr lang="en-GB" sz="1800" dirty="0"/>
            <a:t>Combining, Matching, Using, Organising</a:t>
          </a:r>
        </a:p>
      </dgm:t>
    </dgm:pt>
    <dgm:pt modelId="{4DB193DC-6E7D-4EFB-8EBE-30674FABECC8}" type="parTrans" cxnId="{95B20A36-E15E-4EBF-B1E6-1E7145153724}">
      <dgm:prSet/>
      <dgm:spPr/>
      <dgm:t>
        <a:bodyPr/>
        <a:lstStyle/>
        <a:p>
          <a:endParaRPr lang="en-GB"/>
        </a:p>
      </dgm:t>
    </dgm:pt>
    <dgm:pt modelId="{B7373B79-18CC-4290-8C47-0917415E7C32}" type="sibTrans" cxnId="{95B20A36-E15E-4EBF-B1E6-1E7145153724}">
      <dgm:prSet/>
      <dgm:spPr/>
      <dgm:t>
        <a:bodyPr/>
        <a:lstStyle/>
        <a:p>
          <a:endParaRPr lang="en-GB"/>
        </a:p>
      </dgm:t>
    </dgm:pt>
    <dgm:pt modelId="{D6709176-135E-42F9-AAA8-6931A8502F85}">
      <dgm:prSet phldrT="[Text]" custT="1"/>
      <dgm:spPr>
        <a:solidFill>
          <a:schemeClr val="accent1">
            <a:lumMod val="50000"/>
          </a:schemeClr>
        </a:solidFill>
      </dgm:spPr>
      <dgm:t>
        <a:bodyPr/>
        <a:lstStyle/>
        <a:p>
          <a:r>
            <a:rPr lang="en-GB" sz="1800" dirty="0"/>
            <a:t>Sharing &amp; Disclosing</a:t>
          </a:r>
        </a:p>
      </dgm:t>
    </dgm:pt>
    <dgm:pt modelId="{5F6F079F-0DC4-4FAF-AAFC-9E725CE03465}" type="parTrans" cxnId="{E7E79E67-D59B-43E8-B18E-C2DF04E8C809}">
      <dgm:prSet/>
      <dgm:spPr/>
      <dgm:t>
        <a:bodyPr/>
        <a:lstStyle/>
        <a:p>
          <a:endParaRPr lang="en-GB"/>
        </a:p>
      </dgm:t>
    </dgm:pt>
    <dgm:pt modelId="{035B5F6E-1F2F-471B-9DB4-8E960ED40282}" type="sibTrans" cxnId="{E7E79E67-D59B-43E8-B18E-C2DF04E8C809}">
      <dgm:prSet/>
      <dgm:spPr/>
      <dgm:t>
        <a:bodyPr/>
        <a:lstStyle/>
        <a:p>
          <a:endParaRPr lang="en-GB"/>
        </a:p>
      </dgm:t>
    </dgm:pt>
    <dgm:pt modelId="{C2370659-3534-443E-80AD-4B6894D7C2E5}">
      <dgm:prSet phldrT="[Text]" custT="1"/>
      <dgm:spPr>
        <a:solidFill>
          <a:schemeClr val="accent1">
            <a:lumMod val="50000"/>
          </a:schemeClr>
        </a:solidFill>
      </dgm:spPr>
      <dgm:t>
        <a:bodyPr/>
        <a:lstStyle/>
        <a:p>
          <a:r>
            <a:rPr lang="en-GB" sz="1800" dirty="0"/>
            <a:t>Destruction, Deletion, Anonymisation</a:t>
          </a:r>
        </a:p>
      </dgm:t>
    </dgm:pt>
    <dgm:pt modelId="{631FE6BD-487C-465D-8BF9-7ADB012347F4}" type="parTrans" cxnId="{78E2ADDA-5AF7-4783-9CB6-ED4801CCD0F8}">
      <dgm:prSet/>
      <dgm:spPr/>
      <dgm:t>
        <a:bodyPr/>
        <a:lstStyle/>
        <a:p>
          <a:endParaRPr lang="en-GB"/>
        </a:p>
      </dgm:t>
    </dgm:pt>
    <dgm:pt modelId="{A7302ED3-9F52-4DB1-8D6F-8DBBE034949F}" type="sibTrans" cxnId="{78E2ADDA-5AF7-4783-9CB6-ED4801CCD0F8}">
      <dgm:prSet/>
      <dgm:spPr/>
      <dgm:t>
        <a:bodyPr/>
        <a:lstStyle/>
        <a:p>
          <a:endParaRPr lang="en-GB"/>
        </a:p>
      </dgm:t>
    </dgm:pt>
    <dgm:pt modelId="{ACC0B141-C704-4BBC-862F-5C6CAF365D7E}">
      <dgm:prSet phldrT="[Text]" custT="1"/>
      <dgm:spPr>
        <a:solidFill>
          <a:schemeClr val="accent1">
            <a:lumMod val="50000"/>
          </a:schemeClr>
        </a:solidFill>
      </dgm:spPr>
      <dgm:t>
        <a:bodyPr/>
        <a:lstStyle/>
        <a:p>
          <a:r>
            <a:rPr lang="en-GB" sz="1800" dirty="0"/>
            <a:t>Archiving &amp; Storage</a:t>
          </a:r>
        </a:p>
      </dgm:t>
    </dgm:pt>
    <dgm:pt modelId="{9EB39812-44B4-4874-A100-30E3129B162E}" type="parTrans" cxnId="{B10F14D3-66DE-483C-A2C5-5A3ECB7331B9}">
      <dgm:prSet/>
      <dgm:spPr/>
      <dgm:t>
        <a:bodyPr/>
        <a:lstStyle/>
        <a:p>
          <a:endParaRPr lang="en-GB"/>
        </a:p>
      </dgm:t>
    </dgm:pt>
    <dgm:pt modelId="{6A644673-0003-4EC1-A430-919862ECEA31}" type="sibTrans" cxnId="{B10F14D3-66DE-483C-A2C5-5A3ECB7331B9}">
      <dgm:prSet/>
      <dgm:spPr/>
      <dgm:t>
        <a:bodyPr/>
        <a:lstStyle/>
        <a:p>
          <a:endParaRPr lang="en-GB"/>
        </a:p>
      </dgm:t>
    </dgm:pt>
    <dgm:pt modelId="{6F3ABFAA-0AC3-450E-8F99-D19E59B7130F}" type="pres">
      <dgm:prSet presAssocID="{E1AA4910-CA30-4BDE-BFA4-8BF52CF6F120}" presName="Name0" presStyleCnt="0">
        <dgm:presLayoutVars>
          <dgm:dir/>
          <dgm:animLvl val="lvl"/>
          <dgm:resizeHandles val="exact"/>
        </dgm:presLayoutVars>
      </dgm:prSet>
      <dgm:spPr/>
    </dgm:pt>
    <dgm:pt modelId="{4786595F-9836-426B-9317-73756B5FC0AB}" type="pres">
      <dgm:prSet presAssocID="{C25C5F10-85DC-4FC5-A6B6-970B792F0768}" presName="parTxOnly" presStyleLbl="node1" presStyleIdx="0" presStyleCnt="5" custScaleX="130835" custScaleY="138142" custLinFactNeighborX="-2947" custLinFactNeighborY="15345">
        <dgm:presLayoutVars>
          <dgm:chMax val="0"/>
          <dgm:chPref val="0"/>
          <dgm:bulletEnabled val="1"/>
        </dgm:presLayoutVars>
      </dgm:prSet>
      <dgm:spPr/>
    </dgm:pt>
    <dgm:pt modelId="{65919EF7-241B-4FBD-912D-D5E7D9566FA0}" type="pres">
      <dgm:prSet presAssocID="{3C2B8B98-F2BE-4EAC-BEA2-C5FD52B51976}" presName="parTxOnlySpace" presStyleCnt="0"/>
      <dgm:spPr/>
    </dgm:pt>
    <dgm:pt modelId="{7485AF45-6280-48CE-982A-BC0B7EEE1F12}" type="pres">
      <dgm:prSet presAssocID="{C0799104-F6BC-44B6-8F93-C60392247D40}" presName="parTxOnly" presStyleLbl="node1" presStyleIdx="1" presStyleCnt="5" custScaleX="124795" custScaleY="138142" custLinFactNeighborX="-21185" custLinFactNeighborY="18062">
        <dgm:presLayoutVars>
          <dgm:chMax val="0"/>
          <dgm:chPref val="0"/>
          <dgm:bulletEnabled val="1"/>
        </dgm:presLayoutVars>
      </dgm:prSet>
      <dgm:spPr/>
    </dgm:pt>
    <dgm:pt modelId="{DD03B9DE-5B2F-4848-8C52-940AC17A2FB4}" type="pres">
      <dgm:prSet presAssocID="{B7373B79-18CC-4290-8C47-0917415E7C32}" presName="parTxOnlySpace" presStyleCnt="0"/>
      <dgm:spPr/>
    </dgm:pt>
    <dgm:pt modelId="{9C00B305-2E06-4B30-84AA-8882F958C448}" type="pres">
      <dgm:prSet presAssocID="{D6709176-135E-42F9-AAA8-6931A8502F85}" presName="parTxOnly" presStyleLbl="node1" presStyleIdx="2" presStyleCnt="5" custScaleX="124765" custScaleY="138142" custLinFactNeighborX="-27805" custLinFactNeighborY="10785">
        <dgm:presLayoutVars>
          <dgm:chMax val="0"/>
          <dgm:chPref val="0"/>
          <dgm:bulletEnabled val="1"/>
        </dgm:presLayoutVars>
      </dgm:prSet>
      <dgm:spPr/>
    </dgm:pt>
    <dgm:pt modelId="{17AAA103-FCE8-41C2-B0E5-7DC9F9ED2F54}" type="pres">
      <dgm:prSet presAssocID="{035B5F6E-1F2F-471B-9DB4-8E960ED40282}" presName="parTxOnlySpace" presStyleCnt="0"/>
      <dgm:spPr/>
    </dgm:pt>
    <dgm:pt modelId="{340B6A2D-A2B1-4FAB-A1E9-108996FE057A}" type="pres">
      <dgm:prSet presAssocID="{ACC0B141-C704-4BBC-862F-5C6CAF365D7E}" presName="parTxOnly" presStyleLbl="node1" presStyleIdx="3" presStyleCnt="5" custScaleX="121994" custScaleY="138142" custLinFactNeighborX="253" custLinFactNeighborY="10785">
        <dgm:presLayoutVars>
          <dgm:chMax val="0"/>
          <dgm:chPref val="0"/>
          <dgm:bulletEnabled val="1"/>
        </dgm:presLayoutVars>
      </dgm:prSet>
      <dgm:spPr/>
    </dgm:pt>
    <dgm:pt modelId="{DEE89A86-67C4-4BF0-918F-6D99E013FCCB}" type="pres">
      <dgm:prSet presAssocID="{6A644673-0003-4EC1-A430-919862ECEA31}" presName="parTxOnlySpace" presStyleCnt="0"/>
      <dgm:spPr/>
    </dgm:pt>
    <dgm:pt modelId="{4F3969C4-8EBC-484E-9C32-2294222AB1D5}" type="pres">
      <dgm:prSet presAssocID="{C2370659-3534-443E-80AD-4B6894D7C2E5}" presName="parTxOnly" presStyleLbl="node1" presStyleIdx="4" presStyleCnt="5" custScaleX="128075" custScaleY="138142" custLinFactNeighborX="1103" custLinFactNeighborY="8873">
        <dgm:presLayoutVars>
          <dgm:chMax val="0"/>
          <dgm:chPref val="0"/>
          <dgm:bulletEnabled val="1"/>
        </dgm:presLayoutVars>
      </dgm:prSet>
      <dgm:spPr/>
    </dgm:pt>
  </dgm:ptLst>
  <dgm:cxnLst>
    <dgm:cxn modelId="{95B20A36-E15E-4EBF-B1E6-1E7145153724}" srcId="{E1AA4910-CA30-4BDE-BFA4-8BF52CF6F120}" destId="{C0799104-F6BC-44B6-8F93-C60392247D40}" srcOrd="1" destOrd="0" parTransId="{4DB193DC-6E7D-4EFB-8EBE-30674FABECC8}" sibTransId="{B7373B79-18CC-4290-8C47-0917415E7C32}"/>
    <dgm:cxn modelId="{D4075F37-9494-4994-89A3-B227AFC9A183}" type="presOf" srcId="{E1AA4910-CA30-4BDE-BFA4-8BF52CF6F120}" destId="{6F3ABFAA-0AC3-450E-8F99-D19E59B7130F}" srcOrd="0" destOrd="0" presId="urn:microsoft.com/office/officeart/2005/8/layout/chevron1"/>
    <dgm:cxn modelId="{5413653C-6853-4390-B396-C73374A3C8F6}" type="presOf" srcId="{C2370659-3534-443E-80AD-4B6894D7C2E5}" destId="{4F3969C4-8EBC-484E-9C32-2294222AB1D5}" srcOrd="0" destOrd="0" presId="urn:microsoft.com/office/officeart/2005/8/layout/chevron1"/>
    <dgm:cxn modelId="{E7E79E67-D59B-43E8-B18E-C2DF04E8C809}" srcId="{E1AA4910-CA30-4BDE-BFA4-8BF52CF6F120}" destId="{D6709176-135E-42F9-AAA8-6931A8502F85}" srcOrd="2" destOrd="0" parTransId="{5F6F079F-0DC4-4FAF-AAFC-9E725CE03465}" sibTransId="{035B5F6E-1F2F-471B-9DB4-8E960ED40282}"/>
    <dgm:cxn modelId="{3C10E56B-B6C9-4525-8A86-3479CDB5CEEC}" srcId="{E1AA4910-CA30-4BDE-BFA4-8BF52CF6F120}" destId="{C25C5F10-85DC-4FC5-A6B6-970B792F0768}" srcOrd="0" destOrd="0" parTransId="{A535F4FD-2DD7-4898-BE55-55CEBF4FCD92}" sibTransId="{3C2B8B98-F2BE-4EAC-BEA2-C5FD52B51976}"/>
    <dgm:cxn modelId="{CDBA2371-EFDD-42FD-9294-4BAC696785D5}" type="presOf" srcId="{C0799104-F6BC-44B6-8F93-C60392247D40}" destId="{7485AF45-6280-48CE-982A-BC0B7EEE1F12}" srcOrd="0" destOrd="0" presId="urn:microsoft.com/office/officeart/2005/8/layout/chevron1"/>
    <dgm:cxn modelId="{B5C096AB-554A-4D1A-B424-4E10FBE6DCF9}" type="presOf" srcId="{D6709176-135E-42F9-AAA8-6931A8502F85}" destId="{9C00B305-2E06-4B30-84AA-8882F958C448}" srcOrd="0" destOrd="0" presId="urn:microsoft.com/office/officeart/2005/8/layout/chevron1"/>
    <dgm:cxn modelId="{B10F14D3-66DE-483C-A2C5-5A3ECB7331B9}" srcId="{E1AA4910-CA30-4BDE-BFA4-8BF52CF6F120}" destId="{ACC0B141-C704-4BBC-862F-5C6CAF365D7E}" srcOrd="3" destOrd="0" parTransId="{9EB39812-44B4-4874-A100-30E3129B162E}" sibTransId="{6A644673-0003-4EC1-A430-919862ECEA31}"/>
    <dgm:cxn modelId="{78E2ADDA-5AF7-4783-9CB6-ED4801CCD0F8}" srcId="{E1AA4910-CA30-4BDE-BFA4-8BF52CF6F120}" destId="{C2370659-3534-443E-80AD-4B6894D7C2E5}" srcOrd="4" destOrd="0" parTransId="{631FE6BD-487C-465D-8BF9-7ADB012347F4}" sibTransId="{A7302ED3-9F52-4DB1-8D6F-8DBBE034949F}"/>
    <dgm:cxn modelId="{8BB085F2-C8DA-4C7F-85D5-73FA0E0EC8B5}" type="presOf" srcId="{ACC0B141-C704-4BBC-862F-5C6CAF365D7E}" destId="{340B6A2D-A2B1-4FAB-A1E9-108996FE057A}" srcOrd="0" destOrd="0" presId="urn:microsoft.com/office/officeart/2005/8/layout/chevron1"/>
    <dgm:cxn modelId="{953CB9FC-1A4A-4852-9C6B-CD123AC9CF54}" type="presOf" srcId="{C25C5F10-85DC-4FC5-A6B6-970B792F0768}" destId="{4786595F-9836-426B-9317-73756B5FC0AB}" srcOrd="0" destOrd="0" presId="urn:microsoft.com/office/officeart/2005/8/layout/chevron1"/>
    <dgm:cxn modelId="{1371D1F8-AF10-4855-9EE2-A36F34F16D1B}" type="presParOf" srcId="{6F3ABFAA-0AC3-450E-8F99-D19E59B7130F}" destId="{4786595F-9836-426B-9317-73756B5FC0AB}" srcOrd="0" destOrd="0" presId="urn:microsoft.com/office/officeart/2005/8/layout/chevron1"/>
    <dgm:cxn modelId="{267F417D-8E31-494F-A927-DC528D049FCF}" type="presParOf" srcId="{6F3ABFAA-0AC3-450E-8F99-D19E59B7130F}" destId="{65919EF7-241B-4FBD-912D-D5E7D9566FA0}" srcOrd="1" destOrd="0" presId="urn:microsoft.com/office/officeart/2005/8/layout/chevron1"/>
    <dgm:cxn modelId="{712A3C03-239B-4B47-BF27-C817BA24F629}" type="presParOf" srcId="{6F3ABFAA-0AC3-450E-8F99-D19E59B7130F}" destId="{7485AF45-6280-48CE-982A-BC0B7EEE1F12}" srcOrd="2" destOrd="0" presId="urn:microsoft.com/office/officeart/2005/8/layout/chevron1"/>
    <dgm:cxn modelId="{4FADBF41-D588-4A12-967D-933004497969}" type="presParOf" srcId="{6F3ABFAA-0AC3-450E-8F99-D19E59B7130F}" destId="{DD03B9DE-5B2F-4848-8C52-940AC17A2FB4}" srcOrd="3" destOrd="0" presId="urn:microsoft.com/office/officeart/2005/8/layout/chevron1"/>
    <dgm:cxn modelId="{F07DB1AA-2F58-4528-8269-ADC8B2B02A36}" type="presParOf" srcId="{6F3ABFAA-0AC3-450E-8F99-D19E59B7130F}" destId="{9C00B305-2E06-4B30-84AA-8882F958C448}" srcOrd="4" destOrd="0" presId="urn:microsoft.com/office/officeart/2005/8/layout/chevron1"/>
    <dgm:cxn modelId="{1E0AC7AA-3A97-471F-8714-83E0661D583F}" type="presParOf" srcId="{6F3ABFAA-0AC3-450E-8F99-D19E59B7130F}" destId="{17AAA103-FCE8-41C2-B0E5-7DC9F9ED2F54}" srcOrd="5" destOrd="0" presId="urn:microsoft.com/office/officeart/2005/8/layout/chevron1"/>
    <dgm:cxn modelId="{9F54FDC6-A71D-4E15-9278-FEC73B034BB8}" type="presParOf" srcId="{6F3ABFAA-0AC3-450E-8F99-D19E59B7130F}" destId="{340B6A2D-A2B1-4FAB-A1E9-108996FE057A}" srcOrd="6" destOrd="0" presId="urn:microsoft.com/office/officeart/2005/8/layout/chevron1"/>
    <dgm:cxn modelId="{460D750B-F220-479C-9115-8D0FB4A4A987}" type="presParOf" srcId="{6F3ABFAA-0AC3-450E-8F99-D19E59B7130F}" destId="{DEE89A86-67C4-4BF0-918F-6D99E013FCCB}" srcOrd="7" destOrd="0" presId="urn:microsoft.com/office/officeart/2005/8/layout/chevron1"/>
    <dgm:cxn modelId="{35526127-269F-44A7-A561-4014A6191259}" type="presParOf" srcId="{6F3ABFAA-0AC3-450E-8F99-D19E59B7130F}" destId="{4F3969C4-8EBC-484E-9C32-2294222AB1D5}"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6595F-9836-426B-9317-73756B5FC0AB}">
      <dsp:nvSpPr>
        <dsp:cNvPr id="0" name=""/>
        <dsp:cNvSpPr/>
      </dsp:nvSpPr>
      <dsp:spPr>
        <a:xfrm>
          <a:off x="0" y="995952"/>
          <a:ext cx="2698809" cy="1139813"/>
        </a:xfrm>
        <a:prstGeom prst="chevron">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Collection of personal data or creation of a record</a:t>
          </a:r>
        </a:p>
      </dsp:txBody>
      <dsp:txXfrm>
        <a:off x="569907" y="995952"/>
        <a:ext cx="1558996" cy="1139813"/>
      </dsp:txXfrm>
    </dsp:sp>
    <dsp:sp modelId="{7485AF45-6280-48CE-982A-BC0B7EEE1F12}">
      <dsp:nvSpPr>
        <dsp:cNvPr id="0" name=""/>
        <dsp:cNvSpPr/>
      </dsp:nvSpPr>
      <dsp:spPr>
        <a:xfrm>
          <a:off x="2454912" y="1018370"/>
          <a:ext cx="2574218" cy="1139813"/>
        </a:xfrm>
        <a:prstGeom prst="chevron">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Combining, Matching, Using, Organising</a:t>
          </a:r>
        </a:p>
      </dsp:txBody>
      <dsp:txXfrm>
        <a:off x="3024819" y="1018370"/>
        <a:ext cx="1434405" cy="1139813"/>
      </dsp:txXfrm>
    </dsp:sp>
    <dsp:sp modelId="{9C00B305-2E06-4B30-84AA-8882F958C448}">
      <dsp:nvSpPr>
        <dsp:cNvPr id="0" name=""/>
        <dsp:cNvSpPr/>
      </dsp:nvSpPr>
      <dsp:spPr>
        <a:xfrm>
          <a:off x="4809200" y="958327"/>
          <a:ext cx="2573599" cy="1139813"/>
        </a:xfrm>
        <a:prstGeom prst="chevron">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Sharing &amp; Disclosing</a:t>
          </a:r>
        </a:p>
      </dsp:txBody>
      <dsp:txXfrm>
        <a:off x="5379107" y="958327"/>
        <a:ext cx="1433786" cy="1139813"/>
      </dsp:txXfrm>
    </dsp:sp>
    <dsp:sp modelId="{340B6A2D-A2B1-4FAB-A1E9-108996FE057A}">
      <dsp:nvSpPr>
        <dsp:cNvPr id="0" name=""/>
        <dsp:cNvSpPr/>
      </dsp:nvSpPr>
      <dsp:spPr>
        <a:xfrm>
          <a:off x="7234400" y="958327"/>
          <a:ext cx="2516440" cy="1139813"/>
        </a:xfrm>
        <a:prstGeom prst="chevron">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Archiving &amp; Storage</a:t>
          </a:r>
        </a:p>
      </dsp:txBody>
      <dsp:txXfrm>
        <a:off x="7804307" y="958327"/>
        <a:ext cx="1376627" cy="1139813"/>
      </dsp:txXfrm>
    </dsp:sp>
    <dsp:sp modelId="{4F3969C4-8EBC-484E-9C32-2294222AB1D5}">
      <dsp:nvSpPr>
        <dsp:cNvPr id="0" name=""/>
        <dsp:cNvSpPr/>
      </dsp:nvSpPr>
      <dsp:spPr>
        <a:xfrm>
          <a:off x="9546319" y="942551"/>
          <a:ext cx="2641877" cy="1139813"/>
        </a:xfrm>
        <a:prstGeom prst="chevron">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Destruction, Deletion, Anonymisation</a:t>
          </a:r>
        </a:p>
      </dsp:txBody>
      <dsp:txXfrm>
        <a:off x="10116226" y="942551"/>
        <a:ext cx="1502064" cy="113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42FF30-C59E-4209-84EF-28C6C1EB2285}" type="datetimeFigureOut">
              <a:rPr lang="en-GB" smtClean="0"/>
              <a:t>13/12/2023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734DC8-C4B8-4BE9-8BA9-4BF30FECEF2A}" type="slidenum">
              <a:rPr lang="en-GB" smtClean="0"/>
              <a:t>‹#›</a:t>
            </a:fld>
            <a:endParaRPr lang="en-GB"/>
          </a:p>
        </p:txBody>
      </p:sp>
    </p:spTree>
    <p:extLst>
      <p:ext uri="{BB962C8B-B14F-4D97-AF65-F5344CB8AC3E}">
        <p14:creationId xmlns:p14="http://schemas.microsoft.com/office/powerpoint/2010/main" val="427097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369CC-1C46-4DAA-967D-0E49016EF0F6}" type="slidenum">
              <a:rPr lang="en-GB" smtClean="0"/>
              <a:t>1</a:t>
            </a:fld>
            <a:endParaRPr lang="en-GB"/>
          </a:p>
        </p:txBody>
      </p:sp>
    </p:spTree>
    <p:extLst>
      <p:ext uri="{BB962C8B-B14F-4D97-AF65-F5344CB8AC3E}">
        <p14:creationId xmlns:p14="http://schemas.microsoft.com/office/powerpoint/2010/main" val="2534312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734DC8-C4B8-4BE9-8BA9-4BF30FECEF2A}" type="slidenum">
              <a:rPr lang="en-GB" smtClean="0"/>
              <a:t>10</a:t>
            </a:fld>
            <a:endParaRPr lang="en-GB"/>
          </a:p>
        </p:txBody>
      </p:sp>
    </p:spTree>
    <p:extLst>
      <p:ext uri="{BB962C8B-B14F-4D97-AF65-F5344CB8AC3E}">
        <p14:creationId xmlns:p14="http://schemas.microsoft.com/office/powerpoint/2010/main" val="71415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734DC8-C4B8-4BE9-8BA9-4BF30FECEF2A}" type="slidenum">
              <a:rPr lang="en-GB" smtClean="0"/>
              <a:t>11</a:t>
            </a:fld>
            <a:endParaRPr lang="en-GB"/>
          </a:p>
        </p:txBody>
      </p:sp>
    </p:spTree>
    <p:extLst>
      <p:ext uri="{BB962C8B-B14F-4D97-AF65-F5344CB8AC3E}">
        <p14:creationId xmlns:p14="http://schemas.microsoft.com/office/powerpoint/2010/main" val="30590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734DC8-C4B8-4BE9-8BA9-4BF30FECEF2A}" type="slidenum">
              <a:rPr lang="en-GB" smtClean="0"/>
              <a:t>12</a:t>
            </a:fld>
            <a:endParaRPr lang="en-GB"/>
          </a:p>
        </p:txBody>
      </p:sp>
    </p:spTree>
    <p:extLst>
      <p:ext uri="{BB962C8B-B14F-4D97-AF65-F5344CB8AC3E}">
        <p14:creationId xmlns:p14="http://schemas.microsoft.com/office/powerpoint/2010/main" val="2449727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734DC8-C4B8-4BE9-8BA9-4BF30FECEF2A}" type="slidenum">
              <a:rPr lang="en-GB" smtClean="0"/>
              <a:t>13</a:t>
            </a:fld>
            <a:endParaRPr lang="en-GB"/>
          </a:p>
        </p:txBody>
      </p:sp>
    </p:spTree>
    <p:extLst>
      <p:ext uri="{BB962C8B-B14F-4D97-AF65-F5344CB8AC3E}">
        <p14:creationId xmlns:p14="http://schemas.microsoft.com/office/powerpoint/2010/main" val="153093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369CC-1C46-4DAA-967D-0E49016EF0F6}" type="slidenum">
              <a:rPr lang="en-GB" smtClean="0"/>
              <a:t>14</a:t>
            </a:fld>
            <a:endParaRPr lang="en-GB"/>
          </a:p>
        </p:txBody>
      </p:sp>
    </p:spTree>
    <p:extLst>
      <p:ext uri="{BB962C8B-B14F-4D97-AF65-F5344CB8AC3E}">
        <p14:creationId xmlns:p14="http://schemas.microsoft.com/office/powerpoint/2010/main" val="2240014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734DC8-C4B8-4BE9-8BA9-4BF30FECEF2A}" type="slidenum">
              <a:rPr lang="en-GB" smtClean="0"/>
              <a:t>15</a:t>
            </a:fld>
            <a:endParaRPr lang="en-GB"/>
          </a:p>
        </p:txBody>
      </p:sp>
    </p:spTree>
    <p:extLst>
      <p:ext uri="{BB962C8B-B14F-4D97-AF65-F5344CB8AC3E}">
        <p14:creationId xmlns:p14="http://schemas.microsoft.com/office/powerpoint/2010/main" val="2063980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01EA78-9250-44B6-9A82-6BEB7DBA5EE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6430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734DC8-C4B8-4BE9-8BA9-4BF30FECEF2A}" type="slidenum">
              <a:rPr lang="en-GB" smtClean="0"/>
              <a:t>17</a:t>
            </a:fld>
            <a:endParaRPr lang="en-GB"/>
          </a:p>
        </p:txBody>
      </p:sp>
    </p:spTree>
    <p:extLst>
      <p:ext uri="{BB962C8B-B14F-4D97-AF65-F5344CB8AC3E}">
        <p14:creationId xmlns:p14="http://schemas.microsoft.com/office/powerpoint/2010/main" val="65135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369CC-1C46-4DAA-967D-0E49016EF0F6}" type="slidenum">
              <a:rPr lang="en-GB" smtClean="0"/>
              <a:t>18</a:t>
            </a:fld>
            <a:endParaRPr lang="en-GB"/>
          </a:p>
        </p:txBody>
      </p:sp>
    </p:spTree>
    <p:extLst>
      <p:ext uri="{BB962C8B-B14F-4D97-AF65-F5344CB8AC3E}">
        <p14:creationId xmlns:p14="http://schemas.microsoft.com/office/powerpoint/2010/main" val="1390810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D18BD-C874-4C21-89E5-836B3C768777}" type="slidenum">
              <a:rPr lang="en-GB" smtClean="0"/>
              <a:t>19</a:t>
            </a:fld>
            <a:endParaRPr lang="en-GB"/>
          </a:p>
        </p:txBody>
      </p:sp>
    </p:spTree>
    <p:extLst>
      <p:ext uri="{BB962C8B-B14F-4D97-AF65-F5344CB8AC3E}">
        <p14:creationId xmlns:p14="http://schemas.microsoft.com/office/powerpoint/2010/main" val="155594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5734DC8-C4B8-4BE9-8BA9-4BF30FECEF2A}" type="slidenum">
              <a:rPr lang="en-GB" smtClean="0"/>
              <a:t>2</a:t>
            </a:fld>
            <a:endParaRPr lang="en-GB"/>
          </a:p>
        </p:txBody>
      </p:sp>
    </p:spTree>
    <p:extLst>
      <p:ext uri="{BB962C8B-B14F-4D97-AF65-F5344CB8AC3E}">
        <p14:creationId xmlns:p14="http://schemas.microsoft.com/office/powerpoint/2010/main" val="2421078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734DC8-C4B8-4BE9-8BA9-4BF30FECEF2A}" type="slidenum">
              <a:rPr lang="en-GB" smtClean="0"/>
              <a:t>20</a:t>
            </a:fld>
            <a:endParaRPr lang="en-GB"/>
          </a:p>
        </p:txBody>
      </p:sp>
    </p:spTree>
    <p:extLst>
      <p:ext uri="{BB962C8B-B14F-4D97-AF65-F5344CB8AC3E}">
        <p14:creationId xmlns:p14="http://schemas.microsoft.com/office/powerpoint/2010/main" val="1232061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55613">
              <a:defRPr/>
            </a:pPr>
            <a:fld id="{CF2D18BD-C874-4C21-89E5-836B3C768777}" type="slidenum">
              <a:rPr lang="en-GB">
                <a:solidFill>
                  <a:prstClr val="black"/>
                </a:solidFill>
                <a:latin typeface="Calibri" panose="020F0502020204030204"/>
              </a:rPr>
              <a:pPr defTabSz="955613">
                <a:defRPr/>
              </a:pPr>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131009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A01EA78-9250-44B6-9A82-6BEB7DBA5EE8}" type="slidenum">
              <a:rPr lang="en-GB" smtClean="0"/>
              <a:pPr>
                <a:defRPr/>
              </a:pPr>
              <a:t>22</a:t>
            </a:fld>
            <a:endParaRPr lang="en-GB" dirty="0"/>
          </a:p>
        </p:txBody>
      </p:sp>
    </p:spTree>
    <p:extLst>
      <p:ext uri="{BB962C8B-B14F-4D97-AF65-F5344CB8AC3E}">
        <p14:creationId xmlns:p14="http://schemas.microsoft.com/office/powerpoint/2010/main" val="1679976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734DC8-C4B8-4BE9-8BA9-4BF30FECEF2A}" type="slidenum">
              <a:rPr lang="en-GB" smtClean="0"/>
              <a:t>23</a:t>
            </a:fld>
            <a:endParaRPr lang="en-GB"/>
          </a:p>
        </p:txBody>
      </p:sp>
    </p:spTree>
    <p:extLst>
      <p:ext uri="{BB962C8B-B14F-4D97-AF65-F5344CB8AC3E}">
        <p14:creationId xmlns:p14="http://schemas.microsoft.com/office/powerpoint/2010/main" val="3712466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A01EA78-9250-44B6-9A82-6BEB7DBA5EE8}" type="slidenum">
              <a:rPr lang="en-GB" smtClean="0"/>
              <a:pPr>
                <a:defRPr/>
              </a:pPr>
              <a:t>24</a:t>
            </a:fld>
            <a:endParaRPr lang="en-GB" dirty="0"/>
          </a:p>
        </p:txBody>
      </p:sp>
    </p:spTree>
    <p:extLst>
      <p:ext uri="{BB962C8B-B14F-4D97-AF65-F5344CB8AC3E}">
        <p14:creationId xmlns:p14="http://schemas.microsoft.com/office/powerpoint/2010/main" val="615480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GB" b="0" i="0" u="none" strike="noStrike" dirty="0">
              <a:solidFill>
                <a:srgbClr val="333333"/>
              </a:solidFill>
              <a:effectLst/>
              <a:latin typeface="&amp;quo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01EA78-9250-44B6-9A82-6BEB7DBA5EE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741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5734DC8-C4B8-4BE9-8BA9-4BF30FECEF2A}" type="slidenum">
              <a:rPr lang="en-GB" smtClean="0"/>
              <a:t>26</a:t>
            </a:fld>
            <a:endParaRPr lang="en-GB"/>
          </a:p>
        </p:txBody>
      </p:sp>
    </p:spTree>
    <p:extLst>
      <p:ext uri="{BB962C8B-B14F-4D97-AF65-F5344CB8AC3E}">
        <p14:creationId xmlns:p14="http://schemas.microsoft.com/office/powerpoint/2010/main" val="1777480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369CC-1C46-4DAA-967D-0E49016EF0F6}" type="slidenum">
              <a:rPr lang="en-GB" smtClean="0"/>
              <a:t>27</a:t>
            </a:fld>
            <a:endParaRPr lang="en-GB"/>
          </a:p>
        </p:txBody>
      </p:sp>
    </p:spTree>
    <p:extLst>
      <p:ext uri="{BB962C8B-B14F-4D97-AF65-F5344CB8AC3E}">
        <p14:creationId xmlns:p14="http://schemas.microsoft.com/office/powerpoint/2010/main" val="359774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2D18BD-C874-4C21-89E5-836B3C768777}" type="slidenum">
              <a:rPr lang="en-GB" smtClean="0"/>
              <a:t>3</a:t>
            </a:fld>
            <a:endParaRPr lang="en-GB"/>
          </a:p>
        </p:txBody>
      </p:sp>
    </p:spTree>
    <p:extLst>
      <p:ext uri="{BB962C8B-B14F-4D97-AF65-F5344CB8AC3E}">
        <p14:creationId xmlns:p14="http://schemas.microsoft.com/office/powerpoint/2010/main" val="250522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5734DC8-C4B8-4BE9-8BA9-4BF30FECEF2A}" type="slidenum">
              <a:rPr lang="en-GB" smtClean="0"/>
              <a:t>4</a:t>
            </a:fld>
            <a:endParaRPr lang="en-GB"/>
          </a:p>
        </p:txBody>
      </p:sp>
    </p:spTree>
    <p:extLst>
      <p:ext uri="{BB962C8B-B14F-4D97-AF65-F5344CB8AC3E}">
        <p14:creationId xmlns:p14="http://schemas.microsoft.com/office/powerpoint/2010/main" val="236750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369CC-1C46-4DAA-967D-0E49016EF0F6}" type="slidenum">
              <a:rPr lang="en-GB" smtClean="0"/>
              <a:t>5</a:t>
            </a:fld>
            <a:endParaRPr lang="en-GB"/>
          </a:p>
        </p:txBody>
      </p:sp>
    </p:spTree>
    <p:extLst>
      <p:ext uri="{BB962C8B-B14F-4D97-AF65-F5344CB8AC3E}">
        <p14:creationId xmlns:p14="http://schemas.microsoft.com/office/powerpoint/2010/main" val="330277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734DC8-C4B8-4BE9-8BA9-4BF30FECEF2A}" type="slidenum">
              <a:rPr lang="en-GB" smtClean="0"/>
              <a:t>6</a:t>
            </a:fld>
            <a:endParaRPr lang="en-GB"/>
          </a:p>
        </p:txBody>
      </p:sp>
    </p:spTree>
    <p:extLst>
      <p:ext uri="{BB962C8B-B14F-4D97-AF65-F5344CB8AC3E}">
        <p14:creationId xmlns:p14="http://schemas.microsoft.com/office/powerpoint/2010/main" val="980858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734DC8-C4B8-4BE9-8BA9-4BF30FECEF2A}" type="slidenum">
              <a:rPr lang="en-GB" smtClean="0"/>
              <a:t>7</a:t>
            </a:fld>
            <a:endParaRPr lang="en-GB"/>
          </a:p>
        </p:txBody>
      </p:sp>
    </p:spTree>
    <p:extLst>
      <p:ext uri="{BB962C8B-B14F-4D97-AF65-F5344CB8AC3E}">
        <p14:creationId xmlns:p14="http://schemas.microsoft.com/office/powerpoint/2010/main" val="13864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734DC8-C4B8-4BE9-8BA9-4BF30FECEF2A}" type="slidenum">
              <a:rPr lang="en-GB" smtClean="0"/>
              <a:t>8</a:t>
            </a:fld>
            <a:endParaRPr lang="en-GB"/>
          </a:p>
        </p:txBody>
      </p:sp>
    </p:spTree>
    <p:extLst>
      <p:ext uri="{BB962C8B-B14F-4D97-AF65-F5344CB8AC3E}">
        <p14:creationId xmlns:p14="http://schemas.microsoft.com/office/powerpoint/2010/main" val="150879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734DC8-C4B8-4BE9-8BA9-4BF30FECEF2A}" type="slidenum">
              <a:rPr lang="en-GB" smtClean="0"/>
              <a:t>9</a:t>
            </a:fld>
            <a:endParaRPr lang="en-GB"/>
          </a:p>
        </p:txBody>
      </p:sp>
    </p:spTree>
    <p:extLst>
      <p:ext uri="{BB962C8B-B14F-4D97-AF65-F5344CB8AC3E}">
        <p14:creationId xmlns:p14="http://schemas.microsoft.com/office/powerpoint/2010/main" val="3873473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05D6-72B2-4D49-50BE-747CA9E96C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6F15EC-25A4-3478-7AE4-51BBF643D6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94489E-F250-DA1F-CB28-53D0202CB089}"/>
              </a:ext>
            </a:extLst>
          </p:cNvPr>
          <p:cNvSpPr>
            <a:spLocks noGrp="1"/>
          </p:cNvSpPr>
          <p:nvPr>
            <p:ph type="dt" sz="half" idx="10"/>
          </p:nvPr>
        </p:nvSpPr>
        <p:spPr/>
        <p:txBody>
          <a:bodyPr/>
          <a:lstStyle/>
          <a:p>
            <a:fld id="{7F37EB41-B8F9-433E-B0E5-76D8A8886415}" type="datetimeFigureOut">
              <a:rPr lang="en-GB" smtClean="0"/>
              <a:t>13/12/2023</a:t>
            </a:fld>
            <a:endParaRPr lang="en-GB"/>
          </a:p>
        </p:txBody>
      </p:sp>
      <p:sp>
        <p:nvSpPr>
          <p:cNvPr id="5" name="Footer Placeholder 4">
            <a:extLst>
              <a:ext uri="{FF2B5EF4-FFF2-40B4-BE49-F238E27FC236}">
                <a16:creationId xmlns:a16="http://schemas.microsoft.com/office/drawing/2014/main" id="{1C33AF8A-9D94-675A-D327-F2FF38B5C9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5E473D-41AC-40D8-4DC6-C4E9B8724459}"/>
              </a:ext>
            </a:extLst>
          </p:cNvPr>
          <p:cNvSpPr>
            <a:spLocks noGrp="1"/>
          </p:cNvSpPr>
          <p:nvPr>
            <p:ph type="sldNum" sz="quarter" idx="12"/>
          </p:nvPr>
        </p:nvSpPr>
        <p:spPr/>
        <p:txBody>
          <a:bodyPr/>
          <a:lstStyle/>
          <a:p>
            <a:fld id="{6027092E-4C03-48D7-B91F-6FB93F6D6B31}" type="slidenum">
              <a:rPr lang="en-GB" smtClean="0"/>
              <a:t>‹#›</a:t>
            </a:fld>
            <a:endParaRPr lang="en-GB"/>
          </a:p>
        </p:txBody>
      </p:sp>
    </p:spTree>
    <p:extLst>
      <p:ext uri="{BB962C8B-B14F-4D97-AF65-F5344CB8AC3E}">
        <p14:creationId xmlns:p14="http://schemas.microsoft.com/office/powerpoint/2010/main" val="326226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285E-33B0-C012-D0CB-FCAF398D4D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C7FC94-FE66-1748-6CBA-D4E31E705A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0A85BC-0E15-B53B-4C48-04A4D58C1EA4}"/>
              </a:ext>
            </a:extLst>
          </p:cNvPr>
          <p:cNvSpPr>
            <a:spLocks noGrp="1"/>
          </p:cNvSpPr>
          <p:nvPr>
            <p:ph type="dt" sz="half" idx="10"/>
          </p:nvPr>
        </p:nvSpPr>
        <p:spPr/>
        <p:txBody>
          <a:bodyPr/>
          <a:lstStyle/>
          <a:p>
            <a:fld id="{7F37EB41-B8F9-433E-B0E5-76D8A8886415}" type="datetimeFigureOut">
              <a:rPr lang="en-GB" smtClean="0"/>
              <a:t>13/12/2023</a:t>
            </a:fld>
            <a:endParaRPr lang="en-GB"/>
          </a:p>
        </p:txBody>
      </p:sp>
      <p:sp>
        <p:nvSpPr>
          <p:cNvPr id="5" name="Footer Placeholder 4">
            <a:extLst>
              <a:ext uri="{FF2B5EF4-FFF2-40B4-BE49-F238E27FC236}">
                <a16:creationId xmlns:a16="http://schemas.microsoft.com/office/drawing/2014/main" id="{A9FD3B01-BAF4-F0D7-583B-0147F987DB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0FC2C0-71F9-60A6-96AE-2C6CE7A3B6D6}"/>
              </a:ext>
            </a:extLst>
          </p:cNvPr>
          <p:cNvSpPr>
            <a:spLocks noGrp="1"/>
          </p:cNvSpPr>
          <p:nvPr>
            <p:ph type="sldNum" sz="quarter" idx="12"/>
          </p:nvPr>
        </p:nvSpPr>
        <p:spPr/>
        <p:txBody>
          <a:bodyPr/>
          <a:lstStyle/>
          <a:p>
            <a:fld id="{6027092E-4C03-48D7-B91F-6FB93F6D6B31}" type="slidenum">
              <a:rPr lang="en-GB" smtClean="0"/>
              <a:t>‹#›</a:t>
            </a:fld>
            <a:endParaRPr lang="en-GB"/>
          </a:p>
        </p:txBody>
      </p:sp>
    </p:spTree>
    <p:extLst>
      <p:ext uri="{BB962C8B-B14F-4D97-AF65-F5344CB8AC3E}">
        <p14:creationId xmlns:p14="http://schemas.microsoft.com/office/powerpoint/2010/main" val="58135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38C35C-CD49-5956-3B48-E8137D4D8B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D8F30D-57DB-B1D8-A01F-DBE52E95AD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067840-A648-9204-313B-FF04A530F445}"/>
              </a:ext>
            </a:extLst>
          </p:cNvPr>
          <p:cNvSpPr>
            <a:spLocks noGrp="1"/>
          </p:cNvSpPr>
          <p:nvPr>
            <p:ph type="dt" sz="half" idx="10"/>
          </p:nvPr>
        </p:nvSpPr>
        <p:spPr/>
        <p:txBody>
          <a:bodyPr/>
          <a:lstStyle/>
          <a:p>
            <a:fld id="{7F37EB41-B8F9-433E-B0E5-76D8A8886415}" type="datetimeFigureOut">
              <a:rPr lang="en-GB" smtClean="0"/>
              <a:t>13/12/2023</a:t>
            </a:fld>
            <a:endParaRPr lang="en-GB"/>
          </a:p>
        </p:txBody>
      </p:sp>
      <p:sp>
        <p:nvSpPr>
          <p:cNvPr id="5" name="Footer Placeholder 4">
            <a:extLst>
              <a:ext uri="{FF2B5EF4-FFF2-40B4-BE49-F238E27FC236}">
                <a16:creationId xmlns:a16="http://schemas.microsoft.com/office/drawing/2014/main" id="{B8334C63-DB22-A0A4-F4EF-C4046BC6E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E36B9B-368E-5D33-E76A-CF6F2C57F522}"/>
              </a:ext>
            </a:extLst>
          </p:cNvPr>
          <p:cNvSpPr>
            <a:spLocks noGrp="1"/>
          </p:cNvSpPr>
          <p:nvPr>
            <p:ph type="sldNum" sz="quarter" idx="12"/>
          </p:nvPr>
        </p:nvSpPr>
        <p:spPr/>
        <p:txBody>
          <a:bodyPr/>
          <a:lstStyle/>
          <a:p>
            <a:fld id="{6027092E-4C03-48D7-B91F-6FB93F6D6B31}" type="slidenum">
              <a:rPr lang="en-GB" smtClean="0"/>
              <a:t>‹#›</a:t>
            </a:fld>
            <a:endParaRPr lang="en-GB"/>
          </a:p>
        </p:txBody>
      </p:sp>
    </p:spTree>
    <p:extLst>
      <p:ext uri="{BB962C8B-B14F-4D97-AF65-F5344CB8AC3E}">
        <p14:creationId xmlns:p14="http://schemas.microsoft.com/office/powerpoint/2010/main" val="10437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B6D2-70FE-63B3-89CA-F6F15DCD58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5AB2DC-E48B-DFDD-7CEF-9BAFAF1514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97B9B8-9367-9918-0FA9-7E89BA8661A1}"/>
              </a:ext>
            </a:extLst>
          </p:cNvPr>
          <p:cNvSpPr>
            <a:spLocks noGrp="1"/>
          </p:cNvSpPr>
          <p:nvPr>
            <p:ph type="dt" sz="half" idx="10"/>
          </p:nvPr>
        </p:nvSpPr>
        <p:spPr/>
        <p:txBody>
          <a:bodyPr/>
          <a:lstStyle/>
          <a:p>
            <a:fld id="{7F37EB41-B8F9-433E-B0E5-76D8A8886415}" type="datetimeFigureOut">
              <a:rPr lang="en-GB" smtClean="0"/>
              <a:t>13/12/2023</a:t>
            </a:fld>
            <a:endParaRPr lang="en-GB"/>
          </a:p>
        </p:txBody>
      </p:sp>
      <p:sp>
        <p:nvSpPr>
          <p:cNvPr id="5" name="Footer Placeholder 4">
            <a:extLst>
              <a:ext uri="{FF2B5EF4-FFF2-40B4-BE49-F238E27FC236}">
                <a16:creationId xmlns:a16="http://schemas.microsoft.com/office/drawing/2014/main" id="{CA261561-DE22-2497-2D8C-9CD585A45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8DDF7-8C0B-617E-4A90-1D8FED621A09}"/>
              </a:ext>
            </a:extLst>
          </p:cNvPr>
          <p:cNvSpPr>
            <a:spLocks noGrp="1"/>
          </p:cNvSpPr>
          <p:nvPr>
            <p:ph type="sldNum" sz="quarter" idx="12"/>
          </p:nvPr>
        </p:nvSpPr>
        <p:spPr/>
        <p:txBody>
          <a:bodyPr/>
          <a:lstStyle/>
          <a:p>
            <a:fld id="{6027092E-4C03-48D7-B91F-6FB93F6D6B31}" type="slidenum">
              <a:rPr lang="en-GB" smtClean="0"/>
              <a:t>‹#›</a:t>
            </a:fld>
            <a:endParaRPr lang="en-GB"/>
          </a:p>
        </p:txBody>
      </p:sp>
    </p:spTree>
    <p:extLst>
      <p:ext uri="{BB962C8B-B14F-4D97-AF65-F5344CB8AC3E}">
        <p14:creationId xmlns:p14="http://schemas.microsoft.com/office/powerpoint/2010/main" val="408512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0C67-10D1-EF65-9044-89FC9444E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822474-6460-11AF-9C22-7713B69396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14D28B-321D-7587-C328-B92281466079}"/>
              </a:ext>
            </a:extLst>
          </p:cNvPr>
          <p:cNvSpPr>
            <a:spLocks noGrp="1"/>
          </p:cNvSpPr>
          <p:nvPr>
            <p:ph type="dt" sz="half" idx="10"/>
          </p:nvPr>
        </p:nvSpPr>
        <p:spPr/>
        <p:txBody>
          <a:bodyPr/>
          <a:lstStyle/>
          <a:p>
            <a:fld id="{7F37EB41-B8F9-433E-B0E5-76D8A8886415}" type="datetimeFigureOut">
              <a:rPr lang="en-GB" smtClean="0"/>
              <a:t>13/12/2023</a:t>
            </a:fld>
            <a:endParaRPr lang="en-GB"/>
          </a:p>
        </p:txBody>
      </p:sp>
      <p:sp>
        <p:nvSpPr>
          <p:cNvPr id="5" name="Footer Placeholder 4">
            <a:extLst>
              <a:ext uri="{FF2B5EF4-FFF2-40B4-BE49-F238E27FC236}">
                <a16:creationId xmlns:a16="http://schemas.microsoft.com/office/drawing/2014/main" id="{75D7AB25-5CC8-705C-80A7-0C3C801812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F744C1-E034-718D-DC66-EDAC54DC732E}"/>
              </a:ext>
            </a:extLst>
          </p:cNvPr>
          <p:cNvSpPr>
            <a:spLocks noGrp="1"/>
          </p:cNvSpPr>
          <p:nvPr>
            <p:ph type="sldNum" sz="quarter" idx="12"/>
          </p:nvPr>
        </p:nvSpPr>
        <p:spPr/>
        <p:txBody>
          <a:bodyPr/>
          <a:lstStyle/>
          <a:p>
            <a:fld id="{6027092E-4C03-48D7-B91F-6FB93F6D6B31}" type="slidenum">
              <a:rPr lang="en-GB" smtClean="0"/>
              <a:t>‹#›</a:t>
            </a:fld>
            <a:endParaRPr lang="en-GB"/>
          </a:p>
        </p:txBody>
      </p:sp>
    </p:spTree>
    <p:extLst>
      <p:ext uri="{BB962C8B-B14F-4D97-AF65-F5344CB8AC3E}">
        <p14:creationId xmlns:p14="http://schemas.microsoft.com/office/powerpoint/2010/main" val="59863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0C56-C064-06C4-05BD-6682C88474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998CD1-A558-90A4-4612-8C5AF89034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2427DD-D668-28C1-0B20-B76E03268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EE8FDD-61C0-06D4-ACD5-0A359A36119F}"/>
              </a:ext>
            </a:extLst>
          </p:cNvPr>
          <p:cNvSpPr>
            <a:spLocks noGrp="1"/>
          </p:cNvSpPr>
          <p:nvPr>
            <p:ph type="dt" sz="half" idx="10"/>
          </p:nvPr>
        </p:nvSpPr>
        <p:spPr/>
        <p:txBody>
          <a:bodyPr/>
          <a:lstStyle/>
          <a:p>
            <a:fld id="{7F37EB41-B8F9-433E-B0E5-76D8A8886415}" type="datetimeFigureOut">
              <a:rPr lang="en-GB" smtClean="0"/>
              <a:t>13/12/2023</a:t>
            </a:fld>
            <a:endParaRPr lang="en-GB"/>
          </a:p>
        </p:txBody>
      </p:sp>
      <p:sp>
        <p:nvSpPr>
          <p:cNvPr id="6" name="Footer Placeholder 5">
            <a:extLst>
              <a:ext uri="{FF2B5EF4-FFF2-40B4-BE49-F238E27FC236}">
                <a16:creationId xmlns:a16="http://schemas.microsoft.com/office/drawing/2014/main" id="{DE0A2993-8DF5-F3A2-2F16-7B6FC94871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FF7934-20B1-6B6A-1CD6-13A4FDB91AFF}"/>
              </a:ext>
            </a:extLst>
          </p:cNvPr>
          <p:cNvSpPr>
            <a:spLocks noGrp="1"/>
          </p:cNvSpPr>
          <p:nvPr>
            <p:ph type="sldNum" sz="quarter" idx="12"/>
          </p:nvPr>
        </p:nvSpPr>
        <p:spPr/>
        <p:txBody>
          <a:bodyPr/>
          <a:lstStyle/>
          <a:p>
            <a:fld id="{6027092E-4C03-48D7-B91F-6FB93F6D6B31}" type="slidenum">
              <a:rPr lang="en-GB" smtClean="0"/>
              <a:t>‹#›</a:t>
            </a:fld>
            <a:endParaRPr lang="en-GB"/>
          </a:p>
        </p:txBody>
      </p:sp>
    </p:spTree>
    <p:extLst>
      <p:ext uri="{BB962C8B-B14F-4D97-AF65-F5344CB8AC3E}">
        <p14:creationId xmlns:p14="http://schemas.microsoft.com/office/powerpoint/2010/main" val="424264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629B-1272-CC39-0A40-7025B0A262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68EAE2-7FB4-BD43-083F-69BF6F29F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2BF0D6-FC7A-D3F3-CF71-D6A9C2CEF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785C0F-2251-FC1A-6E23-F36D31427F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CF66F-95DD-AC54-3135-B04E02665A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1F6FD5-FCF8-62D0-D978-1D1A62337835}"/>
              </a:ext>
            </a:extLst>
          </p:cNvPr>
          <p:cNvSpPr>
            <a:spLocks noGrp="1"/>
          </p:cNvSpPr>
          <p:nvPr>
            <p:ph type="dt" sz="half" idx="10"/>
          </p:nvPr>
        </p:nvSpPr>
        <p:spPr/>
        <p:txBody>
          <a:bodyPr/>
          <a:lstStyle/>
          <a:p>
            <a:fld id="{7F37EB41-B8F9-433E-B0E5-76D8A8886415}" type="datetimeFigureOut">
              <a:rPr lang="en-GB" smtClean="0"/>
              <a:t>13/12/2023</a:t>
            </a:fld>
            <a:endParaRPr lang="en-GB"/>
          </a:p>
        </p:txBody>
      </p:sp>
      <p:sp>
        <p:nvSpPr>
          <p:cNvPr id="8" name="Footer Placeholder 7">
            <a:extLst>
              <a:ext uri="{FF2B5EF4-FFF2-40B4-BE49-F238E27FC236}">
                <a16:creationId xmlns:a16="http://schemas.microsoft.com/office/drawing/2014/main" id="{D6D64140-86E2-7E25-51D2-1164AE27D5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82FE4D-A442-F10D-2F68-24B57595F8E5}"/>
              </a:ext>
            </a:extLst>
          </p:cNvPr>
          <p:cNvSpPr>
            <a:spLocks noGrp="1"/>
          </p:cNvSpPr>
          <p:nvPr>
            <p:ph type="sldNum" sz="quarter" idx="12"/>
          </p:nvPr>
        </p:nvSpPr>
        <p:spPr/>
        <p:txBody>
          <a:bodyPr/>
          <a:lstStyle/>
          <a:p>
            <a:fld id="{6027092E-4C03-48D7-B91F-6FB93F6D6B31}" type="slidenum">
              <a:rPr lang="en-GB" smtClean="0"/>
              <a:t>‹#›</a:t>
            </a:fld>
            <a:endParaRPr lang="en-GB"/>
          </a:p>
        </p:txBody>
      </p:sp>
    </p:spTree>
    <p:extLst>
      <p:ext uri="{BB962C8B-B14F-4D97-AF65-F5344CB8AC3E}">
        <p14:creationId xmlns:p14="http://schemas.microsoft.com/office/powerpoint/2010/main" val="2867491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8EB3-0992-8C80-4B75-B70D0332F4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DE8EB5-357F-6AE3-62D6-7C3FE20F6DFC}"/>
              </a:ext>
            </a:extLst>
          </p:cNvPr>
          <p:cNvSpPr>
            <a:spLocks noGrp="1"/>
          </p:cNvSpPr>
          <p:nvPr>
            <p:ph type="dt" sz="half" idx="10"/>
          </p:nvPr>
        </p:nvSpPr>
        <p:spPr/>
        <p:txBody>
          <a:bodyPr/>
          <a:lstStyle/>
          <a:p>
            <a:fld id="{7F37EB41-B8F9-433E-B0E5-76D8A8886415}" type="datetimeFigureOut">
              <a:rPr lang="en-GB" smtClean="0"/>
              <a:t>13/12/2023</a:t>
            </a:fld>
            <a:endParaRPr lang="en-GB"/>
          </a:p>
        </p:txBody>
      </p:sp>
      <p:sp>
        <p:nvSpPr>
          <p:cNvPr id="4" name="Footer Placeholder 3">
            <a:extLst>
              <a:ext uri="{FF2B5EF4-FFF2-40B4-BE49-F238E27FC236}">
                <a16:creationId xmlns:a16="http://schemas.microsoft.com/office/drawing/2014/main" id="{FAE9A39C-F807-6516-A7E2-620A0AEE2F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0C8CF2-7129-014F-1AC9-2213851DC4AC}"/>
              </a:ext>
            </a:extLst>
          </p:cNvPr>
          <p:cNvSpPr>
            <a:spLocks noGrp="1"/>
          </p:cNvSpPr>
          <p:nvPr>
            <p:ph type="sldNum" sz="quarter" idx="12"/>
          </p:nvPr>
        </p:nvSpPr>
        <p:spPr/>
        <p:txBody>
          <a:bodyPr/>
          <a:lstStyle/>
          <a:p>
            <a:fld id="{6027092E-4C03-48D7-B91F-6FB93F6D6B31}" type="slidenum">
              <a:rPr lang="en-GB" smtClean="0"/>
              <a:t>‹#›</a:t>
            </a:fld>
            <a:endParaRPr lang="en-GB"/>
          </a:p>
        </p:txBody>
      </p:sp>
    </p:spTree>
    <p:extLst>
      <p:ext uri="{BB962C8B-B14F-4D97-AF65-F5344CB8AC3E}">
        <p14:creationId xmlns:p14="http://schemas.microsoft.com/office/powerpoint/2010/main" val="28036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CA9F0D-2CC6-D338-CCCB-2C73D0B8160F}"/>
              </a:ext>
            </a:extLst>
          </p:cNvPr>
          <p:cNvSpPr>
            <a:spLocks noGrp="1"/>
          </p:cNvSpPr>
          <p:nvPr>
            <p:ph type="dt" sz="half" idx="10"/>
          </p:nvPr>
        </p:nvSpPr>
        <p:spPr/>
        <p:txBody>
          <a:bodyPr/>
          <a:lstStyle/>
          <a:p>
            <a:fld id="{7F37EB41-B8F9-433E-B0E5-76D8A8886415}" type="datetimeFigureOut">
              <a:rPr lang="en-GB" smtClean="0"/>
              <a:t>13/12/2023</a:t>
            </a:fld>
            <a:endParaRPr lang="en-GB"/>
          </a:p>
        </p:txBody>
      </p:sp>
      <p:sp>
        <p:nvSpPr>
          <p:cNvPr id="3" name="Footer Placeholder 2">
            <a:extLst>
              <a:ext uri="{FF2B5EF4-FFF2-40B4-BE49-F238E27FC236}">
                <a16:creationId xmlns:a16="http://schemas.microsoft.com/office/drawing/2014/main" id="{BEFB653A-D754-4F92-BB10-9D16FC6C90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51A0BF-A06A-6B83-18C3-260B59256027}"/>
              </a:ext>
            </a:extLst>
          </p:cNvPr>
          <p:cNvSpPr>
            <a:spLocks noGrp="1"/>
          </p:cNvSpPr>
          <p:nvPr>
            <p:ph type="sldNum" sz="quarter" idx="12"/>
          </p:nvPr>
        </p:nvSpPr>
        <p:spPr/>
        <p:txBody>
          <a:bodyPr/>
          <a:lstStyle/>
          <a:p>
            <a:fld id="{6027092E-4C03-48D7-B91F-6FB93F6D6B31}" type="slidenum">
              <a:rPr lang="en-GB" smtClean="0"/>
              <a:t>‹#›</a:t>
            </a:fld>
            <a:endParaRPr lang="en-GB"/>
          </a:p>
        </p:txBody>
      </p:sp>
    </p:spTree>
    <p:extLst>
      <p:ext uri="{BB962C8B-B14F-4D97-AF65-F5344CB8AC3E}">
        <p14:creationId xmlns:p14="http://schemas.microsoft.com/office/powerpoint/2010/main" val="343763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F488-7CCB-FD4D-EACE-28FFF2DB5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A57808-8633-F4FC-98FE-3AC62432E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018AF6-F883-84F9-D81E-F07A8DD24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E67734-6B3B-FC0D-7392-70AA9CBC4155}"/>
              </a:ext>
            </a:extLst>
          </p:cNvPr>
          <p:cNvSpPr>
            <a:spLocks noGrp="1"/>
          </p:cNvSpPr>
          <p:nvPr>
            <p:ph type="dt" sz="half" idx="10"/>
          </p:nvPr>
        </p:nvSpPr>
        <p:spPr/>
        <p:txBody>
          <a:bodyPr/>
          <a:lstStyle/>
          <a:p>
            <a:fld id="{7F37EB41-B8F9-433E-B0E5-76D8A8886415}" type="datetimeFigureOut">
              <a:rPr lang="en-GB" smtClean="0"/>
              <a:t>13/12/2023</a:t>
            </a:fld>
            <a:endParaRPr lang="en-GB"/>
          </a:p>
        </p:txBody>
      </p:sp>
      <p:sp>
        <p:nvSpPr>
          <p:cNvPr id="6" name="Footer Placeholder 5">
            <a:extLst>
              <a:ext uri="{FF2B5EF4-FFF2-40B4-BE49-F238E27FC236}">
                <a16:creationId xmlns:a16="http://schemas.microsoft.com/office/drawing/2014/main" id="{B3540F7F-67C1-B4DE-A025-3A9C80CD2A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EFDD76-A7AD-581E-5802-4F974C25DEB4}"/>
              </a:ext>
            </a:extLst>
          </p:cNvPr>
          <p:cNvSpPr>
            <a:spLocks noGrp="1"/>
          </p:cNvSpPr>
          <p:nvPr>
            <p:ph type="sldNum" sz="quarter" idx="12"/>
          </p:nvPr>
        </p:nvSpPr>
        <p:spPr/>
        <p:txBody>
          <a:bodyPr/>
          <a:lstStyle/>
          <a:p>
            <a:fld id="{6027092E-4C03-48D7-B91F-6FB93F6D6B31}" type="slidenum">
              <a:rPr lang="en-GB" smtClean="0"/>
              <a:t>‹#›</a:t>
            </a:fld>
            <a:endParaRPr lang="en-GB"/>
          </a:p>
        </p:txBody>
      </p:sp>
    </p:spTree>
    <p:extLst>
      <p:ext uri="{BB962C8B-B14F-4D97-AF65-F5344CB8AC3E}">
        <p14:creationId xmlns:p14="http://schemas.microsoft.com/office/powerpoint/2010/main" val="226190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0B88-2BA4-3AF7-D324-FE00710B3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EB4D10-A892-464A-C3EE-D06316C50A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617CCA-AAE1-115D-DA4E-3BA803F52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6193D1-E24E-7D68-6C89-3030FC955F21}"/>
              </a:ext>
            </a:extLst>
          </p:cNvPr>
          <p:cNvSpPr>
            <a:spLocks noGrp="1"/>
          </p:cNvSpPr>
          <p:nvPr>
            <p:ph type="dt" sz="half" idx="10"/>
          </p:nvPr>
        </p:nvSpPr>
        <p:spPr/>
        <p:txBody>
          <a:bodyPr/>
          <a:lstStyle/>
          <a:p>
            <a:fld id="{7F37EB41-B8F9-433E-B0E5-76D8A8886415}" type="datetimeFigureOut">
              <a:rPr lang="en-GB" smtClean="0"/>
              <a:t>13/12/2023</a:t>
            </a:fld>
            <a:endParaRPr lang="en-GB"/>
          </a:p>
        </p:txBody>
      </p:sp>
      <p:sp>
        <p:nvSpPr>
          <p:cNvPr id="6" name="Footer Placeholder 5">
            <a:extLst>
              <a:ext uri="{FF2B5EF4-FFF2-40B4-BE49-F238E27FC236}">
                <a16:creationId xmlns:a16="http://schemas.microsoft.com/office/drawing/2014/main" id="{17A10E09-C5CE-01AA-820D-65FB7040B5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DE1C80-F902-4624-EC88-A68A9B34198A}"/>
              </a:ext>
            </a:extLst>
          </p:cNvPr>
          <p:cNvSpPr>
            <a:spLocks noGrp="1"/>
          </p:cNvSpPr>
          <p:nvPr>
            <p:ph type="sldNum" sz="quarter" idx="12"/>
          </p:nvPr>
        </p:nvSpPr>
        <p:spPr/>
        <p:txBody>
          <a:bodyPr/>
          <a:lstStyle/>
          <a:p>
            <a:fld id="{6027092E-4C03-48D7-B91F-6FB93F6D6B31}" type="slidenum">
              <a:rPr lang="en-GB" smtClean="0"/>
              <a:t>‹#›</a:t>
            </a:fld>
            <a:endParaRPr lang="en-GB"/>
          </a:p>
        </p:txBody>
      </p:sp>
    </p:spTree>
    <p:extLst>
      <p:ext uri="{BB962C8B-B14F-4D97-AF65-F5344CB8AC3E}">
        <p14:creationId xmlns:p14="http://schemas.microsoft.com/office/powerpoint/2010/main" val="43678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36936-509F-5435-156C-9185116DFA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9F2156-2E4A-5AB8-87A4-912514066C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2851DF-6516-59ED-85C9-1EBA05A38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7EB41-B8F9-433E-B0E5-76D8A8886415}" type="datetimeFigureOut">
              <a:rPr lang="en-GB" smtClean="0"/>
              <a:t>13/12/2023</a:t>
            </a:fld>
            <a:endParaRPr lang="en-GB"/>
          </a:p>
        </p:txBody>
      </p:sp>
      <p:sp>
        <p:nvSpPr>
          <p:cNvPr id="5" name="Footer Placeholder 4">
            <a:extLst>
              <a:ext uri="{FF2B5EF4-FFF2-40B4-BE49-F238E27FC236}">
                <a16:creationId xmlns:a16="http://schemas.microsoft.com/office/drawing/2014/main" id="{926D81D7-3912-F4F1-1FE9-F7D755B09D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99A232-CAE5-19C8-BAE3-293134DE6B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7092E-4C03-48D7-B91F-6FB93F6D6B31}" type="slidenum">
              <a:rPr lang="en-GB" smtClean="0"/>
              <a:t>‹#›</a:t>
            </a:fld>
            <a:endParaRPr lang="en-GB"/>
          </a:p>
        </p:txBody>
      </p:sp>
    </p:spTree>
    <p:extLst>
      <p:ext uri="{BB962C8B-B14F-4D97-AF65-F5344CB8AC3E}">
        <p14:creationId xmlns:p14="http://schemas.microsoft.com/office/powerpoint/2010/main" val="3459643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sheffieldhallam.sharepoint.com/sites/3037/Lists/Governance%20Services%20Policies%20working%20progress/Governance%20and%20Sector%20Regulation%20Policies.aspx?viewid=eface5fc%2D8b18%2D499d%2D8eb7%2De00d483dd26c"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s://ico.org.uk/about-the-ico/media-centre/news-and-blogs/2022/11/department-for-education-warned-after-gambling-companies-benefit-from-learning-records-databas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sheffieldhallam.sharepoint.com/sites/3037/SitePages/Information-Governance-training.aspx"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sheffieldhallam.sharepoint.com/sites/3029/SitePages/Protecting-the-University-from-cyber-threats.aspx" TargetMode="External"/><Relationship Id="rId5" Type="http://schemas.openxmlformats.org/officeDocument/2006/relationships/hyperlink" Target="https://sheffieldhallam.sharepoint.com/sites/3037/Shared%20Documents/Forms/AllItems.aspx?id=%2Fsites%2F3037%2FShared%20Documents%2FMobile%20working%20data%20security%2Epdf&amp;parent=%2Fsites%2F3037%2FShared%20Documents" TargetMode="External"/><Relationship Id="rId4" Type="http://schemas.openxmlformats.org/officeDocument/2006/relationships/hyperlink" Target="https://sheffieldhallam.sharepoint.com/sites/3037/SiteAssets/Forms/AllItems.aspx?id=%2Fsites%2F3037%2FSiteAssets%2FSitePages%2FFAQs%2D1%2D%2FSafe%20Email%20advice%2Epdf&amp;parent=%2Fsites%2F3037%2FSiteAssets%2FSitePages%2FFAQs%2D1%2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mailto:DPO@shu.ac.u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heffieldhallam.sharepoint.com/sites/4042/SitePages/Where-do-I-save-and-share-my-work-.aspx"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mailto:DPO@shu.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2EA8BC6C-CFD1-4DDF-0FD6-531019DE8458}"/>
              </a:ext>
            </a:extLst>
          </p:cNvPr>
          <p:cNvSpPr/>
          <p:nvPr/>
        </p:nvSpPr>
        <p:spPr>
          <a:xfrm>
            <a:off x="1104900" y="1627057"/>
            <a:ext cx="10029824" cy="2765686"/>
          </a:xfrm>
          <a:prstGeom prst="round2Diag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Data Protection for Researchers</a:t>
            </a:r>
          </a:p>
          <a:p>
            <a:pPr algn="ctr"/>
            <a:r>
              <a:rPr lang="en-US" sz="3000" b="1" dirty="0">
                <a:solidFill>
                  <a:schemeClr val="bg1"/>
                </a:solidFill>
              </a:rPr>
              <a:t>February 2023</a:t>
            </a:r>
          </a:p>
        </p:txBody>
      </p:sp>
      <p:sp>
        <p:nvSpPr>
          <p:cNvPr id="18" name="Rectangle: Folded Corner 17">
            <a:extLst>
              <a:ext uri="{FF2B5EF4-FFF2-40B4-BE49-F238E27FC236}">
                <a16:creationId xmlns:a16="http://schemas.microsoft.com/office/drawing/2014/main" id="{20685D62-707C-6F4A-1DEF-ED2276FFDF7A}"/>
              </a:ext>
            </a:extLst>
          </p:cNvPr>
          <p:cNvSpPr/>
          <p:nvPr/>
        </p:nvSpPr>
        <p:spPr>
          <a:xfrm>
            <a:off x="1513385" y="3936183"/>
            <a:ext cx="5928815" cy="2376264"/>
          </a:xfrm>
          <a:prstGeom prst="foldedCorne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chemeClr val="tx1"/>
              </a:solidFill>
            </a:endParaRPr>
          </a:p>
          <a:p>
            <a:pPr algn="ctr"/>
            <a:r>
              <a:rPr lang="en-GB" sz="3200" b="1" dirty="0">
                <a:solidFill>
                  <a:schemeClr val="tx1"/>
                </a:solidFill>
              </a:rPr>
              <a:t>Helen Williamson</a:t>
            </a:r>
          </a:p>
          <a:p>
            <a:pPr algn="ctr"/>
            <a:endParaRPr lang="en-GB" sz="1200" dirty="0">
              <a:solidFill>
                <a:srgbClr val="B70D53"/>
              </a:solidFill>
            </a:endParaRPr>
          </a:p>
          <a:p>
            <a:pPr algn="ctr"/>
            <a:r>
              <a:rPr lang="en-GB" sz="2400" dirty="0">
                <a:solidFill>
                  <a:schemeClr val="tx1"/>
                </a:solidFill>
              </a:rPr>
              <a:t>Head of Information Governance </a:t>
            </a:r>
          </a:p>
          <a:p>
            <a:pPr algn="ctr"/>
            <a:r>
              <a:rPr lang="en-GB" sz="2400" dirty="0">
                <a:solidFill>
                  <a:schemeClr val="tx1"/>
                </a:solidFill>
              </a:rPr>
              <a:t>and Data Protection Officer</a:t>
            </a:r>
          </a:p>
          <a:p>
            <a:pPr algn="ctr"/>
            <a:endParaRPr lang="en-GB" sz="1200" dirty="0">
              <a:solidFill>
                <a:srgbClr val="B70D53"/>
              </a:solidFill>
            </a:endParaRPr>
          </a:p>
          <a:p>
            <a:pPr algn="ctr"/>
            <a:r>
              <a:rPr lang="en-GB" sz="2400" dirty="0">
                <a:solidFill>
                  <a:srgbClr val="B70D53"/>
                </a:solidFill>
              </a:rPr>
              <a:t>Governance, Legal and Sector Regulation</a:t>
            </a:r>
          </a:p>
        </p:txBody>
      </p:sp>
      <p:pic>
        <p:nvPicPr>
          <p:cNvPr id="2" name="Picture 1">
            <a:extLst>
              <a:ext uri="{FF2B5EF4-FFF2-40B4-BE49-F238E27FC236}">
                <a16:creationId xmlns:a16="http://schemas.microsoft.com/office/drawing/2014/main" id="{1EF6D660-85FD-F5ED-A630-CBBBB4691B13}"/>
              </a:ext>
            </a:extLst>
          </p:cNvPr>
          <p:cNvPicPr>
            <a:picLocks noChangeAspect="1"/>
          </p:cNvPicPr>
          <p:nvPr/>
        </p:nvPicPr>
        <p:blipFill>
          <a:blip r:embed="rId3"/>
          <a:stretch>
            <a:fillRect/>
          </a:stretch>
        </p:blipFill>
        <p:spPr>
          <a:xfrm>
            <a:off x="281869" y="240753"/>
            <a:ext cx="1646063" cy="890093"/>
          </a:xfrm>
          <a:prstGeom prst="rect">
            <a:avLst/>
          </a:prstGeom>
        </p:spPr>
      </p:pic>
      <p:sp>
        <p:nvSpPr>
          <p:cNvPr id="3" name="TextBox 2">
            <a:extLst>
              <a:ext uri="{FF2B5EF4-FFF2-40B4-BE49-F238E27FC236}">
                <a16:creationId xmlns:a16="http://schemas.microsoft.com/office/drawing/2014/main" id="{A9D73676-9325-30BC-A560-E3412FDCFE2C}"/>
              </a:ext>
            </a:extLst>
          </p:cNvPr>
          <p:cNvSpPr txBox="1"/>
          <p:nvPr/>
        </p:nvSpPr>
        <p:spPr>
          <a:xfrm>
            <a:off x="7924385" y="4855663"/>
            <a:ext cx="3210339" cy="954107"/>
          </a:xfrm>
          <a:prstGeom prst="rect">
            <a:avLst/>
          </a:prstGeom>
          <a:noFill/>
          <a:ln w="38100">
            <a:solidFill>
              <a:schemeClr val="tx1"/>
            </a:solidFill>
          </a:ln>
        </p:spPr>
        <p:txBody>
          <a:bodyPr wrap="square" rtlCol="0">
            <a:spAutoFit/>
          </a:bodyPr>
          <a:lstStyle/>
          <a:p>
            <a:pPr algn="ctr"/>
            <a:r>
              <a:rPr lang="en-GB" sz="3200" b="1" dirty="0"/>
              <a:t>Jon Ashton</a:t>
            </a:r>
          </a:p>
          <a:p>
            <a:pPr algn="ctr"/>
            <a:r>
              <a:rPr lang="en-GB" sz="2400" dirty="0"/>
              <a:t>Security Analyst, DTS</a:t>
            </a:r>
          </a:p>
        </p:txBody>
      </p:sp>
    </p:spTree>
    <p:extLst>
      <p:ext uri="{BB962C8B-B14F-4D97-AF65-F5344CB8AC3E}">
        <p14:creationId xmlns:p14="http://schemas.microsoft.com/office/powerpoint/2010/main" val="1182843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D50B93-E1BF-E724-C969-A6A2ADB76085}"/>
              </a:ext>
            </a:extLst>
          </p:cNvPr>
          <p:cNvSpPr txBox="1"/>
          <p:nvPr/>
        </p:nvSpPr>
        <p:spPr>
          <a:xfrm>
            <a:off x="365051" y="1142155"/>
            <a:ext cx="11461898" cy="414850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the data is fully anonymised, then data protection law doesn’t apply because we aren’t processing data that relates to an identified or identifiable individual.  </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Reduces impact on individuals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Can be difficult to achieve. Stripping out the direct identifiers from a data set may not be enough to fully anonymise the data.  Is there still enough information to identify an individual?</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can’t say that data protection doesn’t apply unless we are sure that the data really is anonymised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 don’t want to be in a position where we don’t comply with DP requirements because we have mistakenly classified the data </a:t>
            </a:r>
            <a:r>
              <a:rPr lang="en-GB" dirty="0">
                <a:latin typeface="Calibri" panose="020F0502020204030204" pitchFamily="34" charset="0"/>
                <a:ea typeface="Calibri" panose="020F0502020204030204" pitchFamily="34" charset="0"/>
                <a:cs typeface="Times New Roman" panose="02020603050405020304" pitchFamily="18" charset="0"/>
              </a:rPr>
              <a:t>as anonymous.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you anonymise personal data, you are still processing personal data up to and at that point.  Only after the anonymisation process is complete have you finished processing personal data.</a:t>
            </a:r>
          </a:p>
          <a:p>
            <a:pPr marL="285750" indent="-285750">
              <a:lnSpc>
                <a:spcPct val="107000"/>
              </a:lnSpc>
              <a:spcAft>
                <a:spcPts val="800"/>
              </a:spcAft>
              <a:buFont typeface="Arial" panose="020B0604020202020204" pitchFamily="34" charset="0"/>
              <a:buChar cha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Anonymised data may not fulfil your research purposes. For example, if you need to track individuals in a longitudinal study, then aggregated or anonymous data would clearly make the research impossible.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E8120F6-2E59-0D7D-3C9C-6E94BAF871F7}"/>
              </a:ext>
            </a:extLst>
          </p:cNvPr>
          <p:cNvSpPr txBox="1"/>
          <p:nvPr/>
        </p:nvSpPr>
        <p:spPr>
          <a:xfrm>
            <a:off x="2772440" y="412964"/>
            <a:ext cx="6097772" cy="532903"/>
          </a:xfrm>
          <a:prstGeom prst="rect">
            <a:avLst/>
          </a:prstGeom>
          <a:noFill/>
        </p:spPr>
        <p:txBody>
          <a:bodyPr wrap="square">
            <a:spAutoFit/>
          </a:bodyPr>
          <a:lstStyle/>
          <a:p>
            <a:pPr>
              <a:lnSpc>
                <a:spcPct val="107000"/>
              </a:lnSpc>
              <a:spcAft>
                <a:spcPts val="800"/>
              </a:spcAft>
            </a:pPr>
            <a:r>
              <a:rPr lang="en-GB" sz="2800" b="1" dirty="0">
                <a:solidFill>
                  <a:srgbClr val="B70D53"/>
                </a:solidFill>
                <a:effectLst/>
                <a:latin typeface="Calibri" panose="020F0502020204030204" pitchFamily="34" charset="0"/>
                <a:ea typeface="Calibri" panose="020F0502020204030204" pitchFamily="34" charset="0"/>
                <a:cs typeface="Times New Roman" panose="02020603050405020304" pitchFamily="18" charset="0"/>
              </a:rPr>
              <a:t>Anonymous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b="1" dirty="0">
                <a:solidFill>
                  <a:srgbClr val="B70D53"/>
                </a:solidFill>
                <a:effectLst/>
                <a:latin typeface="Calibri" panose="020F0502020204030204" pitchFamily="34" charset="0"/>
                <a:ea typeface="Calibri" panose="020F0502020204030204" pitchFamily="34" charset="0"/>
                <a:cs typeface="Times New Roman" panose="02020603050405020304" pitchFamily="18" charset="0"/>
              </a:rPr>
              <a:t>Data/Anonymisation:</a:t>
            </a:r>
          </a:p>
        </p:txBody>
      </p:sp>
      <p:pic>
        <p:nvPicPr>
          <p:cNvPr id="2" name="Picture 2" descr="http://www.opticalillusion.net/wp-content/uploads/2009/03/monamao.jpg">
            <a:extLst>
              <a:ext uri="{FF2B5EF4-FFF2-40B4-BE49-F238E27FC236}">
                <a16:creationId xmlns:a16="http://schemas.microsoft.com/office/drawing/2014/main" id="{08C7B237-1AAC-26B5-1DD4-18EF592EDD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86951"/>
            <a:ext cx="4246941" cy="13710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F:\Personal\photo.jpg">
            <a:extLst>
              <a:ext uri="{FF2B5EF4-FFF2-40B4-BE49-F238E27FC236}">
                <a16:creationId xmlns:a16="http://schemas.microsoft.com/office/drawing/2014/main" id="{58614D0D-0CB9-173D-F191-B7C56DA68201}"/>
              </a:ext>
            </a:extLst>
          </p:cNvPr>
          <p:cNvPicPr/>
          <p:nvPr/>
        </p:nvPicPr>
        <p:blipFill>
          <a:blip r:embed="rId4">
            <a:extLst>
              <a:ext uri="{BEBA8EAE-BF5A-486C-A8C5-ECC9F3942E4B}">
                <a14:imgProps xmlns:a14="http://schemas.microsoft.com/office/drawing/2010/main">
                  <a14:imgLayer r:embed="rId5">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4346137" y="5476326"/>
            <a:ext cx="1041206" cy="1392297"/>
          </a:xfrm>
          <a:prstGeom prst="rect">
            <a:avLst/>
          </a:prstGeom>
          <a:noFill/>
          <a:ln>
            <a:noFill/>
          </a:ln>
        </p:spPr>
      </p:pic>
      <p:pic>
        <p:nvPicPr>
          <p:cNvPr id="6" name="Picture 5" descr="F:\Personal\photo.jpg">
            <a:extLst>
              <a:ext uri="{FF2B5EF4-FFF2-40B4-BE49-F238E27FC236}">
                <a16:creationId xmlns:a16="http://schemas.microsoft.com/office/drawing/2014/main" id="{ED9C66E8-8C76-804E-822B-34430DBAF59B}"/>
              </a:ext>
            </a:extLst>
          </p:cNvPr>
          <p:cNvPicPr/>
          <p:nvPr/>
        </p:nvPicPr>
        <p:blipFill>
          <a:blip r:embed="rId6">
            <a:extLst>
              <a:ext uri="{BEBA8EAE-BF5A-486C-A8C5-ECC9F3942E4B}">
                <a14:imgProps xmlns:a14="http://schemas.microsoft.com/office/drawing/2010/main">
                  <a14:imgLayer r:embed="rId5">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5387343" y="5465703"/>
            <a:ext cx="1119034" cy="1392297"/>
          </a:xfrm>
          <a:prstGeom prst="rect">
            <a:avLst/>
          </a:prstGeom>
          <a:noFill/>
          <a:ln>
            <a:noFill/>
          </a:ln>
        </p:spPr>
      </p:pic>
    </p:spTree>
    <p:extLst>
      <p:ext uri="{BB962C8B-B14F-4D97-AF65-F5344CB8AC3E}">
        <p14:creationId xmlns:p14="http://schemas.microsoft.com/office/powerpoint/2010/main" val="382989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8C4F8F8-250F-7590-3E1F-E1C431682E27}"/>
              </a:ext>
            </a:extLst>
          </p:cNvPr>
          <p:cNvGraphicFramePr>
            <a:graphicFrameLocks noGrp="1"/>
          </p:cNvGraphicFramePr>
          <p:nvPr>
            <p:extLst>
              <p:ext uri="{D42A27DB-BD31-4B8C-83A1-F6EECF244321}">
                <p14:modId xmlns:p14="http://schemas.microsoft.com/office/powerpoint/2010/main" val="4116848935"/>
              </p:ext>
            </p:extLst>
          </p:nvPr>
        </p:nvGraphicFramePr>
        <p:xfrm>
          <a:off x="239060" y="1855574"/>
          <a:ext cx="5071730" cy="2312477"/>
        </p:xfrm>
        <a:graphic>
          <a:graphicData uri="http://schemas.openxmlformats.org/drawingml/2006/table">
            <a:tbl>
              <a:tblPr firstRow="1" firstCol="1" bandRow="1">
                <a:tableStyleId>{5C22544A-7EE6-4342-B048-85BDC9FD1C3A}</a:tableStyleId>
              </a:tblPr>
              <a:tblGrid>
                <a:gridCol w="1610590">
                  <a:extLst>
                    <a:ext uri="{9D8B030D-6E8A-4147-A177-3AD203B41FA5}">
                      <a16:colId xmlns:a16="http://schemas.microsoft.com/office/drawing/2014/main" val="4069351090"/>
                    </a:ext>
                  </a:extLst>
                </a:gridCol>
                <a:gridCol w="1152629">
                  <a:extLst>
                    <a:ext uri="{9D8B030D-6E8A-4147-A177-3AD203B41FA5}">
                      <a16:colId xmlns:a16="http://schemas.microsoft.com/office/drawing/2014/main" val="594305356"/>
                    </a:ext>
                  </a:extLst>
                </a:gridCol>
                <a:gridCol w="463654">
                  <a:extLst>
                    <a:ext uri="{9D8B030D-6E8A-4147-A177-3AD203B41FA5}">
                      <a16:colId xmlns:a16="http://schemas.microsoft.com/office/drawing/2014/main" val="3217264465"/>
                    </a:ext>
                  </a:extLst>
                </a:gridCol>
                <a:gridCol w="692228">
                  <a:extLst>
                    <a:ext uri="{9D8B030D-6E8A-4147-A177-3AD203B41FA5}">
                      <a16:colId xmlns:a16="http://schemas.microsoft.com/office/drawing/2014/main" val="2661030692"/>
                    </a:ext>
                  </a:extLst>
                </a:gridCol>
                <a:gridCol w="1152629">
                  <a:extLst>
                    <a:ext uri="{9D8B030D-6E8A-4147-A177-3AD203B41FA5}">
                      <a16:colId xmlns:a16="http://schemas.microsoft.com/office/drawing/2014/main" val="731191575"/>
                    </a:ext>
                  </a:extLst>
                </a:gridCol>
              </a:tblGrid>
              <a:tr h="516987">
                <a:tc>
                  <a:txBody>
                    <a:bodyPr/>
                    <a:lstStyle/>
                    <a:p>
                      <a:pPr>
                        <a:lnSpc>
                          <a:spcPct val="107000"/>
                        </a:lnSpc>
                        <a:spcAft>
                          <a:spcPts val="800"/>
                        </a:spcAft>
                      </a:pPr>
                      <a:r>
                        <a:rPr lang="en-GB" sz="1600" dirty="0">
                          <a:effectLst/>
                        </a:rPr>
                        <a:t>Data Subject Name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NHS number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Age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BMI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Allergies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4391032"/>
                  </a:ext>
                </a:extLst>
              </a:tr>
              <a:tr h="359098">
                <a:tc>
                  <a:txBody>
                    <a:bodyPr/>
                    <a:lstStyle/>
                    <a:p>
                      <a:pPr>
                        <a:lnSpc>
                          <a:spcPct val="107000"/>
                        </a:lnSpc>
                        <a:spcAft>
                          <a:spcPts val="800"/>
                        </a:spcAft>
                      </a:pPr>
                      <a:r>
                        <a:rPr lang="en-GB" sz="1600" dirty="0">
                          <a:effectLst/>
                        </a:rPr>
                        <a:t>Alice Barker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123456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43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26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Nut allergy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7474485"/>
                  </a:ext>
                </a:extLst>
              </a:tr>
              <a:tr h="359098">
                <a:tc>
                  <a:txBody>
                    <a:bodyPr/>
                    <a:lstStyle/>
                    <a:p>
                      <a:pPr>
                        <a:lnSpc>
                          <a:spcPct val="107000"/>
                        </a:lnSpc>
                        <a:spcAft>
                          <a:spcPts val="800"/>
                        </a:spcAft>
                      </a:pPr>
                      <a:r>
                        <a:rPr lang="en-GB" sz="1600" dirty="0">
                          <a:effectLst/>
                        </a:rPr>
                        <a:t>Bob Jones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234567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25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18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None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0977345"/>
                  </a:ext>
                </a:extLst>
              </a:tr>
              <a:tr h="359098">
                <a:tc>
                  <a:txBody>
                    <a:bodyPr/>
                    <a:lstStyle/>
                    <a:p>
                      <a:pPr>
                        <a:lnSpc>
                          <a:spcPct val="107000"/>
                        </a:lnSpc>
                        <a:spcAft>
                          <a:spcPts val="800"/>
                        </a:spcAft>
                      </a:pPr>
                      <a:r>
                        <a:rPr lang="en-GB" sz="1600" dirty="0">
                          <a:effectLst/>
                        </a:rPr>
                        <a:t>David Lyons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345678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61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23.5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Penicillin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278048"/>
                  </a:ext>
                </a:extLst>
              </a:tr>
              <a:tr h="359098">
                <a:tc>
                  <a:txBody>
                    <a:bodyPr/>
                    <a:lstStyle/>
                    <a:p>
                      <a:pPr>
                        <a:lnSpc>
                          <a:spcPct val="107000"/>
                        </a:lnSpc>
                        <a:spcAft>
                          <a:spcPts val="800"/>
                        </a:spcAft>
                      </a:pPr>
                      <a:r>
                        <a:rPr lang="en-GB" sz="1600" dirty="0">
                          <a:effectLst/>
                        </a:rPr>
                        <a:t>Eve Smith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456789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42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20.5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None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520374"/>
                  </a:ext>
                </a:extLst>
              </a:tr>
              <a:tr h="359098">
                <a:tc>
                  <a:txBody>
                    <a:bodyPr/>
                    <a:lstStyle/>
                    <a:p>
                      <a:pPr>
                        <a:lnSpc>
                          <a:spcPct val="107000"/>
                        </a:lnSpc>
                        <a:spcAft>
                          <a:spcPts val="800"/>
                        </a:spcAft>
                      </a:pPr>
                      <a:r>
                        <a:rPr lang="en-GB" sz="1600" dirty="0">
                          <a:effectLst/>
                        </a:rPr>
                        <a:t>Riley Trent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567891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39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Soy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4588932"/>
                  </a:ext>
                </a:extLst>
              </a:tr>
            </a:tbl>
          </a:graphicData>
        </a:graphic>
      </p:graphicFrame>
      <p:graphicFrame>
        <p:nvGraphicFramePr>
          <p:cNvPr id="7" name="Table 6">
            <a:extLst>
              <a:ext uri="{FF2B5EF4-FFF2-40B4-BE49-F238E27FC236}">
                <a16:creationId xmlns:a16="http://schemas.microsoft.com/office/drawing/2014/main" id="{B52B696F-C3BF-C87E-CDE6-5FB5CE3359FB}"/>
              </a:ext>
            </a:extLst>
          </p:cNvPr>
          <p:cNvGraphicFramePr>
            <a:graphicFrameLocks noGrp="1"/>
          </p:cNvGraphicFramePr>
          <p:nvPr>
            <p:extLst>
              <p:ext uri="{D42A27DB-BD31-4B8C-83A1-F6EECF244321}">
                <p14:modId xmlns:p14="http://schemas.microsoft.com/office/powerpoint/2010/main" val="3800456254"/>
              </p:ext>
            </p:extLst>
          </p:nvPr>
        </p:nvGraphicFramePr>
        <p:xfrm>
          <a:off x="6881212" y="1855574"/>
          <a:ext cx="4986671" cy="2312478"/>
        </p:xfrm>
        <a:graphic>
          <a:graphicData uri="http://schemas.openxmlformats.org/drawingml/2006/table">
            <a:tbl>
              <a:tblPr firstRow="1" firstCol="1" bandRow="1">
                <a:tableStyleId>{5C22544A-7EE6-4342-B048-85BDC9FD1C3A}</a:tableStyleId>
              </a:tblPr>
              <a:tblGrid>
                <a:gridCol w="1469200">
                  <a:extLst>
                    <a:ext uri="{9D8B030D-6E8A-4147-A177-3AD203B41FA5}">
                      <a16:colId xmlns:a16="http://schemas.microsoft.com/office/drawing/2014/main" val="257000275"/>
                    </a:ext>
                  </a:extLst>
                </a:gridCol>
                <a:gridCol w="1992516">
                  <a:extLst>
                    <a:ext uri="{9D8B030D-6E8A-4147-A177-3AD203B41FA5}">
                      <a16:colId xmlns:a16="http://schemas.microsoft.com/office/drawing/2014/main" val="688988403"/>
                    </a:ext>
                  </a:extLst>
                </a:gridCol>
                <a:gridCol w="1524955">
                  <a:extLst>
                    <a:ext uri="{9D8B030D-6E8A-4147-A177-3AD203B41FA5}">
                      <a16:colId xmlns:a16="http://schemas.microsoft.com/office/drawing/2014/main" val="863578814"/>
                    </a:ext>
                  </a:extLst>
                </a:gridCol>
              </a:tblGrid>
              <a:tr h="385413">
                <a:tc>
                  <a:txBody>
                    <a:bodyPr/>
                    <a:lstStyle/>
                    <a:p>
                      <a:pPr>
                        <a:lnSpc>
                          <a:spcPct val="107000"/>
                        </a:lnSpc>
                        <a:spcAft>
                          <a:spcPts val="800"/>
                        </a:spcAft>
                      </a:pPr>
                      <a:r>
                        <a:rPr lang="en-GB" sz="1600">
                          <a:effectLst/>
                        </a:rPr>
                        <a:t>Pseudonym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Data Subject Name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NHS number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3462401"/>
                  </a:ext>
                </a:extLst>
              </a:tr>
              <a:tr h="385413">
                <a:tc>
                  <a:txBody>
                    <a:bodyPr/>
                    <a:lstStyle/>
                    <a:p>
                      <a:pPr>
                        <a:lnSpc>
                          <a:spcPct val="107000"/>
                        </a:lnSpc>
                        <a:spcAft>
                          <a:spcPts val="800"/>
                        </a:spcAft>
                      </a:pPr>
                      <a:r>
                        <a:rPr lang="en-GB" sz="1600" dirty="0">
                          <a:effectLst/>
                        </a:rPr>
                        <a:t>Da45zp6h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Alice Barker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123456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972480"/>
                  </a:ext>
                </a:extLst>
              </a:tr>
              <a:tr h="385413">
                <a:tc>
                  <a:txBody>
                    <a:bodyPr/>
                    <a:lstStyle/>
                    <a:p>
                      <a:pPr>
                        <a:lnSpc>
                          <a:spcPct val="107000"/>
                        </a:lnSpc>
                        <a:spcAft>
                          <a:spcPts val="800"/>
                        </a:spcAft>
                      </a:pPr>
                      <a:r>
                        <a:rPr lang="en-GB" sz="1600" dirty="0">
                          <a:effectLst/>
                        </a:rPr>
                        <a:t>Le85pw7j</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Bob Jones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234567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4314899"/>
                  </a:ext>
                </a:extLst>
              </a:tr>
              <a:tr h="385413">
                <a:tc>
                  <a:txBody>
                    <a:bodyPr/>
                    <a:lstStyle/>
                    <a:p>
                      <a:pPr>
                        <a:lnSpc>
                          <a:spcPct val="107000"/>
                        </a:lnSpc>
                        <a:spcAft>
                          <a:spcPts val="800"/>
                        </a:spcAft>
                      </a:pPr>
                      <a:r>
                        <a:rPr lang="en-GB" sz="1600" dirty="0">
                          <a:effectLst/>
                        </a:rPr>
                        <a:t>Nq27kr6v</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David Lyons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345678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2955661"/>
                  </a:ext>
                </a:extLst>
              </a:tr>
              <a:tr h="385413">
                <a:tc>
                  <a:txBody>
                    <a:bodyPr/>
                    <a:lstStyle/>
                    <a:p>
                      <a:pPr>
                        <a:lnSpc>
                          <a:spcPct val="107000"/>
                        </a:lnSpc>
                        <a:spcAft>
                          <a:spcPts val="800"/>
                        </a:spcAft>
                      </a:pPr>
                      <a:r>
                        <a:rPr lang="en-GB" sz="1600" dirty="0">
                          <a:effectLst/>
                        </a:rPr>
                        <a:t>Cu18by9p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Eve Smith</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456789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7330838"/>
                  </a:ext>
                </a:extLst>
              </a:tr>
              <a:tr h="385413">
                <a:tc>
                  <a:txBody>
                    <a:bodyPr/>
                    <a:lstStyle/>
                    <a:p>
                      <a:pPr>
                        <a:lnSpc>
                          <a:spcPct val="107000"/>
                        </a:lnSpc>
                        <a:spcAft>
                          <a:spcPts val="800"/>
                        </a:spcAft>
                      </a:pPr>
                      <a:r>
                        <a:rPr lang="en-GB" sz="1600" dirty="0">
                          <a:effectLst/>
                        </a:rPr>
                        <a:t>Sh31ef5w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Riley Trent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567891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331414"/>
                  </a:ext>
                </a:extLst>
              </a:tr>
            </a:tbl>
          </a:graphicData>
        </a:graphic>
      </p:graphicFrame>
      <p:graphicFrame>
        <p:nvGraphicFramePr>
          <p:cNvPr id="8" name="Table 7">
            <a:extLst>
              <a:ext uri="{FF2B5EF4-FFF2-40B4-BE49-F238E27FC236}">
                <a16:creationId xmlns:a16="http://schemas.microsoft.com/office/drawing/2014/main" id="{EFF2832A-B6B3-137D-D93D-BDE83EEBD34C}"/>
              </a:ext>
            </a:extLst>
          </p:cNvPr>
          <p:cNvGraphicFramePr>
            <a:graphicFrameLocks noGrp="1"/>
          </p:cNvGraphicFramePr>
          <p:nvPr>
            <p:extLst>
              <p:ext uri="{D42A27DB-BD31-4B8C-83A1-F6EECF244321}">
                <p14:modId xmlns:p14="http://schemas.microsoft.com/office/powerpoint/2010/main" val="3161641724"/>
              </p:ext>
            </p:extLst>
          </p:nvPr>
        </p:nvGraphicFramePr>
        <p:xfrm>
          <a:off x="2645733" y="4594086"/>
          <a:ext cx="4688958" cy="2138196"/>
        </p:xfrm>
        <a:graphic>
          <a:graphicData uri="http://schemas.openxmlformats.org/drawingml/2006/table">
            <a:tbl>
              <a:tblPr firstRow="1" firstCol="1" bandRow="1">
                <a:tableStyleId>{5C22544A-7EE6-4342-B048-85BDC9FD1C3A}</a:tableStyleId>
              </a:tblPr>
              <a:tblGrid>
                <a:gridCol w="1554361">
                  <a:extLst>
                    <a:ext uri="{9D8B030D-6E8A-4147-A177-3AD203B41FA5}">
                      <a16:colId xmlns:a16="http://schemas.microsoft.com/office/drawing/2014/main" val="522574768"/>
                    </a:ext>
                  </a:extLst>
                </a:gridCol>
                <a:gridCol w="787530">
                  <a:extLst>
                    <a:ext uri="{9D8B030D-6E8A-4147-A177-3AD203B41FA5}">
                      <a16:colId xmlns:a16="http://schemas.microsoft.com/office/drawing/2014/main" val="2224337163"/>
                    </a:ext>
                  </a:extLst>
                </a:gridCol>
                <a:gridCol w="880668">
                  <a:extLst>
                    <a:ext uri="{9D8B030D-6E8A-4147-A177-3AD203B41FA5}">
                      <a16:colId xmlns:a16="http://schemas.microsoft.com/office/drawing/2014/main" val="984674749"/>
                    </a:ext>
                  </a:extLst>
                </a:gridCol>
                <a:gridCol w="1466399">
                  <a:extLst>
                    <a:ext uri="{9D8B030D-6E8A-4147-A177-3AD203B41FA5}">
                      <a16:colId xmlns:a16="http://schemas.microsoft.com/office/drawing/2014/main" val="2190932744"/>
                    </a:ext>
                  </a:extLst>
                </a:gridCol>
              </a:tblGrid>
              <a:tr h="356366">
                <a:tc>
                  <a:txBody>
                    <a:bodyPr/>
                    <a:lstStyle/>
                    <a:p>
                      <a:pPr>
                        <a:lnSpc>
                          <a:spcPct val="107000"/>
                        </a:lnSpc>
                        <a:spcAft>
                          <a:spcPts val="800"/>
                        </a:spcAft>
                      </a:pPr>
                      <a:r>
                        <a:rPr lang="en-GB" sz="1600">
                          <a:effectLst/>
                        </a:rPr>
                        <a:t>Pseudonym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Age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BMI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Allergies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2117259"/>
                  </a:ext>
                </a:extLst>
              </a:tr>
              <a:tr h="356366">
                <a:tc>
                  <a:txBody>
                    <a:bodyPr/>
                    <a:lstStyle/>
                    <a:p>
                      <a:pPr>
                        <a:lnSpc>
                          <a:spcPct val="107000"/>
                        </a:lnSpc>
                        <a:spcAft>
                          <a:spcPts val="800"/>
                        </a:spcAft>
                      </a:pPr>
                      <a:r>
                        <a:rPr lang="en-GB" sz="1600">
                          <a:effectLst/>
                        </a:rPr>
                        <a:t>Da45zp6h</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43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Nut allergy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875290"/>
                  </a:ext>
                </a:extLst>
              </a:tr>
              <a:tr h="356366">
                <a:tc>
                  <a:txBody>
                    <a:bodyPr/>
                    <a:lstStyle/>
                    <a:p>
                      <a:pPr>
                        <a:lnSpc>
                          <a:spcPct val="107000"/>
                        </a:lnSpc>
                        <a:spcAft>
                          <a:spcPts val="800"/>
                        </a:spcAft>
                      </a:pPr>
                      <a:r>
                        <a:rPr lang="en-GB" sz="1600" dirty="0">
                          <a:effectLst/>
                        </a:rPr>
                        <a:t>Le85pw7j</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25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18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None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2957046"/>
                  </a:ext>
                </a:extLst>
              </a:tr>
              <a:tr h="356366">
                <a:tc>
                  <a:txBody>
                    <a:bodyPr/>
                    <a:lstStyle/>
                    <a:p>
                      <a:pPr>
                        <a:lnSpc>
                          <a:spcPct val="107000"/>
                        </a:lnSpc>
                        <a:spcAft>
                          <a:spcPts val="800"/>
                        </a:spcAft>
                      </a:pPr>
                      <a:r>
                        <a:rPr lang="en-GB" sz="1600">
                          <a:effectLst/>
                        </a:rPr>
                        <a:t>Nq27kr6v</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61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23.5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Penicillin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3098586"/>
                  </a:ext>
                </a:extLst>
              </a:tr>
              <a:tr h="356366">
                <a:tc>
                  <a:txBody>
                    <a:bodyPr/>
                    <a:lstStyle/>
                    <a:p>
                      <a:pPr>
                        <a:lnSpc>
                          <a:spcPct val="107000"/>
                        </a:lnSpc>
                        <a:spcAft>
                          <a:spcPts val="800"/>
                        </a:spcAft>
                      </a:pPr>
                      <a:r>
                        <a:rPr lang="en-GB" sz="1600">
                          <a:effectLst/>
                        </a:rPr>
                        <a:t>Cu18by9p</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42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20.5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None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4422866"/>
                  </a:ext>
                </a:extLst>
              </a:tr>
              <a:tr h="356366">
                <a:tc>
                  <a:txBody>
                    <a:bodyPr/>
                    <a:lstStyle/>
                    <a:p>
                      <a:pPr>
                        <a:lnSpc>
                          <a:spcPct val="107000"/>
                        </a:lnSpc>
                        <a:spcAft>
                          <a:spcPts val="800"/>
                        </a:spcAft>
                      </a:pPr>
                      <a:r>
                        <a:rPr lang="en-GB" sz="1600">
                          <a:effectLst/>
                        </a:rPr>
                        <a:t>Sh31ef5w</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39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Soy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719987"/>
                  </a:ext>
                </a:extLst>
              </a:tr>
            </a:tbl>
          </a:graphicData>
        </a:graphic>
      </p:graphicFrame>
      <p:sp>
        <p:nvSpPr>
          <p:cNvPr id="9" name="TextBox 8">
            <a:extLst>
              <a:ext uri="{FF2B5EF4-FFF2-40B4-BE49-F238E27FC236}">
                <a16:creationId xmlns:a16="http://schemas.microsoft.com/office/drawing/2014/main" id="{4BC8362D-89FC-3131-FFA5-886C3D92A03C}"/>
              </a:ext>
            </a:extLst>
          </p:cNvPr>
          <p:cNvSpPr txBox="1"/>
          <p:nvPr/>
        </p:nvSpPr>
        <p:spPr>
          <a:xfrm>
            <a:off x="0" y="4224754"/>
            <a:ext cx="1329071" cy="369332"/>
          </a:xfrm>
          <a:prstGeom prst="rect">
            <a:avLst/>
          </a:prstGeom>
          <a:noFill/>
        </p:spPr>
        <p:txBody>
          <a:bodyPr wrap="square" rtlCol="0">
            <a:spAutoFit/>
          </a:bodyPr>
          <a:lstStyle/>
          <a:p>
            <a:pPr algn="ctr"/>
            <a:r>
              <a:rPr lang="en-GB" dirty="0"/>
              <a:t>Data set</a:t>
            </a:r>
          </a:p>
        </p:txBody>
      </p:sp>
      <p:sp>
        <p:nvSpPr>
          <p:cNvPr id="10" name="TextBox 9">
            <a:extLst>
              <a:ext uri="{FF2B5EF4-FFF2-40B4-BE49-F238E27FC236}">
                <a16:creationId xmlns:a16="http://schemas.microsoft.com/office/drawing/2014/main" id="{C50C8C59-A05B-3016-CD82-E4F51D8562CE}"/>
              </a:ext>
            </a:extLst>
          </p:cNvPr>
          <p:cNvSpPr txBox="1"/>
          <p:nvPr/>
        </p:nvSpPr>
        <p:spPr>
          <a:xfrm>
            <a:off x="9498420" y="4214860"/>
            <a:ext cx="2363972" cy="369332"/>
          </a:xfrm>
          <a:prstGeom prst="rect">
            <a:avLst/>
          </a:prstGeom>
          <a:noFill/>
        </p:spPr>
        <p:txBody>
          <a:bodyPr wrap="square" rtlCol="0">
            <a:spAutoFit/>
          </a:bodyPr>
          <a:lstStyle/>
          <a:p>
            <a:pPr algn="ctr"/>
            <a:r>
              <a:rPr lang="en-GB" dirty="0"/>
              <a:t>Pseudonymisation Key</a:t>
            </a:r>
          </a:p>
        </p:txBody>
      </p:sp>
      <p:sp>
        <p:nvSpPr>
          <p:cNvPr id="11" name="TextBox 10">
            <a:extLst>
              <a:ext uri="{FF2B5EF4-FFF2-40B4-BE49-F238E27FC236}">
                <a16:creationId xmlns:a16="http://schemas.microsoft.com/office/drawing/2014/main" id="{853257D8-DEE0-AF4D-587A-4074829DA00E}"/>
              </a:ext>
            </a:extLst>
          </p:cNvPr>
          <p:cNvSpPr txBox="1"/>
          <p:nvPr/>
        </p:nvSpPr>
        <p:spPr>
          <a:xfrm>
            <a:off x="7334691" y="6362950"/>
            <a:ext cx="3806457" cy="369332"/>
          </a:xfrm>
          <a:prstGeom prst="rect">
            <a:avLst/>
          </a:prstGeom>
          <a:noFill/>
        </p:spPr>
        <p:txBody>
          <a:bodyPr wrap="square" rtlCol="0">
            <a:spAutoFit/>
          </a:bodyPr>
          <a:lstStyle/>
          <a:p>
            <a:pPr algn="ctr"/>
            <a:r>
              <a:rPr lang="en-GB" dirty="0"/>
              <a:t>Pseudonymous/Pseudonymised Data</a:t>
            </a:r>
          </a:p>
        </p:txBody>
      </p:sp>
      <p:sp>
        <p:nvSpPr>
          <p:cNvPr id="13" name="TextBox 12">
            <a:extLst>
              <a:ext uri="{FF2B5EF4-FFF2-40B4-BE49-F238E27FC236}">
                <a16:creationId xmlns:a16="http://schemas.microsoft.com/office/drawing/2014/main" id="{91C0E8E3-B9DE-C54F-BCD4-027FD2A365A9}"/>
              </a:ext>
            </a:extLst>
          </p:cNvPr>
          <p:cNvSpPr txBox="1"/>
          <p:nvPr/>
        </p:nvSpPr>
        <p:spPr>
          <a:xfrm>
            <a:off x="239232" y="275323"/>
            <a:ext cx="11623160" cy="1531894"/>
          </a:xfrm>
          <a:prstGeom prst="rect">
            <a:avLst/>
          </a:prstGeom>
          <a:noFill/>
        </p:spPr>
        <p:txBody>
          <a:bodyPr wrap="square">
            <a:spAutoFit/>
          </a:bodyPr>
          <a:lstStyle/>
          <a:p>
            <a:pPr>
              <a:lnSpc>
                <a:spcPct val="107000"/>
              </a:lnSpc>
              <a:spcAft>
                <a:spcPts val="800"/>
              </a:spcAft>
            </a:pPr>
            <a:r>
              <a:rPr lang="en-GB" sz="2800" b="1" dirty="0">
                <a:solidFill>
                  <a:srgbClr val="B70D53"/>
                </a:solidFill>
                <a:effectLst/>
                <a:latin typeface="Calibri" panose="020F0502020204030204" pitchFamily="34" charset="0"/>
                <a:ea typeface="Calibri" panose="020F0502020204030204" pitchFamily="34" charset="0"/>
                <a:cs typeface="Times New Roman" panose="02020603050405020304" pitchFamily="18" charset="0"/>
              </a:rPr>
              <a:t>Pseudonymisation:</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technique that replaces or removes information in a data set that identifies an individual (e.g. replacing names and other identifiers with a reference number).  </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Pseudonymisation means that people are not identifiable from the dataset itself.  However, they are still identifiable by referring to other, separately held information.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data is still personal data and data protection law applies.  </a:t>
            </a:r>
          </a:p>
        </p:txBody>
      </p:sp>
    </p:spTree>
    <p:extLst>
      <p:ext uri="{BB962C8B-B14F-4D97-AF65-F5344CB8AC3E}">
        <p14:creationId xmlns:p14="http://schemas.microsoft.com/office/powerpoint/2010/main" val="74647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F29827-F770-1390-4752-1DD817714414}"/>
              </a:ext>
            </a:extLst>
          </p:cNvPr>
          <p:cNvSpPr txBox="1"/>
          <p:nvPr/>
        </p:nvSpPr>
        <p:spPr>
          <a:xfrm>
            <a:off x="449134" y="186410"/>
            <a:ext cx="4771451" cy="461665"/>
          </a:xfrm>
          <a:prstGeom prst="rect">
            <a:avLst/>
          </a:prstGeom>
          <a:noFill/>
        </p:spPr>
        <p:txBody>
          <a:bodyPr wrap="square" rtlCol="0">
            <a:spAutoFit/>
          </a:bodyPr>
          <a:lstStyle/>
          <a:p>
            <a:r>
              <a:rPr lang="en-GB" sz="2400" b="1" dirty="0">
                <a:solidFill>
                  <a:srgbClr val="B70D53"/>
                </a:solidFill>
              </a:rPr>
              <a:t>Special Categories of Personal Data </a:t>
            </a:r>
          </a:p>
        </p:txBody>
      </p:sp>
      <p:sp>
        <p:nvSpPr>
          <p:cNvPr id="3" name="TextBox 2">
            <a:extLst>
              <a:ext uri="{FF2B5EF4-FFF2-40B4-BE49-F238E27FC236}">
                <a16:creationId xmlns:a16="http://schemas.microsoft.com/office/drawing/2014/main" id="{349CF903-7E4E-DBB9-E9AA-00BDB4568870}"/>
              </a:ext>
            </a:extLst>
          </p:cNvPr>
          <p:cNvSpPr txBox="1"/>
          <p:nvPr/>
        </p:nvSpPr>
        <p:spPr>
          <a:xfrm>
            <a:off x="7113181" y="186410"/>
            <a:ext cx="3423684" cy="461665"/>
          </a:xfrm>
          <a:prstGeom prst="rect">
            <a:avLst/>
          </a:prstGeom>
          <a:noFill/>
        </p:spPr>
        <p:txBody>
          <a:bodyPr wrap="square" rtlCol="0">
            <a:spAutoFit/>
          </a:bodyPr>
          <a:lstStyle/>
          <a:p>
            <a:r>
              <a:rPr lang="en-GB" sz="2400" b="1" dirty="0">
                <a:solidFill>
                  <a:srgbClr val="B70D53"/>
                </a:solidFill>
              </a:rPr>
              <a:t>Criminal Offence Data</a:t>
            </a:r>
          </a:p>
        </p:txBody>
      </p:sp>
      <p:sp>
        <p:nvSpPr>
          <p:cNvPr id="5" name="TextBox 4">
            <a:extLst>
              <a:ext uri="{FF2B5EF4-FFF2-40B4-BE49-F238E27FC236}">
                <a16:creationId xmlns:a16="http://schemas.microsoft.com/office/drawing/2014/main" id="{D1301646-E15D-C66F-3BB4-57F4EDCB9AD1}"/>
              </a:ext>
            </a:extLst>
          </p:cNvPr>
          <p:cNvSpPr txBox="1"/>
          <p:nvPr/>
        </p:nvSpPr>
        <p:spPr>
          <a:xfrm>
            <a:off x="294168" y="927539"/>
            <a:ext cx="5540361" cy="4159921"/>
          </a:xfrm>
          <a:prstGeom prst="rect">
            <a:avLst/>
          </a:prstGeom>
          <a:noFill/>
        </p:spPr>
        <p:txBody>
          <a:bodyPr wrap="square">
            <a:spAutoFit/>
          </a:bodyPr>
          <a:lstStyle/>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 data revealing </a:t>
            </a: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racial or ethnic origin</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 data revealing </a:t>
            </a: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political opinions</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 data revealing </a:t>
            </a: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religious or philosophical beliefs</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 data revealing </a:t>
            </a: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trade union membership</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genetic data</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biometric data</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(where used for identification purposes);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 concerning </a:t>
            </a: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health</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 concerning a person’s </a:t>
            </a: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sex life</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 concerning a person’s </a:t>
            </a: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sexual orientation</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01476E1-7EA0-374C-E582-4F234242E77E}"/>
              </a:ext>
            </a:extLst>
          </p:cNvPr>
          <p:cNvSpPr txBox="1"/>
          <p:nvPr/>
        </p:nvSpPr>
        <p:spPr>
          <a:xfrm>
            <a:off x="6096000" y="926478"/>
            <a:ext cx="5801832" cy="5949514"/>
          </a:xfrm>
          <a:prstGeom prst="rect">
            <a:avLst/>
          </a:prstGeom>
          <a:noFill/>
        </p:spPr>
        <p:txBody>
          <a:bodyPr wrap="square">
            <a:spAutoFit/>
          </a:bodyPr>
          <a:lstStyle/>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 data relating to criminal convictions and offences or related security measures”</a:t>
            </a:r>
          </a:p>
          <a:p>
            <a:pPr>
              <a:lnSpc>
                <a:spcPct val="107000"/>
              </a:lnSpc>
              <a:spcAft>
                <a:spcPts val="800"/>
              </a:spcAft>
            </a:pPr>
            <a:endPar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covers a wide range of information about offenders or suspected offenders: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criminal activity</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allegations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investigations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proceedings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penalties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conditions or restrictions placed on an individual as part of the criminal justice process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civil measures which may lead to a criminal penalty if not adhered to</a:t>
            </a: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unproven allegations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information relating to the absence of convictions.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756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E5ADB6-1559-C1BE-9E2F-59F0CA3A34DE}"/>
              </a:ext>
            </a:extLst>
          </p:cNvPr>
          <p:cNvSpPr txBox="1"/>
          <p:nvPr/>
        </p:nvSpPr>
        <p:spPr>
          <a:xfrm>
            <a:off x="1018953" y="1640343"/>
            <a:ext cx="10154093" cy="4688206"/>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Processing of these kinds of data is seen as more intrusive than processing other kinds of personal data.</a:t>
            </a:r>
          </a:p>
          <a:p>
            <a:pPr marL="342900" lvl="0" indent="-342900">
              <a:lnSpc>
                <a:spcPct val="107000"/>
              </a:lnSpc>
              <a:buFont typeface="Symbol" panose="05050102010706020507" pitchFamily="18" charset="2"/>
              <a:buChar char=""/>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A</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higher level of security is likely to be required to keep the data safe and secure.</a:t>
            </a:r>
          </a:p>
          <a:p>
            <a:pPr marL="342900" indent="-342900">
              <a:lnSpc>
                <a:spcPct val="107000"/>
              </a:lnSpc>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Data Protection Impact Assessment (DPIA) is more likely to be required.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can only process special category personal data if you meet one of the conditions set out in Article 9 of the UK GDPR. Article 9 (2)(j) covers the use of special category personal data for research purposes.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can only process criminal offence data if you meet one of the conditions set out in Schedule 1 of the Data Protection Act 2018.  There is a condition at paragraph 4 for research purposes.</a:t>
            </a:r>
          </a:p>
          <a:p>
            <a:pPr marL="342900" lvl="0" indent="-342900">
              <a:lnSpc>
                <a:spcPct val="107000"/>
              </a:lnSpc>
              <a:buFont typeface="Symbol" panose="05050102010706020507" pitchFamily="18" charset="2"/>
              <a:buChar char=""/>
            </a:pP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University has a </a:t>
            </a: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policy for processing special category personal data and criminal offence data</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0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note that this policy will be reviewed and updated in 2022/23.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23CC10A-67FB-937B-5299-DE15361D352B}"/>
              </a:ext>
            </a:extLst>
          </p:cNvPr>
          <p:cNvSpPr txBox="1"/>
          <p:nvPr/>
        </p:nvSpPr>
        <p:spPr>
          <a:xfrm>
            <a:off x="308344" y="425302"/>
            <a:ext cx="11313041" cy="523220"/>
          </a:xfrm>
          <a:prstGeom prst="rect">
            <a:avLst/>
          </a:prstGeom>
          <a:noFill/>
        </p:spPr>
        <p:txBody>
          <a:bodyPr wrap="square" rtlCol="0">
            <a:spAutoFit/>
          </a:bodyPr>
          <a:lstStyle/>
          <a:p>
            <a:r>
              <a:rPr lang="en-GB" sz="2800" b="1" dirty="0">
                <a:solidFill>
                  <a:srgbClr val="B70D53"/>
                </a:solidFill>
              </a:rPr>
              <a:t>Processing of Special Category Personal Data and/or Criminal Offence Data</a:t>
            </a:r>
          </a:p>
        </p:txBody>
      </p:sp>
    </p:spTree>
    <p:extLst>
      <p:ext uri="{BB962C8B-B14F-4D97-AF65-F5344CB8AC3E}">
        <p14:creationId xmlns:p14="http://schemas.microsoft.com/office/powerpoint/2010/main" val="411923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2EA8BC6C-CFD1-4DDF-0FD6-531019DE8458}"/>
              </a:ext>
            </a:extLst>
          </p:cNvPr>
          <p:cNvSpPr/>
          <p:nvPr/>
        </p:nvSpPr>
        <p:spPr>
          <a:xfrm>
            <a:off x="1104901" y="2046157"/>
            <a:ext cx="10029824" cy="2765686"/>
          </a:xfrm>
          <a:prstGeom prst="round2Diag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Data Protection for Researchers:</a:t>
            </a:r>
          </a:p>
          <a:p>
            <a:pPr algn="ctr"/>
            <a:r>
              <a:rPr lang="en-US" sz="3000" b="1" dirty="0">
                <a:solidFill>
                  <a:schemeClr val="bg1"/>
                </a:solidFill>
              </a:rPr>
              <a:t>Data Protection Responsibilities</a:t>
            </a:r>
          </a:p>
        </p:txBody>
      </p:sp>
      <p:sp>
        <p:nvSpPr>
          <p:cNvPr id="18" name="Rectangle: Folded Corner 17">
            <a:extLst>
              <a:ext uri="{FF2B5EF4-FFF2-40B4-BE49-F238E27FC236}">
                <a16:creationId xmlns:a16="http://schemas.microsoft.com/office/drawing/2014/main" id="{20685D62-707C-6F4A-1DEF-ED2276FFDF7A}"/>
              </a:ext>
            </a:extLst>
          </p:cNvPr>
          <p:cNvSpPr/>
          <p:nvPr/>
        </p:nvSpPr>
        <p:spPr>
          <a:xfrm>
            <a:off x="1475285" y="4240983"/>
            <a:ext cx="5316455" cy="2376264"/>
          </a:xfrm>
          <a:prstGeom prst="foldedCorne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a:p>
            <a:endParaRPr lang="en-GB" sz="2400" dirty="0">
              <a:solidFill>
                <a:schemeClr val="tx1"/>
              </a:solidFill>
            </a:endParaRPr>
          </a:p>
          <a:p>
            <a:pPr marL="214313" indent="-214313">
              <a:buFont typeface="Arial" panose="020B0604020202020204" pitchFamily="34" charset="0"/>
              <a:buChar char="•"/>
            </a:pPr>
            <a:r>
              <a:rPr lang="en-GB" sz="2400" dirty="0">
                <a:solidFill>
                  <a:schemeClr val="tx1"/>
                </a:solidFill>
              </a:rPr>
              <a:t>The data protection principles</a:t>
            </a:r>
          </a:p>
          <a:p>
            <a:pPr marL="214313" indent="-214313">
              <a:buFont typeface="Arial" panose="020B0604020202020204" pitchFamily="34" charset="0"/>
              <a:buChar char="•"/>
            </a:pPr>
            <a:r>
              <a:rPr lang="en-GB" sz="2400" dirty="0">
                <a:solidFill>
                  <a:schemeClr val="tx1"/>
                </a:solidFill>
              </a:rPr>
              <a:t>When you can process personal data</a:t>
            </a:r>
          </a:p>
          <a:p>
            <a:pPr marL="214313" indent="-214313">
              <a:buFont typeface="Arial" panose="020B0604020202020204" pitchFamily="34" charset="0"/>
              <a:buChar char="•"/>
            </a:pPr>
            <a:r>
              <a:rPr lang="en-GB" sz="2400" dirty="0">
                <a:solidFill>
                  <a:schemeClr val="tx1"/>
                </a:solidFill>
              </a:rPr>
              <a:t>Overview of compliance requirements</a:t>
            </a:r>
          </a:p>
          <a:p>
            <a:pPr marL="214313" indent="-214313">
              <a:buFont typeface="Arial" panose="020B0604020202020204" pitchFamily="34" charset="0"/>
              <a:buChar char="•"/>
            </a:pPr>
            <a:endParaRPr lang="en-GB" sz="2400" dirty="0">
              <a:solidFill>
                <a:schemeClr val="tx1"/>
              </a:solidFill>
            </a:endParaRPr>
          </a:p>
        </p:txBody>
      </p:sp>
      <p:pic>
        <p:nvPicPr>
          <p:cNvPr id="2" name="Picture 1">
            <a:extLst>
              <a:ext uri="{FF2B5EF4-FFF2-40B4-BE49-F238E27FC236}">
                <a16:creationId xmlns:a16="http://schemas.microsoft.com/office/drawing/2014/main" id="{1EF6D660-85FD-F5ED-A630-CBBBB4691B13}"/>
              </a:ext>
            </a:extLst>
          </p:cNvPr>
          <p:cNvPicPr>
            <a:picLocks noChangeAspect="1"/>
          </p:cNvPicPr>
          <p:nvPr/>
        </p:nvPicPr>
        <p:blipFill>
          <a:blip r:embed="rId3"/>
          <a:stretch>
            <a:fillRect/>
          </a:stretch>
        </p:blipFill>
        <p:spPr>
          <a:xfrm>
            <a:off x="256351" y="240753"/>
            <a:ext cx="1646063" cy="890093"/>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EC38D472-E5D8-C840-82F0-B65241AC1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1834" y="157949"/>
            <a:ext cx="3228147" cy="2765686"/>
          </a:xfrm>
          <a:prstGeom prst="rect">
            <a:avLst/>
          </a:prstGeom>
        </p:spPr>
      </p:pic>
    </p:spTree>
    <p:extLst>
      <p:ext uri="{BB962C8B-B14F-4D97-AF65-F5344CB8AC3E}">
        <p14:creationId xmlns:p14="http://schemas.microsoft.com/office/powerpoint/2010/main" val="3911666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D6218DC2-870A-E421-FF66-3421A172D34D}"/>
              </a:ext>
            </a:extLst>
          </p:cNvPr>
          <p:cNvPicPr>
            <a:picLocks noChangeAspect="1"/>
          </p:cNvPicPr>
          <p:nvPr/>
        </p:nvPicPr>
        <p:blipFill rotWithShape="1">
          <a:blip r:embed="rId3">
            <a:extLst>
              <a:ext uri="{28A0092B-C50C-407E-A947-70E740481C1C}">
                <a14:useLocalDpi xmlns:a14="http://schemas.microsoft.com/office/drawing/2010/main" val="0"/>
              </a:ext>
            </a:extLst>
          </a:blip>
          <a:srcRect l="7655" t="23512" r="7989" b="3498"/>
          <a:stretch/>
        </p:blipFill>
        <p:spPr>
          <a:xfrm>
            <a:off x="0" y="-20302"/>
            <a:ext cx="12192000" cy="6858000"/>
          </a:xfrm>
          <a:prstGeom prst="rect">
            <a:avLst/>
          </a:prstGeom>
        </p:spPr>
      </p:pic>
      <p:sp>
        <p:nvSpPr>
          <p:cNvPr id="4" name="TextBox 3">
            <a:extLst>
              <a:ext uri="{FF2B5EF4-FFF2-40B4-BE49-F238E27FC236}">
                <a16:creationId xmlns:a16="http://schemas.microsoft.com/office/drawing/2014/main" id="{C04B4B25-09D7-3225-60AD-3FEEE6A5BBD5}"/>
              </a:ext>
            </a:extLst>
          </p:cNvPr>
          <p:cNvSpPr txBox="1"/>
          <p:nvPr/>
        </p:nvSpPr>
        <p:spPr>
          <a:xfrm>
            <a:off x="9315146" y="1233244"/>
            <a:ext cx="2180492" cy="523220"/>
          </a:xfrm>
          <a:prstGeom prst="rect">
            <a:avLst/>
          </a:prstGeom>
          <a:noFill/>
        </p:spPr>
        <p:txBody>
          <a:bodyPr wrap="square" rtlCol="0">
            <a:spAutoFit/>
          </a:bodyPr>
          <a:lstStyle/>
          <a:p>
            <a:r>
              <a:rPr lang="en-GB" sz="2800" b="1" dirty="0">
                <a:solidFill>
                  <a:srgbClr val="0070C0"/>
                </a:solidFill>
              </a:rPr>
              <a:t>Transparency</a:t>
            </a:r>
          </a:p>
        </p:txBody>
      </p:sp>
      <p:sp>
        <p:nvSpPr>
          <p:cNvPr id="5" name="TextBox 4">
            <a:extLst>
              <a:ext uri="{FF2B5EF4-FFF2-40B4-BE49-F238E27FC236}">
                <a16:creationId xmlns:a16="http://schemas.microsoft.com/office/drawing/2014/main" id="{A393C460-1E01-AE38-AA73-330D255CB918}"/>
              </a:ext>
            </a:extLst>
          </p:cNvPr>
          <p:cNvSpPr txBox="1"/>
          <p:nvPr/>
        </p:nvSpPr>
        <p:spPr>
          <a:xfrm>
            <a:off x="10063104" y="3339582"/>
            <a:ext cx="1012874" cy="523220"/>
          </a:xfrm>
          <a:prstGeom prst="rect">
            <a:avLst/>
          </a:prstGeom>
          <a:noFill/>
        </p:spPr>
        <p:txBody>
          <a:bodyPr wrap="square" rtlCol="0">
            <a:spAutoFit/>
          </a:bodyPr>
          <a:lstStyle/>
          <a:p>
            <a:r>
              <a:rPr lang="en-GB" sz="2800" b="1" dirty="0">
                <a:solidFill>
                  <a:srgbClr val="B70D53"/>
                </a:solidFill>
              </a:rPr>
              <a:t>DPIA</a:t>
            </a:r>
          </a:p>
        </p:txBody>
      </p:sp>
      <p:sp>
        <p:nvSpPr>
          <p:cNvPr id="6" name="TextBox 5">
            <a:extLst>
              <a:ext uri="{FF2B5EF4-FFF2-40B4-BE49-F238E27FC236}">
                <a16:creationId xmlns:a16="http://schemas.microsoft.com/office/drawing/2014/main" id="{A2103215-D7F8-9EA3-FC06-E03A747D9F27}"/>
              </a:ext>
            </a:extLst>
          </p:cNvPr>
          <p:cNvSpPr txBox="1"/>
          <p:nvPr/>
        </p:nvSpPr>
        <p:spPr>
          <a:xfrm>
            <a:off x="3741988" y="3091902"/>
            <a:ext cx="1406769" cy="523220"/>
          </a:xfrm>
          <a:prstGeom prst="rect">
            <a:avLst/>
          </a:prstGeom>
          <a:noFill/>
        </p:spPr>
        <p:txBody>
          <a:bodyPr wrap="square" rtlCol="0">
            <a:spAutoFit/>
          </a:bodyPr>
          <a:lstStyle/>
          <a:p>
            <a:r>
              <a:rPr lang="en-GB" sz="2800" b="1" dirty="0">
                <a:solidFill>
                  <a:srgbClr val="7030A0"/>
                </a:solidFill>
              </a:rPr>
              <a:t>Security</a:t>
            </a:r>
          </a:p>
        </p:txBody>
      </p:sp>
      <p:sp>
        <p:nvSpPr>
          <p:cNvPr id="7" name="TextBox 6">
            <a:extLst>
              <a:ext uri="{FF2B5EF4-FFF2-40B4-BE49-F238E27FC236}">
                <a16:creationId xmlns:a16="http://schemas.microsoft.com/office/drawing/2014/main" id="{C87EC9CD-5C4E-3E3A-CCE1-08AC9B0871A9}"/>
              </a:ext>
            </a:extLst>
          </p:cNvPr>
          <p:cNvSpPr txBox="1"/>
          <p:nvPr/>
        </p:nvSpPr>
        <p:spPr>
          <a:xfrm>
            <a:off x="1116022" y="3077972"/>
            <a:ext cx="1406769" cy="523220"/>
          </a:xfrm>
          <a:prstGeom prst="rect">
            <a:avLst/>
          </a:prstGeom>
          <a:noFill/>
        </p:spPr>
        <p:txBody>
          <a:bodyPr wrap="square" rtlCol="0">
            <a:spAutoFit/>
          </a:bodyPr>
          <a:lstStyle/>
          <a:p>
            <a:r>
              <a:rPr lang="en-GB" sz="2800" b="1" dirty="0">
                <a:solidFill>
                  <a:srgbClr val="B70D53"/>
                </a:solidFill>
              </a:rPr>
              <a:t>Storage</a:t>
            </a:r>
          </a:p>
        </p:txBody>
      </p:sp>
      <p:sp>
        <p:nvSpPr>
          <p:cNvPr id="8" name="TextBox 7">
            <a:extLst>
              <a:ext uri="{FF2B5EF4-FFF2-40B4-BE49-F238E27FC236}">
                <a16:creationId xmlns:a16="http://schemas.microsoft.com/office/drawing/2014/main" id="{97EFCF23-002B-66C7-7F28-D63CD9AE4A23}"/>
              </a:ext>
            </a:extLst>
          </p:cNvPr>
          <p:cNvSpPr txBox="1"/>
          <p:nvPr/>
        </p:nvSpPr>
        <p:spPr>
          <a:xfrm>
            <a:off x="6574308" y="2931645"/>
            <a:ext cx="1772529" cy="954107"/>
          </a:xfrm>
          <a:prstGeom prst="rect">
            <a:avLst/>
          </a:prstGeom>
          <a:noFill/>
        </p:spPr>
        <p:txBody>
          <a:bodyPr wrap="square" rtlCol="0">
            <a:spAutoFit/>
          </a:bodyPr>
          <a:lstStyle/>
          <a:p>
            <a:pPr algn="ctr"/>
            <a:r>
              <a:rPr lang="en-GB" sz="2800" b="1" dirty="0">
                <a:solidFill>
                  <a:srgbClr val="0070C0"/>
                </a:solidFill>
              </a:rPr>
              <a:t>Data Retention</a:t>
            </a:r>
          </a:p>
        </p:txBody>
      </p:sp>
      <p:sp>
        <p:nvSpPr>
          <p:cNvPr id="9" name="TextBox 8">
            <a:extLst>
              <a:ext uri="{FF2B5EF4-FFF2-40B4-BE49-F238E27FC236}">
                <a16:creationId xmlns:a16="http://schemas.microsoft.com/office/drawing/2014/main" id="{68A60E5B-8C5A-FC57-69B6-40D2AA053F2D}"/>
              </a:ext>
            </a:extLst>
          </p:cNvPr>
          <p:cNvSpPr txBox="1"/>
          <p:nvPr/>
        </p:nvSpPr>
        <p:spPr>
          <a:xfrm>
            <a:off x="1137144" y="4895137"/>
            <a:ext cx="1322363" cy="954107"/>
          </a:xfrm>
          <a:prstGeom prst="rect">
            <a:avLst/>
          </a:prstGeom>
          <a:noFill/>
        </p:spPr>
        <p:txBody>
          <a:bodyPr wrap="square" rtlCol="0">
            <a:spAutoFit/>
          </a:bodyPr>
          <a:lstStyle/>
          <a:p>
            <a:pPr algn="ctr"/>
            <a:r>
              <a:rPr lang="en-GB" sz="2800" b="1" dirty="0">
                <a:solidFill>
                  <a:srgbClr val="7030A0"/>
                </a:solidFill>
              </a:rPr>
              <a:t>Data Sharing</a:t>
            </a:r>
          </a:p>
        </p:txBody>
      </p:sp>
      <p:sp>
        <p:nvSpPr>
          <p:cNvPr id="10" name="TextBox 9">
            <a:extLst>
              <a:ext uri="{FF2B5EF4-FFF2-40B4-BE49-F238E27FC236}">
                <a16:creationId xmlns:a16="http://schemas.microsoft.com/office/drawing/2014/main" id="{FA959219-02A6-BFB8-2075-FEB7848DAA01}"/>
              </a:ext>
            </a:extLst>
          </p:cNvPr>
          <p:cNvSpPr txBox="1"/>
          <p:nvPr/>
        </p:nvSpPr>
        <p:spPr>
          <a:xfrm>
            <a:off x="3596651" y="4504615"/>
            <a:ext cx="1772529" cy="1384995"/>
          </a:xfrm>
          <a:prstGeom prst="rect">
            <a:avLst/>
          </a:prstGeom>
          <a:noFill/>
        </p:spPr>
        <p:txBody>
          <a:bodyPr wrap="square" rtlCol="0">
            <a:spAutoFit/>
          </a:bodyPr>
          <a:lstStyle/>
          <a:p>
            <a:pPr algn="ctr"/>
            <a:r>
              <a:rPr lang="en-GB" sz="2800" b="1" dirty="0">
                <a:solidFill>
                  <a:srgbClr val="0070C0"/>
                </a:solidFill>
              </a:rPr>
              <a:t>Suppliers/</a:t>
            </a:r>
          </a:p>
          <a:p>
            <a:pPr algn="ctr"/>
            <a:r>
              <a:rPr lang="en-GB" sz="2800" b="1" dirty="0">
                <a:solidFill>
                  <a:srgbClr val="0070C0"/>
                </a:solidFill>
              </a:rPr>
              <a:t>Data Processors</a:t>
            </a:r>
          </a:p>
        </p:txBody>
      </p:sp>
      <p:sp>
        <p:nvSpPr>
          <p:cNvPr id="11" name="TextBox 10">
            <a:extLst>
              <a:ext uri="{FF2B5EF4-FFF2-40B4-BE49-F238E27FC236}">
                <a16:creationId xmlns:a16="http://schemas.microsoft.com/office/drawing/2014/main" id="{D8AE4796-A18A-0E37-DE51-2E009D57B615}"/>
              </a:ext>
            </a:extLst>
          </p:cNvPr>
          <p:cNvSpPr txBox="1"/>
          <p:nvPr/>
        </p:nvSpPr>
        <p:spPr>
          <a:xfrm>
            <a:off x="6169859" y="4736347"/>
            <a:ext cx="2201595" cy="1384995"/>
          </a:xfrm>
          <a:prstGeom prst="rect">
            <a:avLst/>
          </a:prstGeom>
          <a:noFill/>
        </p:spPr>
        <p:txBody>
          <a:bodyPr wrap="square" rtlCol="0">
            <a:spAutoFit/>
          </a:bodyPr>
          <a:lstStyle/>
          <a:p>
            <a:pPr algn="ctr"/>
            <a:r>
              <a:rPr lang="en-GB" sz="2800" b="1" dirty="0">
                <a:solidFill>
                  <a:srgbClr val="B70D53"/>
                </a:solidFill>
              </a:rPr>
              <a:t>International Data Transfers</a:t>
            </a:r>
          </a:p>
        </p:txBody>
      </p:sp>
      <p:sp>
        <p:nvSpPr>
          <p:cNvPr id="12" name="TextBox 11">
            <a:extLst>
              <a:ext uri="{FF2B5EF4-FFF2-40B4-BE49-F238E27FC236}">
                <a16:creationId xmlns:a16="http://schemas.microsoft.com/office/drawing/2014/main" id="{C29C2194-DB74-A10D-31D8-82EAAAD10829}"/>
              </a:ext>
            </a:extLst>
          </p:cNvPr>
          <p:cNvSpPr txBox="1"/>
          <p:nvPr/>
        </p:nvSpPr>
        <p:spPr>
          <a:xfrm>
            <a:off x="9285852" y="4895136"/>
            <a:ext cx="2316480" cy="954107"/>
          </a:xfrm>
          <a:prstGeom prst="rect">
            <a:avLst/>
          </a:prstGeom>
          <a:noFill/>
        </p:spPr>
        <p:txBody>
          <a:bodyPr wrap="square" rtlCol="0">
            <a:spAutoFit/>
          </a:bodyPr>
          <a:lstStyle/>
          <a:p>
            <a:pPr algn="ctr"/>
            <a:r>
              <a:rPr lang="en-GB" sz="2800" b="1" dirty="0">
                <a:solidFill>
                  <a:srgbClr val="7030A0"/>
                </a:solidFill>
              </a:rPr>
              <a:t>Contracts &amp;</a:t>
            </a:r>
          </a:p>
          <a:p>
            <a:pPr algn="ctr"/>
            <a:r>
              <a:rPr lang="en-GB" sz="2800" b="1" dirty="0">
                <a:solidFill>
                  <a:srgbClr val="7030A0"/>
                </a:solidFill>
              </a:rPr>
              <a:t>Agreements</a:t>
            </a:r>
          </a:p>
        </p:txBody>
      </p:sp>
      <p:sp>
        <p:nvSpPr>
          <p:cNvPr id="13" name="TextBox 12">
            <a:extLst>
              <a:ext uri="{FF2B5EF4-FFF2-40B4-BE49-F238E27FC236}">
                <a16:creationId xmlns:a16="http://schemas.microsoft.com/office/drawing/2014/main" id="{A3997D6A-2462-AACF-622D-963B81490D11}"/>
              </a:ext>
            </a:extLst>
          </p:cNvPr>
          <p:cNvSpPr txBox="1"/>
          <p:nvPr/>
        </p:nvSpPr>
        <p:spPr>
          <a:xfrm>
            <a:off x="6683312" y="540746"/>
            <a:ext cx="1772529" cy="1384995"/>
          </a:xfrm>
          <a:prstGeom prst="rect">
            <a:avLst/>
          </a:prstGeom>
          <a:noFill/>
        </p:spPr>
        <p:txBody>
          <a:bodyPr wrap="square" rtlCol="0">
            <a:spAutoFit/>
          </a:bodyPr>
          <a:lstStyle/>
          <a:p>
            <a:pPr algn="ctr"/>
            <a:r>
              <a:rPr lang="en-GB" sz="2800" b="1" dirty="0">
                <a:solidFill>
                  <a:srgbClr val="7030A0"/>
                </a:solidFill>
              </a:rPr>
              <a:t>Data Protection Principles</a:t>
            </a:r>
          </a:p>
        </p:txBody>
      </p:sp>
      <p:sp>
        <p:nvSpPr>
          <p:cNvPr id="14" name="TextBox 13">
            <a:extLst>
              <a:ext uri="{FF2B5EF4-FFF2-40B4-BE49-F238E27FC236}">
                <a16:creationId xmlns:a16="http://schemas.microsoft.com/office/drawing/2014/main" id="{B46D8443-4052-4D14-16D6-7DC1D58DE5AE}"/>
              </a:ext>
            </a:extLst>
          </p:cNvPr>
          <p:cNvSpPr txBox="1"/>
          <p:nvPr/>
        </p:nvSpPr>
        <p:spPr>
          <a:xfrm>
            <a:off x="881573" y="1063967"/>
            <a:ext cx="2082018" cy="1384995"/>
          </a:xfrm>
          <a:prstGeom prst="rect">
            <a:avLst/>
          </a:prstGeom>
          <a:noFill/>
        </p:spPr>
        <p:txBody>
          <a:bodyPr wrap="square" rtlCol="0">
            <a:spAutoFit/>
          </a:bodyPr>
          <a:lstStyle/>
          <a:p>
            <a:pPr algn="ctr"/>
            <a:r>
              <a:rPr lang="en-GB" sz="2800" b="1" dirty="0">
                <a:solidFill>
                  <a:srgbClr val="0070C0"/>
                </a:solidFill>
              </a:rPr>
              <a:t>Identify Personal Data</a:t>
            </a:r>
          </a:p>
        </p:txBody>
      </p:sp>
      <p:sp>
        <p:nvSpPr>
          <p:cNvPr id="15" name="TextBox 14">
            <a:extLst>
              <a:ext uri="{FF2B5EF4-FFF2-40B4-BE49-F238E27FC236}">
                <a16:creationId xmlns:a16="http://schemas.microsoft.com/office/drawing/2014/main" id="{73E8AD3B-97AA-3DC6-6862-C68C4FD8546B}"/>
              </a:ext>
            </a:extLst>
          </p:cNvPr>
          <p:cNvSpPr txBox="1"/>
          <p:nvPr/>
        </p:nvSpPr>
        <p:spPr>
          <a:xfrm>
            <a:off x="3480588" y="589112"/>
            <a:ext cx="2685726" cy="1384995"/>
          </a:xfrm>
          <a:prstGeom prst="rect">
            <a:avLst/>
          </a:prstGeom>
          <a:noFill/>
        </p:spPr>
        <p:txBody>
          <a:bodyPr wrap="square" rtlCol="0">
            <a:spAutoFit/>
          </a:bodyPr>
          <a:lstStyle/>
          <a:p>
            <a:pPr algn="ctr"/>
            <a:r>
              <a:rPr lang="en-GB" sz="2800" b="1" dirty="0">
                <a:solidFill>
                  <a:srgbClr val="B70D53"/>
                </a:solidFill>
              </a:rPr>
              <a:t>Identify roles: Controller &amp; Processor</a:t>
            </a:r>
          </a:p>
        </p:txBody>
      </p:sp>
    </p:spTree>
    <p:extLst>
      <p:ext uri="{BB962C8B-B14F-4D97-AF65-F5344CB8AC3E}">
        <p14:creationId xmlns:p14="http://schemas.microsoft.com/office/powerpoint/2010/main" val="2895089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842531" y="247499"/>
            <a:ext cx="7764510" cy="1080120"/>
          </a:xfrm>
          <a:prstGeom prst="rect">
            <a:avLst/>
          </a:prstGeom>
          <a:noFill/>
          <a:ln w="9525">
            <a:noFill/>
            <a:miter lim="800000"/>
            <a:headEnd/>
            <a:tailEnd/>
          </a:ln>
        </p:spPr>
        <p:txBody>
          <a:bodyPr rot="0" vert="horz" wrap="square" lIns="91440" tIns="45720" rIns="91440" bIns="45720" anchor="t" anchorCtr="0">
            <a:noAutofit/>
          </a:bodyPr>
          <a:lstStyle/>
          <a:p>
            <a:pPr algn="ctr" fontAlgn="base">
              <a:lnSpc>
                <a:spcPct val="115000"/>
              </a:lnSpc>
              <a:spcBef>
                <a:spcPct val="0"/>
              </a:spcBef>
              <a:spcAft>
                <a:spcPts val="1000"/>
              </a:spcAft>
            </a:pPr>
            <a:r>
              <a:rPr lang="en-GB" sz="2800" b="1" dirty="0">
                <a:solidFill>
                  <a:srgbClr val="B70D50"/>
                </a:solidFill>
                <a:latin typeface="Arial"/>
                <a:ea typeface="MS Mincho"/>
                <a:cs typeface="Arial"/>
              </a:rPr>
              <a:t>What are the Data Protection Principles?</a:t>
            </a:r>
          </a:p>
          <a:p>
            <a:pPr algn="ctr" fontAlgn="base">
              <a:lnSpc>
                <a:spcPct val="115000"/>
              </a:lnSpc>
              <a:spcBef>
                <a:spcPct val="0"/>
              </a:spcBef>
              <a:spcAft>
                <a:spcPts val="1000"/>
              </a:spcAft>
            </a:pPr>
            <a:endParaRPr lang="en-GB" sz="1200" dirty="0">
              <a:solidFill>
                <a:prstClr val="black"/>
              </a:solidFill>
              <a:latin typeface="Calibri"/>
              <a:ea typeface="MS Mincho"/>
              <a:cs typeface="Arial"/>
            </a:endParaRPr>
          </a:p>
        </p:txBody>
      </p:sp>
      <p:sp>
        <p:nvSpPr>
          <p:cNvPr id="5" name="Content Placeholder 2"/>
          <p:cNvSpPr txBox="1">
            <a:spLocks/>
          </p:cNvSpPr>
          <p:nvPr/>
        </p:nvSpPr>
        <p:spPr bwMode="auto">
          <a:xfrm>
            <a:off x="711200" y="2013400"/>
            <a:ext cx="10833100" cy="3739700"/>
          </a:xfrm>
          <a:prstGeom prst="rect">
            <a:avLst/>
          </a:prstGeom>
          <a:solidFill>
            <a:schemeClr val="bg2">
              <a:lumMod val="90000"/>
            </a:schemeClr>
          </a:solidFill>
          <a:ln w="9525">
            <a:noFill/>
            <a:miter lim="800000"/>
            <a:headEnd/>
            <a:tailEnd/>
          </a:ln>
        </p:spPr>
        <p:txBody>
          <a:bodyPr vert="horz" wrap="square" lIns="108000" tIns="0" rIns="0" bIns="0" numCol="1" anchor="t" anchorCtr="0" compatLnSpc="1">
            <a:prstTxWarp prst="textNoShape">
              <a:avLst/>
            </a:prstTxWarp>
          </a:bodyPr>
          <a:lstStyle>
            <a:lvl1pPr marL="0" indent="0" algn="l" rtl="0" eaLnBrk="1" fontAlgn="base" hangingPunct="1">
              <a:lnSpc>
                <a:spcPct val="100000"/>
              </a:lnSpc>
              <a:spcBef>
                <a:spcPct val="0"/>
              </a:spcBef>
              <a:spcAft>
                <a:spcPct val="0"/>
              </a:spcAft>
              <a:buSzPct val="80000"/>
              <a:buFont typeface="Arial" charset="0"/>
              <a:buNone/>
              <a:defRPr kern="1200">
                <a:solidFill>
                  <a:schemeClr val="tx1"/>
                </a:solidFill>
                <a:latin typeface="Calibri" panose="020F0502020204030204" pitchFamily="34" charset="0"/>
                <a:ea typeface="+mn-ea"/>
                <a:cs typeface="Calibri" panose="020F0502020204030204" pitchFamily="34" charset="0"/>
              </a:defRPr>
            </a:lvl1pPr>
            <a:lvl2pPr marL="180975" indent="0" algn="l" rtl="0" eaLnBrk="1" fontAlgn="base" hangingPunct="1">
              <a:lnSpc>
                <a:spcPct val="100000"/>
              </a:lnSpc>
              <a:spcBef>
                <a:spcPct val="0"/>
              </a:spcBef>
              <a:spcAft>
                <a:spcPct val="0"/>
              </a:spcAft>
              <a:buFont typeface="Arial" charset="0"/>
              <a:buNone/>
              <a:defRPr kern="1200">
                <a:solidFill>
                  <a:schemeClr val="tx1"/>
                </a:solidFill>
                <a:latin typeface="Calibri" panose="020F0502020204030204" pitchFamily="34" charset="0"/>
                <a:ea typeface="+mn-ea"/>
                <a:cs typeface="Calibri" panose="020F0502020204030204" pitchFamily="34" charset="0"/>
              </a:defRPr>
            </a:lvl2pPr>
            <a:lvl3pPr marL="449263" indent="0" algn="l" rtl="0" eaLnBrk="1" fontAlgn="base" hangingPunct="1">
              <a:lnSpc>
                <a:spcPct val="100000"/>
              </a:lnSpc>
              <a:spcBef>
                <a:spcPct val="0"/>
              </a:spcBef>
              <a:spcAft>
                <a:spcPct val="0"/>
              </a:spcAft>
              <a:buFont typeface="Arial" charset="0"/>
              <a:buNone/>
              <a:defRPr kern="1200">
                <a:solidFill>
                  <a:schemeClr val="tx1"/>
                </a:solidFill>
                <a:latin typeface="Calibri" panose="020F0502020204030204" pitchFamily="34" charset="0"/>
                <a:ea typeface="+mn-ea"/>
                <a:cs typeface="Calibri" panose="020F0502020204030204" pitchFamily="34" charset="0"/>
              </a:defRPr>
            </a:lvl3pPr>
            <a:lvl4pPr marL="630238" indent="0" algn="l" rtl="0" eaLnBrk="1" fontAlgn="base" hangingPunct="1">
              <a:lnSpc>
                <a:spcPct val="100000"/>
              </a:lnSpc>
              <a:spcBef>
                <a:spcPct val="0"/>
              </a:spcBef>
              <a:spcAft>
                <a:spcPct val="0"/>
              </a:spcAft>
              <a:buFont typeface="Arial" charset="0"/>
              <a:buNone/>
              <a:defRPr kern="1200">
                <a:solidFill>
                  <a:schemeClr val="tx1"/>
                </a:solidFill>
                <a:latin typeface="Calibri" panose="020F0502020204030204" pitchFamily="34" charset="0"/>
                <a:ea typeface="+mn-ea"/>
                <a:cs typeface="Calibri" panose="020F0502020204030204" pitchFamily="34" charset="0"/>
              </a:defRPr>
            </a:lvl4pPr>
            <a:lvl5pPr marL="896938" indent="0" algn="l" rtl="0" eaLnBrk="1" fontAlgn="base" hangingPunct="1">
              <a:lnSpc>
                <a:spcPct val="100000"/>
              </a:lnSpc>
              <a:spcBef>
                <a:spcPct val="0"/>
              </a:spcBef>
              <a:spcAft>
                <a:spcPct val="0"/>
              </a:spcAft>
              <a:buFont typeface="Arial" charset="0"/>
              <a:buNone/>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defRPr/>
            </a:pPr>
            <a:r>
              <a:rPr lang="en-GB" sz="2000" dirty="0">
                <a:solidFill>
                  <a:prstClr val="black"/>
                </a:solidFill>
                <a:latin typeface="Arial" panose="020B0604020202020204" pitchFamily="34" charset="0"/>
                <a:cs typeface="Arial" panose="020B0604020202020204" pitchFamily="34" charset="0"/>
              </a:rPr>
              <a:t>Personal data shall be:</a:t>
            </a:r>
          </a:p>
          <a:p>
            <a:pPr>
              <a:spcAft>
                <a:spcPts val="600"/>
              </a:spcAft>
              <a:defRPr/>
            </a:pPr>
            <a:endParaRPr lang="en-GB" sz="1200" i="1" spc="-100" dirty="0">
              <a:solidFill>
                <a:prstClr val="black"/>
              </a:solidFill>
              <a:latin typeface="Arial" panose="020B0604020202020204" pitchFamily="34" charset="0"/>
              <a:cs typeface="Arial" panose="020B0604020202020204" pitchFamily="34" charset="0"/>
            </a:endParaRPr>
          </a:p>
          <a:p>
            <a:pPr marL="514350" indent="-514350">
              <a:spcAft>
                <a:spcPts val="1200"/>
              </a:spcAft>
              <a:buFont typeface="+mj-lt"/>
              <a:buAutoNum type="alphaLcPeriod"/>
              <a:defRPr/>
            </a:pPr>
            <a:r>
              <a:rPr lang="en-US" sz="2000" dirty="0">
                <a:solidFill>
                  <a:prstClr val="black"/>
                </a:solidFill>
                <a:latin typeface="Arial" panose="020B0604020202020204" pitchFamily="34" charset="0"/>
                <a:cs typeface="Arial" panose="020B0604020202020204" pitchFamily="34" charset="0"/>
              </a:rPr>
              <a:t>p</a:t>
            </a:r>
            <a:r>
              <a:rPr lang="en-US" sz="2000" dirty="0" err="1">
                <a:solidFill>
                  <a:prstClr val="black"/>
                </a:solidFill>
                <a:latin typeface="Arial" panose="020B0604020202020204" pitchFamily="34" charset="0"/>
                <a:cs typeface="Arial" panose="020B0604020202020204" pitchFamily="34" charset="0"/>
              </a:rPr>
              <a:t>rocessed</a:t>
            </a:r>
            <a:r>
              <a:rPr lang="en-US" sz="2000" dirty="0">
                <a:solidFill>
                  <a:prstClr val="black"/>
                </a:solidFill>
                <a:latin typeface="Arial" panose="020B0604020202020204" pitchFamily="34" charset="0"/>
                <a:cs typeface="Arial" panose="020B0604020202020204" pitchFamily="34" charset="0"/>
              </a:rPr>
              <a:t> lawfully, fairly and in a transparent manner,</a:t>
            </a:r>
          </a:p>
          <a:p>
            <a:pPr marL="514350" indent="-514350">
              <a:spcAft>
                <a:spcPts val="1200"/>
              </a:spcAft>
              <a:buFont typeface="Helvetica" pitchFamily="34" charset="0"/>
              <a:buAutoNum type="alphaLcPeriod"/>
              <a:defRPr/>
            </a:pPr>
            <a:r>
              <a:rPr lang="en-US" sz="2000" dirty="0">
                <a:solidFill>
                  <a:prstClr val="black"/>
                </a:solidFill>
                <a:latin typeface="Arial" panose="020B0604020202020204" pitchFamily="34" charset="0"/>
                <a:cs typeface="Arial" panose="020B0604020202020204" pitchFamily="34" charset="0"/>
              </a:rPr>
              <a:t>collected for specified, explicit and legitimate purposes,</a:t>
            </a:r>
          </a:p>
          <a:p>
            <a:pPr marL="514350" indent="-514350">
              <a:spcAft>
                <a:spcPts val="1200"/>
              </a:spcAft>
              <a:buFont typeface="Helvetica" pitchFamily="34" charset="0"/>
              <a:buAutoNum type="alphaLcPeriod"/>
              <a:defRPr/>
            </a:pPr>
            <a:r>
              <a:rPr lang="en-US" sz="2000" dirty="0">
                <a:solidFill>
                  <a:prstClr val="black"/>
                </a:solidFill>
                <a:latin typeface="Arial" panose="020B0604020202020204" pitchFamily="34" charset="0"/>
                <a:cs typeface="Arial" panose="020B0604020202020204" pitchFamily="34" charset="0"/>
              </a:rPr>
              <a:t>adequate, relevant and limited to what is necessary,</a:t>
            </a:r>
          </a:p>
          <a:p>
            <a:pPr marL="514350" indent="-514350">
              <a:spcAft>
                <a:spcPts val="1200"/>
              </a:spcAft>
              <a:buFont typeface="Helvetica" pitchFamily="34" charset="0"/>
              <a:buAutoNum type="alphaLcPeriod"/>
              <a:defRPr/>
            </a:pPr>
            <a:r>
              <a:rPr lang="en-US" sz="2000" dirty="0">
                <a:solidFill>
                  <a:prstClr val="black"/>
                </a:solidFill>
                <a:latin typeface="Arial" panose="020B0604020202020204" pitchFamily="34" charset="0"/>
                <a:cs typeface="Arial" panose="020B0604020202020204" pitchFamily="34" charset="0"/>
              </a:rPr>
              <a:t>accurate and where necessary kept up to date,</a:t>
            </a:r>
          </a:p>
          <a:p>
            <a:pPr marL="514350" indent="-514350">
              <a:spcAft>
                <a:spcPts val="1200"/>
              </a:spcAft>
              <a:buFont typeface="Helvetica" pitchFamily="34" charset="0"/>
              <a:buAutoNum type="alphaLcPeriod"/>
              <a:defRPr/>
            </a:pPr>
            <a:r>
              <a:rPr lang="en-US" sz="2000" dirty="0">
                <a:solidFill>
                  <a:prstClr val="black"/>
                </a:solidFill>
                <a:latin typeface="Arial" panose="020B0604020202020204" pitchFamily="34" charset="0"/>
                <a:cs typeface="Arial" panose="020B0604020202020204" pitchFamily="34" charset="0"/>
              </a:rPr>
              <a:t>kept in a form which permits identification of data subjects for no longer than is necessary for the purposes for which those data are processed, and</a:t>
            </a:r>
          </a:p>
          <a:p>
            <a:pPr marL="514350" indent="-514350">
              <a:spcAft>
                <a:spcPts val="1200"/>
              </a:spcAft>
              <a:buFont typeface="Helvetica" pitchFamily="34" charset="0"/>
              <a:buAutoNum type="alphaLcPeriod"/>
              <a:defRPr/>
            </a:pPr>
            <a:r>
              <a:rPr lang="en-US" sz="2000" dirty="0">
                <a:solidFill>
                  <a:prstClr val="black"/>
                </a:solidFill>
                <a:latin typeface="Arial" panose="020B0604020202020204" pitchFamily="34" charset="0"/>
                <a:cs typeface="Arial" panose="020B0604020202020204" pitchFamily="34" charset="0"/>
              </a:rPr>
              <a:t>processed in a manner that ensures appropriate security of the personal data.</a:t>
            </a:r>
          </a:p>
        </p:txBody>
      </p:sp>
      <p:sp>
        <p:nvSpPr>
          <p:cNvPr id="4" name="TextBox 3"/>
          <p:cNvSpPr txBox="1"/>
          <p:nvPr/>
        </p:nvSpPr>
        <p:spPr>
          <a:xfrm>
            <a:off x="679450" y="5938706"/>
            <a:ext cx="10833100" cy="646331"/>
          </a:xfrm>
          <a:prstGeom prst="rect">
            <a:avLst/>
          </a:prstGeom>
          <a:noFill/>
        </p:spPr>
        <p:txBody>
          <a:bodyPr wrap="square" rtlCol="0">
            <a:spAutoFit/>
          </a:bodyPr>
          <a:lstStyle/>
          <a:p>
            <a:pPr fontAlgn="base">
              <a:spcBef>
                <a:spcPct val="0"/>
              </a:spcBef>
              <a:spcAft>
                <a:spcPct val="0"/>
              </a:spcAft>
            </a:pPr>
            <a:r>
              <a:rPr lang="en-GB" dirty="0">
                <a:solidFill>
                  <a:prstClr val="black"/>
                </a:solidFill>
                <a:latin typeface="Arial" charset="0"/>
              </a:rPr>
              <a:t>Additional </a:t>
            </a:r>
            <a:r>
              <a:rPr lang="en-GB" b="1" dirty="0">
                <a:solidFill>
                  <a:prstClr val="black"/>
                </a:solidFill>
                <a:latin typeface="Arial" charset="0"/>
              </a:rPr>
              <a:t>Accountability</a:t>
            </a:r>
            <a:r>
              <a:rPr lang="en-GB" dirty="0">
                <a:solidFill>
                  <a:prstClr val="black"/>
                </a:solidFill>
                <a:latin typeface="Arial" charset="0"/>
              </a:rPr>
              <a:t> </a:t>
            </a:r>
            <a:r>
              <a:rPr lang="en-GB" b="1" dirty="0">
                <a:solidFill>
                  <a:prstClr val="black"/>
                </a:solidFill>
                <a:latin typeface="Arial" charset="0"/>
              </a:rPr>
              <a:t>Principle</a:t>
            </a:r>
            <a:r>
              <a:rPr lang="en-GB" dirty="0">
                <a:solidFill>
                  <a:prstClr val="black"/>
                </a:solidFill>
                <a:latin typeface="Arial" charset="0"/>
              </a:rPr>
              <a:t> is central to GDPR. Data controllers are responsible for compliance with the principles and must be able to demonstrate this to data subjects and the regulator.</a:t>
            </a:r>
          </a:p>
        </p:txBody>
      </p:sp>
      <p:sp>
        <p:nvSpPr>
          <p:cNvPr id="7" name="TextBox 6"/>
          <p:cNvSpPr txBox="1"/>
          <p:nvPr/>
        </p:nvSpPr>
        <p:spPr>
          <a:xfrm>
            <a:off x="711200" y="1340769"/>
            <a:ext cx="9129217" cy="646331"/>
          </a:xfrm>
          <a:prstGeom prst="rect">
            <a:avLst/>
          </a:prstGeom>
          <a:noFill/>
        </p:spPr>
        <p:txBody>
          <a:bodyPr wrap="square" rtlCol="0">
            <a:spAutoFit/>
          </a:bodyPr>
          <a:lstStyle/>
          <a:p>
            <a:pPr fontAlgn="base">
              <a:spcBef>
                <a:spcPct val="0"/>
              </a:spcBef>
              <a:spcAft>
                <a:spcPct val="0"/>
              </a:spcAft>
            </a:pPr>
            <a:r>
              <a:rPr lang="en-GB" dirty="0">
                <a:solidFill>
                  <a:prstClr val="black"/>
                </a:solidFill>
                <a:latin typeface="Arial" charset="0"/>
              </a:rPr>
              <a:t>These principles must be applied to all processing of personal data.</a:t>
            </a:r>
          </a:p>
          <a:p>
            <a:pPr fontAlgn="base">
              <a:spcBef>
                <a:spcPct val="0"/>
              </a:spcBef>
              <a:spcAft>
                <a:spcPct val="0"/>
              </a:spcAft>
            </a:pPr>
            <a:endParaRPr lang="en-GB" dirty="0">
              <a:solidFill>
                <a:prstClr val="black"/>
              </a:solidFill>
              <a:latin typeface="Arial" charset="0"/>
            </a:endParaRPr>
          </a:p>
        </p:txBody>
      </p:sp>
    </p:spTree>
    <p:extLst>
      <p:ext uri="{BB962C8B-B14F-4D97-AF65-F5344CB8AC3E}">
        <p14:creationId xmlns:p14="http://schemas.microsoft.com/office/powerpoint/2010/main" val="72483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Scales of justice with solid fill">
            <a:extLst>
              <a:ext uri="{FF2B5EF4-FFF2-40B4-BE49-F238E27FC236}">
                <a16:creationId xmlns:a16="http://schemas.microsoft.com/office/drawing/2014/main" id="{BADE0EB1-F7EE-5DB3-0A78-B3C564C856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390" y="5455805"/>
            <a:ext cx="914400" cy="914400"/>
          </a:xfrm>
          <a:prstGeom prst="rect">
            <a:avLst/>
          </a:prstGeom>
        </p:spPr>
      </p:pic>
      <p:pic>
        <p:nvPicPr>
          <p:cNvPr id="14" name="Graphic 13" descr="Contract with solid fill">
            <a:extLst>
              <a:ext uri="{FF2B5EF4-FFF2-40B4-BE49-F238E27FC236}">
                <a16:creationId xmlns:a16="http://schemas.microsoft.com/office/drawing/2014/main" id="{F869DDD7-1DF5-E716-B8A0-69FD4AD2FD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390" y="3768246"/>
            <a:ext cx="914400" cy="914400"/>
          </a:xfrm>
          <a:prstGeom prst="rect">
            <a:avLst/>
          </a:prstGeom>
        </p:spPr>
      </p:pic>
      <p:pic>
        <p:nvPicPr>
          <p:cNvPr id="16" name="Graphic 15" descr="Handshake with solid fill">
            <a:extLst>
              <a:ext uri="{FF2B5EF4-FFF2-40B4-BE49-F238E27FC236}">
                <a16:creationId xmlns:a16="http://schemas.microsoft.com/office/drawing/2014/main" id="{3CBD5518-52DA-9935-3AD4-FF1DAE16AB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5387" y="2103174"/>
            <a:ext cx="914400" cy="914400"/>
          </a:xfrm>
          <a:prstGeom prst="rect">
            <a:avLst/>
          </a:prstGeom>
        </p:spPr>
      </p:pic>
      <p:pic>
        <p:nvPicPr>
          <p:cNvPr id="18" name="Graphic 17" descr="Thumbs up sign with solid fill">
            <a:extLst>
              <a:ext uri="{FF2B5EF4-FFF2-40B4-BE49-F238E27FC236}">
                <a16:creationId xmlns:a16="http://schemas.microsoft.com/office/drawing/2014/main" id="{B4FA85CB-377A-4C58-2737-82C73451A2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00689" y="5432243"/>
            <a:ext cx="914400" cy="914400"/>
          </a:xfrm>
          <a:prstGeom prst="rect">
            <a:avLst/>
          </a:prstGeom>
        </p:spPr>
      </p:pic>
      <p:pic>
        <p:nvPicPr>
          <p:cNvPr id="20" name="Graphic 19" descr="Hourglass 60% with solid fill">
            <a:extLst>
              <a:ext uri="{FF2B5EF4-FFF2-40B4-BE49-F238E27FC236}">
                <a16:creationId xmlns:a16="http://schemas.microsoft.com/office/drawing/2014/main" id="{F172F54A-0157-10C3-9D2B-780D4887A9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00689" y="2103174"/>
            <a:ext cx="914400" cy="914400"/>
          </a:xfrm>
          <a:prstGeom prst="rect">
            <a:avLst/>
          </a:prstGeom>
        </p:spPr>
      </p:pic>
      <p:pic>
        <p:nvPicPr>
          <p:cNvPr id="22" name="Graphic 21" descr="Schoolhouse with solid fill">
            <a:extLst>
              <a:ext uri="{FF2B5EF4-FFF2-40B4-BE49-F238E27FC236}">
                <a16:creationId xmlns:a16="http://schemas.microsoft.com/office/drawing/2014/main" id="{70B27B5B-A945-F08A-20CE-2861D573502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00689" y="3704667"/>
            <a:ext cx="914400" cy="914400"/>
          </a:xfrm>
          <a:prstGeom prst="rect">
            <a:avLst/>
          </a:prstGeom>
        </p:spPr>
      </p:pic>
      <p:sp>
        <p:nvSpPr>
          <p:cNvPr id="23" name="TextBox 22">
            <a:extLst>
              <a:ext uri="{FF2B5EF4-FFF2-40B4-BE49-F238E27FC236}">
                <a16:creationId xmlns:a16="http://schemas.microsoft.com/office/drawing/2014/main" id="{8DA6D27F-B4D7-EE3A-67B2-7818EF61EB6E}"/>
              </a:ext>
            </a:extLst>
          </p:cNvPr>
          <p:cNvSpPr txBox="1"/>
          <p:nvPr/>
        </p:nvSpPr>
        <p:spPr>
          <a:xfrm>
            <a:off x="2070296" y="2073466"/>
            <a:ext cx="3528648" cy="923330"/>
          </a:xfrm>
          <a:prstGeom prst="rect">
            <a:avLst/>
          </a:prstGeom>
          <a:noFill/>
        </p:spPr>
        <p:txBody>
          <a:bodyPr wrap="square" rtlCol="0">
            <a:spAutoFit/>
          </a:bodyPr>
          <a:lstStyle/>
          <a:p>
            <a:r>
              <a:rPr lang="en-GB" b="1" dirty="0"/>
              <a:t>Consent</a:t>
            </a:r>
            <a:r>
              <a:rPr lang="en-GB" dirty="0"/>
              <a:t> – the consent of the data subject to the processing of their personal data</a:t>
            </a:r>
          </a:p>
        </p:txBody>
      </p:sp>
      <p:sp>
        <p:nvSpPr>
          <p:cNvPr id="24" name="TextBox 23">
            <a:extLst>
              <a:ext uri="{FF2B5EF4-FFF2-40B4-BE49-F238E27FC236}">
                <a16:creationId xmlns:a16="http://schemas.microsoft.com/office/drawing/2014/main" id="{2429549D-BF43-8A1D-CE17-A14F1E73B1DC}"/>
              </a:ext>
            </a:extLst>
          </p:cNvPr>
          <p:cNvSpPr txBox="1"/>
          <p:nvPr/>
        </p:nvSpPr>
        <p:spPr>
          <a:xfrm>
            <a:off x="7535598" y="2094244"/>
            <a:ext cx="4030393" cy="923330"/>
          </a:xfrm>
          <a:prstGeom prst="rect">
            <a:avLst/>
          </a:prstGeom>
          <a:noFill/>
        </p:spPr>
        <p:txBody>
          <a:bodyPr wrap="square" rtlCol="0">
            <a:spAutoFit/>
          </a:bodyPr>
          <a:lstStyle/>
          <a:p>
            <a:r>
              <a:rPr lang="en-GB" b="1" dirty="0"/>
              <a:t>Vital Interests </a:t>
            </a:r>
            <a:r>
              <a:rPr lang="en-GB" dirty="0"/>
              <a:t>– it is vital that specific data are processed for matters of life or death</a:t>
            </a:r>
          </a:p>
        </p:txBody>
      </p:sp>
      <p:sp>
        <p:nvSpPr>
          <p:cNvPr id="25" name="TextBox 24">
            <a:extLst>
              <a:ext uri="{FF2B5EF4-FFF2-40B4-BE49-F238E27FC236}">
                <a16:creationId xmlns:a16="http://schemas.microsoft.com/office/drawing/2014/main" id="{7544477F-047D-7453-F402-ADC842004F71}"/>
              </a:ext>
            </a:extLst>
          </p:cNvPr>
          <p:cNvSpPr txBox="1"/>
          <p:nvPr/>
        </p:nvSpPr>
        <p:spPr>
          <a:xfrm>
            <a:off x="7526214" y="3755799"/>
            <a:ext cx="4030394" cy="923330"/>
          </a:xfrm>
          <a:prstGeom prst="rect">
            <a:avLst/>
          </a:prstGeom>
          <a:noFill/>
        </p:spPr>
        <p:txBody>
          <a:bodyPr wrap="square" rtlCol="0">
            <a:spAutoFit/>
          </a:bodyPr>
          <a:lstStyle/>
          <a:p>
            <a:r>
              <a:rPr lang="en-GB" b="1" dirty="0"/>
              <a:t>Public task/Public Interest </a:t>
            </a:r>
            <a:r>
              <a:rPr lang="en-GB" dirty="0"/>
              <a:t>– public authorities and organisations in the scope of public duties and interest.</a:t>
            </a:r>
          </a:p>
        </p:txBody>
      </p:sp>
      <p:sp>
        <p:nvSpPr>
          <p:cNvPr id="26" name="TextBox 25">
            <a:extLst>
              <a:ext uri="{FF2B5EF4-FFF2-40B4-BE49-F238E27FC236}">
                <a16:creationId xmlns:a16="http://schemas.microsoft.com/office/drawing/2014/main" id="{116DA21A-B9D3-5DE6-7F5A-26F5D61EEBAA}"/>
              </a:ext>
            </a:extLst>
          </p:cNvPr>
          <p:cNvSpPr txBox="1"/>
          <p:nvPr/>
        </p:nvSpPr>
        <p:spPr>
          <a:xfrm>
            <a:off x="7526214" y="5312840"/>
            <a:ext cx="4030395" cy="1200329"/>
          </a:xfrm>
          <a:prstGeom prst="rect">
            <a:avLst/>
          </a:prstGeom>
          <a:noFill/>
        </p:spPr>
        <p:txBody>
          <a:bodyPr wrap="square" rtlCol="0">
            <a:spAutoFit/>
          </a:bodyPr>
          <a:lstStyle/>
          <a:p>
            <a:r>
              <a:rPr lang="en-GB" b="1" dirty="0"/>
              <a:t>Legitimate interest </a:t>
            </a:r>
            <a:r>
              <a:rPr lang="en-GB" dirty="0"/>
              <a:t>– There is a weighed and balanced legitimate interest where processing is needed and the interest is not overridden by others</a:t>
            </a:r>
          </a:p>
        </p:txBody>
      </p:sp>
      <p:sp>
        <p:nvSpPr>
          <p:cNvPr id="27" name="TextBox 26">
            <a:extLst>
              <a:ext uri="{FF2B5EF4-FFF2-40B4-BE49-F238E27FC236}">
                <a16:creationId xmlns:a16="http://schemas.microsoft.com/office/drawing/2014/main" id="{32A80D5C-2C4E-8D66-84A8-005C2719EE42}"/>
              </a:ext>
            </a:extLst>
          </p:cNvPr>
          <p:cNvSpPr txBox="1"/>
          <p:nvPr/>
        </p:nvSpPr>
        <p:spPr>
          <a:xfrm>
            <a:off x="2060914" y="3768246"/>
            <a:ext cx="3528648" cy="923330"/>
          </a:xfrm>
          <a:prstGeom prst="rect">
            <a:avLst/>
          </a:prstGeom>
          <a:noFill/>
        </p:spPr>
        <p:txBody>
          <a:bodyPr wrap="square" rtlCol="0">
            <a:spAutoFit/>
          </a:bodyPr>
          <a:lstStyle/>
          <a:p>
            <a:r>
              <a:rPr lang="en-GB" b="1" dirty="0"/>
              <a:t>Contractual necessity </a:t>
            </a:r>
            <a:r>
              <a:rPr lang="en-GB" dirty="0"/>
              <a:t>– processing is needed in order to enter into or perform a contract</a:t>
            </a:r>
          </a:p>
        </p:txBody>
      </p:sp>
      <p:sp>
        <p:nvSpPr>
          <p:cNvPr id="28" name="TextBox 27">
            <a:extLst>
              <a:ext uri="{FF2B5EF4-FFF2-40B4-BE49-F238E27FC236}">
                <a16:creationId xmlns:a16="http://schemas.microsoft.com/office/drawing/2014/main" id="{7123515A-0094-2D9A-6A14-C94460842CB5}"/>
              </a:ext>
            </a:extLst>
          </p:cNvPr>
          <p:cNvSpPr txBox="1"/>
          <p:nvPr/>
        </p:nvSpPr>
        <p:spPr>
          <a:xfrm>
            <a:off x="2060914" y="5404672"/>
            <a:ext cx="3528648" cy="923330"/>
          </a:xfrm>
          <a:prstGeom prst="rect">
            <a:avLst/>
          </a:prstGeom>
          <a:noFill/>
        </p:spPr>
        <p:txBody>
          <a:bodyPr wrap="square" rtlCol="0">
            <a:spAutoFit/>
          </a:bodyPr>
          <a:lstStyle/>
          <a:p>
            <a:r>
              <a:rPr lang="en-GB" b="1" dirty="0"/>
              <a:t>Legal obligation </a:t>
            </a:r>
            <a:r>
              <a:rPr lang="en-GB" dirty="0"/>
              <a:t>– the controller is required to process personal data to meet a legal obligation</a:t>
            </a:r>
          </a:p>
        </p:txBody>
      </p:sp>
      <p:sp>
        <p:nvSpPr>
          <p:cNvPr id="30" name="TextBox 29">
            <a:extLst>
              <a:ext uri="{FF2B5EF4-FFF2-40B4-BE49-F238E27FC236}">
                <a16:creationId xmlns:a16="http://schemas.microsoft.com/office/drawing/2014/main" id="{7869A6EC-6B84-442E-A1D9-7632D7E7AB3C}"/>
              </a:ext>
            </a:extLst>
          </p:cNvPr>
          <p:cNvSpPr txBox="1"/>
          <p:nvPr/>
        </p:nvSpPr>
        <p:spPr>
          <a:xfrm>
            <a:off x="635387" y="237610"/>
            <a:ext cx="10921221" cy="584775"/>
          </a:xfrm>
          <a:prstGeom prst="rect">
            <a:avLst/>
          </a:prstGeom>
          <a:noFill/>
        </p:spPr>
        <p:txBody>
          <a:bodyPr wrap="square" rtlCol="0">
            <a:spAutoFit/>
          </a:bodyPr>
          <a:lstStyle/>
          <a:p>
            <a:pPr algn="ctr"/>
            <a:r>
              <a:rPr lang="en-GB" sz="3200" b="1" dirty="0">
                <a:solidFill>
                  <a:srgbClr val="B70D53"/>
                </a:solidFill>
              </a:rPr>
              <a:t>When Can We Process Personal Data?</a:t>
            </a:r>
          </a:p>
        </p:txBody>
      </p:sp>
      <p:sp>
        <p:nvSpPr>
          <p:cNvPr id="3" name="TextBox 2">
            <a:extLst>
              <a:ext uri="{FF2B5EF4-FFF2-40B4-BE49-F238E27FC236}">
                <a16:creationId xmlns:a16="http://schemas.microsoft.com/office/drawing/2014/main" id="{C6E0DA21-4CA7-7FC2-FE39-73728F593F77}"/>
              </a:ext>
            </a:extLst>
          </p:cNvPr>
          <p:cNvSpPr txBox="1"/>
          <p:nvPr/>
        </p:nvSpPr>
        <p:spPr>
          <a:xfrm>
            <a:off x="560359" y="1006849"/>
            <a:ext cx="10918870" cy="646331"/>
          </a:xfrm>
          <a:prstGeom prst="rect">
            <a:avLst/>
          </a:prstGeom>
          <a:noFill/>
        </p:spPr>
        <p:txBody>
          <a:bodyPr wrap="square">
            <a:spAutoFit/>
          </a:bodyPr>
          <a:lstStyle/>
          <a:p>
            <a:pPr algn="ctr" fontAlgn="base">
              <a:spcBef>
                <a:spcPct val="0"/>
              </a:spcBef>
              <a:spcAft>
                <a:spcPct val="0"/>
              </a:spcAft>
            </a:pPr>
            <a:r>
              <a:rPr lang="en-GB" sz="1800" dirty="0"/>
              <a:t>Personal data cannot be processed unless there is a GDPR </a:t>
            </a:r>
            <a:r>
              <a:rPr lang="en-GB" sz="1800" b="1" dirty="0"/>
              <a:t>lawful basis. </a:t>
            </a:r>
            <a:r>
              <a:rPr lang="en-GB" sz="1800" dirty="0"/>
              <a:t>We explain which lawful bases we are relying on in our Privacy Notices/Participant Information Sheets</a:t>
            </a:r>
            <a:r>
              <a:rPr lang="en-GB" dirty="0"/>
              <a:t>. Six options:</a:t>
            </a:r>
          </a:p>
        </p:txBody>
      </p:sp>
    </p:spTree>
    <p:extLst>
      <p:ext uri="{BB962C8B-B14F-4D97-AF65-F5344CB8AC3E}">
        <p14:creationId xmlns:p14="http://schemas.microsoft.com/office/powerpoint/2010/main" val="3543960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2EA8BC6C-CFD1-4DDF-0FD6-531019DE8458}"/>
              </a:ext>
            </a:extLst>
          </p:cNvPr>
          <p:cNvSpPr/>
          <p:nvPr/>
        </p:nvSpPr>
        <p:spPr>
          <a:xfrm>
            <a:off x="914400" y="2046157"/>
            <a:ext cx="10306050" cy="2765686"/>
          </a:xfrm>
          <a:prstGeom prst="round2Diag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en-US" sz="3000" b="1" dirty="0">
                <a:solidFill>
                  <a:schemeClr val="bg1"/>
                </a:solidFill>
              </a:rPr>
              <a:t>Data Protection for Researchers:</a:t>
            </a:r>
            <a:r>
              <a:rPr lang="en-GB" sz="3200" b="1" dirty="0">
                <a:latin typeface="Arial"/>
                <a:ea typeface="MS Mincho"/>
                <a:cs typeface="Arial"/>
              </a:rPr>
              <a:t>  </a:t>
            </a:r>
          </a:p>
          <a:p>
            <a:pPr algn="ctr">
              <a:lnSpc>
                <a:spcPct val="115000"/>
              </a:lnSpc>
              <a:spcAft>
                <a:spcPts val="1000"/>
              </a:spcAft>
            </a:pPr>
            <a:r>
              <a:rPr lang="en-GB" sz="2800" b="1" dirty="0">
                <a:latin typeface="Arial"/>
                <a:ea typeface="MS Mincho"/>
                <a:cs typeface="Arial"/>
              </a:rPr>
              <a:t>Data storage and security</a:t>
            </a:r>
          </a:p>
        </p:txBody>
      </p:sp>
      <p:sp>
        <p:nvSpPr>
          <p:cNvPr id="18" name="Rectangle: Folded Corner 17">
            <a:extLst>
              <a:ext uri="{FF2B5EF4-FFF2-40B4-BE49-F238E27FC236}">
                <a16:creationId xmlns:a16="http://schemas.microsoft.com/office/drawing/2014/main" id="{20685D62-707C-6F4A-1DEF-ED2276FFDF7A}"/>
              </a:ext>
            </a:extLst>
          </p:cNvPr>
          <p:cNvSpPr/>
          <p:nvPr/>
        </p:nvSpPr>
        <p:spPr>
          <a:xfrm>
            <a:off x="1360985" y="4514323"/>
            <a:ext cx="4320480" cy="2102924"/>
          </a:xfrm>
          <a:prstGeom prst="foldedCorne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400" dirty="0">
                <a:solidFill>
                  <a:schemeClr val="tx1"/>
                </a:solidFill>
              </a:rPr>
              <a:t>Risks</a:t>
            </a:r>
          </a:p>
          <a:p>
            <a:pPr marL="342900" indent="-342900">
              <a:buFont typeface="Arial" panose="020B0604020202020204" pitchFamily="34" charset="0"/>
              <a:buChar char="•"/>
            </a:pPr>
            <a:r>
              <a:rPr lang="en-GB" sz="2400" dirty="0">
                <a:solidFill>
                  <a:schemeClr val="tx1"/>
                </a:solidFill>
              </a:rPr>
              <a:t>Appropriate measures</a:t>
            </a:r>
          </a:p>
          <a:p>
            <a:pPr marL="342900" indent="-342900">
              <a:buFont typeface="Arial" panose="020B0604020202020204" pitchFamily="34" charset="0"/>
              <a:buChar char="•"/>
            </a:pPr>
            <a:r>
              <a:rPr lang="en-GB" sz="2400" dirty="0">
                <a:solidFill>
                  <a:schemeClr val="tx1"/>
                </a:solidFill>
              </a:rPr>
              <a:t>Data breaches</a:t>
            </a:r>
          </a:p>
          <a:p>
            <a:pPr marL="342900" indent="-342900">
              <a:buFont typeface="Arial" panose="020B0604020202020204" pitchFamily="34" charset="0"/>
              <a:buChar char="•"/>
            </a:pPr>
            <a:r>
              <a:rPr lang="en-GB" sz="2400" dirty="0">
                <a:solidFill>
                  <a:schemeClr val="tx1"/>
                </a:solidFill>
              </a:rPr>
              <a:t>Fines and enforcement action</a:t>
            </a:r>
          </a:p>
        </p:txBody>
      </p:sp>
      <p:pic>
        <p:nvPicPr>
          <p:cNvPr id="2" name="Picture 1" descr="A picture containing text, fabric&#10;&#10;Description automatically generated">
            <a:extLst>
              <a:ext uri="{FF2B5EF4-FFF2-40B4-BE49-F238E27FC236}">
                <a16:creationId xmlns:a16="http://schemas.microsoft.com/office/drawing/2014/main" id="{11A120EB-18BC-4DD3-C6D3-FDF6370A8736}"/>
              </a:ext>
            </a:extLst>
          </p:cNvPr>
          <p:cNvPicPr>
            <a:picLocks noChangeAspect="1"/>
          </p:cNvPicPr>
          <p:nvPr/>
        </p:nvPicPr>
        <p:blipFill rotWithShape="1">
          <a:blip r:embed="rId3">
            <a:extLst>
              <a:ext uri="{28A0092B-C50C-407E-A947-70E740481C1C}">
                <a14:useLocalDpi xmlns:a14="http://schemas.microsoft.com/office/drawing/2010/main" val="0"/>
              </a:ext>
            </a:extLst>
          </a:blip>
          <a:srcRect l="3409" t="7147" r="2676" b="2699"/>
          <a:stretch/>
        </p:blipFill>
        <p:spPr>
          <a:xfrm>
            <a:off x="7101324" y="332654"/>
            <a:ext cx="3653493" cy="2102923"/>
          </a:xfrm>
          <a:prstGeom prst="rect">
            <a:avLst/>
          </a:prstGeom>
        </p:spPr>
      </p:pic>
      <p:pic>
        <p:nvPicPr>
          <p:cNvPr id="3" name="Picture 2">
            <a:extLst>
              <a:ext uri="{FF2B5EF4-FFF2-40B4-BE49-F238E27FC236}">
                <a16:creationId xmlns:a16="http://schemas.microsoft.com/office/drawing/2014/main" id="{AFC00892-4007-2E4C-23F0-7A291CEE36E8}"/>
              </a:ext>
            </a:extLst>
          </p:cNvPr>
          <p:cNvPicPr>
            <a:picLocks noChangeAspect="1"/>
          </p:cNvPicPr>
          <p:nvPr/>
        </p:nvPicPr>
        <p:blipFill>
          <a:blip r:embed="rId4"/>
          <a:stretch>
            <a:fillRect/>
          </a:stretch>
        </p:blipFill>
        <p:spPr>
          <a:xfrm>
            <a:off x="256351" y="240753"/>
            <a:ext cx="1646063" cy="890093"/>
          </a:xfrm>
          <a:prstGeom prst="rect">
            <a:avLst/>
          </a:prstGeom>
        </p:spPr>
      </p:pic>
    </p:spTree>
    <p:extLst>
      <p:ext uri="{BB962C8B-B14F-4D97-AF65-F5344CB8AC3E}">
        <p14:creationId xmlns:p14="http://schemas.microsoft.com/office/powerpoint/2010/main" val="296237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927647" y="265286"/>
            <a:ext cx="6336704" cy="54006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2800" b="1" dirty="0">
                <a:solidFill>
                  <a:srgbClr val="B70D53"/>
                </a:solidFill>
                <a:latin typeface="Arial"/>
                <a:ea typeface="MS Mincho"/>
                <a:cs typeface="Arial"/>
              </a:rPr>
              <a:t>How do we keep data secure?</a:t>
            </a:r>
          </a:p>
          <a:p>
            <a:pPr algn="ctr">
              <a:lnSpc>
                <a:spcPct val="115000"/>
              </a:lnSpc>
              <a:spcAft>
                <a:spcPts val="1000"/>
              </a:spcAft>
            </a:pPr>
            <a:endParaRPr lang="en-GB" sz="1100" dirty="0">
              <a:latin typeface="Calibri"/>
              <a:ea typeface="MS Mincho"/>
              <a:cs typeface="Arial"/>
            </a:endParaRPr>
          </a:p>
        </p:txBody>
      </p:sp>
      <p:sp>
        <p:nvSpPr>
          <p:cNvPr id="5" name="Rectangle 4"/>
          <p:cNvSpPr/>
          <p:nvPr/>
        </p:nvSpPr>
        <p:spPr>
          <a:xfrm>
            <a:off x="697734" y="3429000"/>
            <a:ext cx="10796531" cy="2985433"/>
          </a:xfrm>
          <a:prstGeom prst="rect">
            <a:avLst/>
          </a:prstGeom>
        </p:spPr>
        <p:txBody>
          <a:bodyPr wrap="square">
            <a:spAutoFit/>
          </a:bodyPr>
          <a:lstStyle/>
          <a:p>
            <a:r>
              <a:rPr lang="en-GB" b="1" dirty="0">
                <a:solidFill>
                  <a:srgbClr val="B70D53"/>
                </a:solidFill>
              </a:rPr>
              <a:t>Appropriate measures include: </a:t>
            </a:r>
          </a:p>
          <a:p>
            <a:endParaRPr lang="en-GB" sz="800" dirty="0"/>
          </a:p>
          <a:p>
            <a:pPr marL="285750" indent="-285750">
              <a:buFont typeface="Arial" panose="020B0604020202020204" pitchFamily="34" charset="0"/>
              <a:buChar char="•"/>
            </a:pPr>
            <a:r>
              <a:rPr lang="en-GB" dirty="0"/>
              <a:t>robust policies and procedures </a:t>
            </a:r>
          </a:p>
          <a:p>
            <a:pPr marL="285750" indent="-285750">
              <a:buFont typeface="Arial" panose="020B0604020202020204" pitchFamily="34" charset="0"/>
              <a:buChar char="•"/>
            </a:pPr>
            <a:r>
              <a:rPr lang="en-GB" dirty="0"/>
              <a:t>DPIAs and risk assessments and clear definition of responsibilities </a:t>
            </a:r>
          </a:p>
          <a:p>
            <a:pPr marL="285750" indent="-285750">
              <a:buFont typeface="Arial" panose="020B0604020202020204" pitchFamily="34" charset="0"/>
              <a:buChar char="•"/>
            </a:pPr>
            <a:r>
              <a:rPr lang="en-GB" dirty="0"/>
              <a:t>technology - firewalls, anti-virus, anti-hacking technology and measures, password protection of electronic files </a:t>
            </a:r>
          </a:p>
          <a:p>
            <a:pPr marL="285750" indent="-285750">
              <a:buFont typeface="Arial" panose="020B0604020202020204" pitchFamily="34" charset="0"/>
              <a:buChar char="•"/>
            </a:pPr>
            <a:r>
              <a:rPr lang="en-GB" dirty="0"/>
              <a:t>locking away paper files, laptops, memory sticks etc. </a:t>
            </a:r>
          </a:p>
          <a:p>
            <a:pPr marL="285750" indent="-285750">
              <a:buFont typeface="Arial" panose="020B0604020202020204" pitchFamily="34" charset="0"/>
              <a:buChar char="•"/>
            </a:pPr>
            <a:r>
              <a:rPr lang="en-GB" dirty="0"/>
              <a:t>restricting access to offices, databases, filing systems, folders within shared drives </a:t>
            </a:r>
          </a:p>
          <a:p>
            <a:pPr marL="285750" indent="-285750">
              <a:buFont typeface="Arial" panose="020B0604020202020204" pitchFamily="34" charset="0"/>
              <a:buChar char="•"/>
            </a:pPr>
            <a:r>
              <a:rPr lang="en-GB" dirty="0"/>
              <a:t>disposing of data securely - shredding, confidential waste, secure disposal of IT equipment etc. </a:t>
            </a:r>
          </a:p>
          <a:p>
            <a:pPr marL="285750" indent="-285750">
              <a:buFont typeface="Arial" panose="020B0604020202020204" pitchFamily="34" charset="0"/>
              <a:buChar char="•"/>
            </a:pPr>
            <a:r>
              <a:rPr lang="en-GB" dirty="0"/>
              <a:t>care when mobile working</a:t>
            </a:r>
          </a:p>
          <a:p>
            <a:pPr marL="285750" indent="-285750">
              <a:buFont typeface="Arial" panose="020B0604020202020204" pitchFamily="34" charset="0"/>
              <a:buChar char="•"/>
            </a:pPr>
            <a:r>
              <a:rPr lang="en-GB" dirty="0"/>
              <a:t>anonymising and pseudonymising data where possible and appropriate</a:t>
            </a:r>
          </a:p>
          <a:p>
            <a:pPr marL="285750" indent="-285750">
              <a:buFont typeface="Arial" panose="020B0604020202020204" pitchFamily="34" charset="0"/>
              <a:buChar char="•"/>
            </a:pPr>
            <a:r>
              <a:rPr lang="en-GB" dirty="0"/>
              <a:t>staff induction, training, awareness, self-regulation </a:t>
            </a:r>
          </a:p>
        </p:txBody>
      </p:sp>
      <p:sp>
        <p:nvSpPr>
          <p:cNvPr id="6" name="TextBox 5"/>
          <p:cNvSpPr txBox="1"/>
          <p:nvPr/>
        </p:nvSpPr>
        <p:spPr>
          <a:xfrm>
            <a:off x="697734" y="2545492"/>
            <a:ext cx="9574730" cy="769441"/>
          </a:xfrm>
          <a:prstGeom prst="rect">
            <a:avLst/>
          </a:prstGeom>
          <a:noFill/>
          <a:ln>
            <a:noFill/>
          </a:ln>
        </p:spPr>
        <p:txBody>
          <a:bodyPr wrap="square" rtlCol="0">
            <a:spAutoFit/>
          </a:bodyPr>
          <a:lstStyle/>
          <a:p>
            <a:r>
              <a:rPr lang="en-GB" b="1" dirty="0">
                <a:solidFill>
                  <a:srgbClr val="B70D53"/>
                </a:solidFill>
              </a:rPr>
              <a:t>Risks:</a:t>
            </a:r>
          </a:p>
          <a:p>
            <a:endParaRPr lang="en-GB" sz="800" b="1" dirty="0"/>
          </a:p>
          <a:p>
            <a:r>
              <a:rPr lang="en-GB" dirty="0"/>
              <a:t>Loss of Confidentiality, Integrity, and Availability of data, processing and systems (CIA)</a:t>
            </a:r>
          </a:p>
        </p:txBody>
      </p:sp>
      <p:sp>
        <p:nvSpPr>
          <p:cNvPr id="7" name="TextBox 6"/>
          <p:cNvSpPr txBox="1"/>
          <p:nvPr/>
        </p:nvSpPr>
        <p:spPr>
          <a:xfrm>
            <a:off x="697735" y="1075254"/>
            <a:ext cx="10796530" cy="1200329"/>
          </a:xfrm>
          <a:prstGeom prst="rect">
            <a:avLst/>
          </a:prstGeom>
          <a:solidFill>
            <a:schemeClr val="bg2"/>
          </a:solidFill>
        </p:spPr>
        <p:txBody>
          <a:bodyPr wrap="square" rtlCol="0">
            <a:spAutoFit/>
          </a:bodyPr>
          <a:lstStyle/>
          <a:p>
            <a:r>
              <a:rPr lang="en-GB" sz="2400" b="1" dirty="0"/>
              <a:t>GDPR requires organisations to implement appropriate technical and organisational measures to keep data secure. i.e. appropriate to the risks, depending on the type of data and processing.</a:t>
            </a:r>
          </a:p>
        </p:txBody>
      </p:sp>
    </p:spTree>
    <p:extLst>
      <p:ext uri="{BB962C8B-B14F-4D97-AF65-F5344CB8AC3E}">
        <p14:creationId xmlns:p14="http://schemas.microsoft.com/office/powerpoint/2010/main" val="116752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D693E5-096F-ADC5-8D6B-BA1F4CB58C24}"/>
              </a:ext>
            </a:extLst>
          </p:cNvPr>
          <p:cNvPicPr>
            <a:picLocks noChangeAspect="1"/>
          </p:cNvPicPr>
          <p:nvPr/>
        </p:nvPicPr>
        <p:blipFill>
          <a:blip r:embed="rId3"/>
          <a:stretch>
            <a:fillRect/>
          </a:stretch>
        </p:blipFill>
        <p:spPr>
          <a:xfrm>
            <a:off x="5509198" y="1"/>
            <a:ext cx="6682802" cy="6246564"/>
          </a:xfrm>
          <a:prstGeom prst="rect">
            <a:avLst/>
          </a:prstGeom>
        </p:spPr>
      </p:pic>
      <p:sp>
        <p:nvSpPr>
          <p:cNvPr id="5" name="TextBox 4">
            <a:extLst>
              <a:ext uri="{FF2B5EF4-FFF2-40B4-BE49-F238E27FC236}">
                <a16:creationId xmlns:a16="http://schemas.microsoft.com/office/drawing/2014/main" id="{6671F69B-A020-C3A8-C85C-5FDF41ECD1BF}"/>
              </a:ext>
            </a:extLst>
          </p:cNvPr>
          <p:cNvSpPr txBox="1"/>
          <p:nvPr/>
        </p:nvSpPr>
        <p:spPr>
          <a:xfrm>
            <a:off x="5759067" y="6246565"/>
            <a:ext cx="6014292" cy="523220"/>
          </a:xfrm>
          <a:prstGeom prst="rect">
            <a:avLst/>
          </a:prstGeom>
          <a:noFill/>
        </p:spPr>
        <p:txBody>
          <a:bodyPr wrap="square">
            <a:spAutoFit/>
          </a:bodyPr>
          <a:lstStyle/>
          <a:p>
            <a:r>
              <a:rPr lang="en-GB" sz="1400" dirty="0">
                <a:hlinkClick r:id="rId4"/>
              </a:rPr>
              <a:t>Department for Education warned after gambling companies benefit from learning records database | ICO</a:t>
            </a:r>
            <a:endParaRPr lang="en-GB" sz="1400" dirty="0"/>
          </a:p>
        </p:txBody>
      </p:sp>
      <p:pic>
        <p:nvPicPr>
          <p:cNvPr id="7" name="Picture 3" descr="C:\Users\psohw\AppData\Local\Microsoft\Windows\Temporary Internet Files\Content.IE5\2V922K6G\business-17965_1920.jpg">
            <a:extLst>
              <a:ext uri="{FF2B5EF4-FFF2-40B4-BE49-F238E27FC236}">
                <a16:creationId xmlns:a16="http://schemas.microsoft.com/office/drawing/2014/main" id="{AB657461-0F89-B2AF-A057-A02523D0DD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9209" y="3573016"/>
            <a:ext cx="2189989" cy="32849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D5FB00-D265-E283-9389-363925B3D52D}"/>
              </a:ext>
            </a:extLst>
          </p:cNvPr>
          <p:cNvSpPr txBox="1"/>
          <p:nvPr/>
        </p:nvSpPr>
        <p:spPr>
          <a:xfrm>
            <a:off x="426143" y="2647209"/>
            <a:ext cx="3744416" cy="2862322"/>
          </a:xfrm>
          <a:prstGeom prst="rect">
            <a:avLst/>
          </a:prstGeom>
          <a:noFill/>
        </p:spPr>
        <p:txBody>
          <a:bodyPr wrap="square" rtlCol="0">
            <a:spAutoFit/>
          </a:bodyPr>
          <a:lstStyle/>
          <a:p>
            <a:pPr fontAlgn="base">
              <a:spcBef>
                <a:spcPct val="0"/>
              </a:spcBef>
              <a:spcAft>
                <a:spcPct val="0"/>
              </a:spcAft>
            </a:pPr>
            <a:r>
              <a:rPr lang="en-GB" sz="2000" b="1" dirty="0">
                <a:solidFill>
                  <a:srgbClr val="621B40"/>
                </a:solidFill>
                <a:latin typeface="Arial" charset="0"/>
              </a:rPr>
              <a:t>UK GDPR</a:t>
            </a:r>
          </a:p>
          <a:p>
            <a:pPr fontAlgn="base">
              <a:spcBef>
                <a:spcPct val="0"/>
              </a:spcBef>
              <a:spcAft>
                <a:spcPct val="0"/>
              </a:spcAft>
            </a:pPr>
            <a:endParaRPr lang="en-GB" sz="2000" dirty="0">
              <a:solidFill>
                <a:prstClr val="black"/>
              </a:solidFill>
              <a:latin typeface="Arial" charset="0"/>
            </a:endParaRPr>
          </a:p>
          <a:p>
            <a:pPr fontAlgn="base">
              <a:spcBef>
                <a:spcPct val="0"/>
              </a:spcBef>
              <a:spcAft>
                <a:spcPct val="0"/>
              </a:spcAft>
            </a:pPr>
            <a:r>
              <a:rPr lang="en-GB" sz="2000" dirty="0">
                <a:solidFill>
                  <a:prstClr val="black"/>
                </a:solidFill>
                <a:latin typeface="Arial" charset="0"/>
              </a:rPr>
              <a:t>Max fine:</a:t>
            </a:r>
          </a:p>
          <a:p>
            <a:pPr fontAlgn="base">
              <a:spcBef>
                <a:spcPct val="0"/>
              </a:spcBef>
              <a:spcAft>
                <a:spcPct val="0"/>
              </a:spcAft>
            </a:pPr>
            <a:r>
              <a:rPr lang="en-GB" sz="2000" dirty="0">
                <a:solidFill>
                  <a:srgbClr val="B70D3C"/>
                </a:solidFill>
                <a:latin typeface="Arial" charset="0"/>
              </a:rPr>
              <a:t>£17.5 million </a:t>
            </a:r>
            <a:r>
              <a:rPr lang="en-GB" sz="2000" dirty="0">
                <a:solidFill>
                  <a:prstClr val="black"/>
                </a:solidFill>
                <a:latin typeface="Arial" charset="0"/>
              </a:rPr>
              <a:t>or 4% annual turnover</a:t>
            </a:r>
          </a:p>
          <a:p>
            <a:pPr fontAlgn="base">
              <a:spcBef>
                <a:spcPct val="0"/>
              </a:spcBef>
              <a:spcAft>
                <a:spcPct val="0"/>
              </a:spcAft>
            </a:pPr>
            <a:endParaRPr lang="en-GB" sz="2000" dirty="0">
              <a:solidFill>
                <a:prstClr val="black"/>
              </a:solidFill>
              <a:latin typeface="Arial" charset="0"/>
            </a:endParaRPr>
          </a:p>
          <a:p>
            <a:pPr fontAlgn="base">
              <a:spcBef>
                <a:spcPct val="0"/>
              </a:spcBef>
              <a:spcAft>
                <a:spcPct val="0"/>
              </a:spcAft>
            </a:pPr>
            <a:r>
              <a:rPr lang="en-GB" sz="2000" dirty="0">
                <a:solidFill>
                  <a:prstClr val="black"/>
                </a:solidFill>
                <a:latin typeface="Arial" charset="0"/>
              </a:rPr>
              <a:t>Lower tier fine:</a:t>
            </a:r>
          </a:p>
          <a:p>
            <a:pPr fontAlgn="base">
              <a:spcBef>
                <a:spcPct val="0"/>
              </a:spcBef>
              <a:spcAft>
                <a:spcPct val="0"/>
              </a:spcAft>
            </a:pPr>
            <a:r>
              <a:rPr lang="en-GB" sz="2000" dirty="0">
                <a:solidFill>
                  <a:prstClr val="black"/>
                </a:solidFill>
                <a:latin typeface="Arial" charset="0"/>
              </a:rPr>
              <a:t>£8.7 million or 2% annual turnover</a:t>
            </a:r>
          </a:p>
        </p:txBody>
      </p:sp>
      <p:sp>
        <p:nvSpPr>
          <p:cNvPr id="8" name="TextBox 7">
            <a:extLst>
              <a:ext uri="{FF2B5EF4-FFF2-40B4-BE49-F238E27FC236}">
                <a16:creationId xmlns:a16="http://schemas.microsoft.com/office/drawing/2014/main" id="{518AA561-7509-EFC2-AE04-6A5FB461FC85}"/>
              </a:ext>
            </a:extLst>
          </p:cNvPr>
          <p:cNvSpPr txBox="1"/>
          <p:nvPr/>
        </p:nvSpPr>
        <p:spPr>
          <a:xfrm>
            <a:off x="583510" y="383648"/>
            <a:ext cx="3378890" cy="1077218"/>
          </a:xfrm>
          <a:prstGeom prst="rect">
            <a:avLst/>
          </a:prstGeom>
          <a:noFill/>
        </p:spPr>
        <p:txBody>
          <a:bodyPr wrap="square" rtlCol="0">
            <a:spAutoFit/>
          </a:bodyPr>
          <a:lstStyle/>
          <a:p>
            <a:r>
              <a:rPr lang="en-GB" sz="3200" b="1" dirty="0">
                <a:solidFill>
                  <a:srgbClr val="B70D53"/>
                </a:solidFill>
              </a:rPr>
              <a:t>Consequences of </a:t>
            </a:r>
          </a:p>
          <a:p>
            <a:r>
              <a:rPr lang="en-GB" sz="3200" b="1" dirty="0">
                <a:solidFill>
                  <a:srgbClr val="B70D53"/>
                </a:solidFill>
              </a:rPr>
              <a:t>Non-compliance</a:t>
            </a:r>
          </a:p>
        </p:txBody>
      </p:sp>
    </p:spTree>
    <p:extLst>
      <p:ext uri="{BB962C8B-B14F-4D97-AF65-F5344CB8AC3E}">
        <p14:creationId xmlns:p14="http://schemas.microsoft.com/office/powerpoint/2010/main" val="186990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8EE7D2-F5F7-0B9B-D97B-0DCF23A48E46}"/>
              </a:ext>
            </a:extLst>
          </p:cNvPr>
          <p:cNvSpPr txBox="1"/>
          <p:nvPr/>
        </p:nvSpPr>
        <p:spPr>
          <a:xfrm>
            <a:off x="450850" y="253524"/>
            <a:ext cx="11290300" cy="3077766"/>
          </a:xfrm>
          <a:prstGeom prst="rect">
            <a:avLst/>
          </a:prstGeom>
          <a:noFill/>
        </p:spPr>
        <p:txBody>
          <a:bodyPr wrap="square" rtlCol="0">
            <a:spAutoFit/>
          </a:bodyPr>
          <a:lstStyle/>
          <a:p>
            <a:r>
              <a:rPr lang="en-GB" sz="3200" b="1" dirty="0">
                <a:solidFill>
                  <a:srgbClr val="B70D53"/>
                </a:solidFill>
              </a:rPr>
              <a:t>Common security breach types: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email errors – wrong recipients, not using BCC, errors with similar names or auto-fill, re-using emails instead of templates, sending to large group or mailing list by mistake</a:t>
            </a:r>
          </a:p>
          <a:p>
            <a:pPr marL="285750" indent="-285750">
              <a:buFont typeface="Arial" panose="020B0604020202020204" pitchFamily="34" charset="0"/>
              <a:buChar char="•"/>
            </a:pPr>
            <a:r>
              <a:rPr lang="en-GB" dirty="0"/>
              <a:t>lost or stolen laptops, lost or forgotten papers</a:t>
            </a:r>
          </a:p>
          <a:p>
            <a:pPr marL="285750" indent="-285750">
              <a:buFont typeface="Arial" panose="020B0604020202020204" pitchFamily="34" charset="0"/>
              <a:buChar char="•"/>
            </a:pPr>
            <a:r>
              <a:rPr lang="en-GB" dirty="0"/>
              <a:t>incorrect settings on documents – sharing/publishing too widely</a:t>
            </a:r>
          </a:p>
          <a:p>
            <a:pPr marL="285750" indent="-285750">
              <a:buFont typeface="Arial" panose="020B0604020202020204" pitchFamily="34" charset="0"/>
              <a:buChar char="•"/>
            </a:pPr>
            <a:r>
              <a:rPr lang="en-GB" dirty="0"/>
              <a:t>phishing attacks</a:t>
            </a:r>
          </a:p>
          <a:p>
            <a:pPr marL="285750" indent="-285750">
              <a:buFont typeface="Arial" panose="020B0604020202020204" pitchFamily="34" charset="0"/>
              <a:buChar char="•"/>
            </a:pPr>
            <a:endParaRPr lang="en-GB" dirty="0"/>
          </a:p>
          <a:p>
            <a:r>
              <a:rPr lang="en-GB" b="1" dirty="0"/>
              <a:t>Common theme: human error </a:t>
            </a:r>
            <a:r>
              <a:rPr lang="en-GB" dirty="0"/>
              <a:t>– rushing to complete tasks, too many windows open at the same time, staff working when they are ill</a:t>
            </a:r>
          </a:p>
        </p:txBody>
      </p:sp>
      <p:sp>
        <p:nvSpPr>
          <p:cNvPr id="4" name="TextBox 3">
            <a:extLst>
              <a:ext uri="{FF2B5EF4-FFF2-40B4-BE49-F238E27FC236}">
                <a16:creationId xmlns:a16="http://schemas.microsoft.com/office/drawing/2014/main" id="{56D92FB2-A9F2-CF2B-AA86-B46F0CB1CD21}"/>
              </a:ext>
            </a:extLst>
          </p:cNvPr>
          <p:cNvSpPr txBox="1"/>
          <p:nvPr/>
        </p:nvSpPr>
        <p:spPr>
          <a:xfrm>
            <a:off x="450850" y="3644900"/>
            <a:ext cx="11290300" cy="2862322"/>
          </a:xfrm>
          <a:prstGeom prst="rect">
            <a:avLst/>
          </a:prstGeom>
          <a:solidFill>
            <a:schemeClr val="bg2"/>
          </a:solidFill>
        </p:spPr>
        <p:txBody>
          <a:bodyPr wrap="square">
            <a:spAutoFit/>
          </a:bodyPr>
          <a:lstStyle/>
          <a:p>
            <a:r>
              <a:rPr lang="en-GB" b="1" dirty="0"/>
              <a:t>GDPR online module</a:t>
            </a:r>
            <a:r>
              <a:rPr lang="en-GB" dirty="0"/>
              <a:t>: </a:t>
            </a:r>
            <a:r>
              <a:rPr lang="en-GB" dirty="0">
                <a:hlinkClick r:id="rId3"/>
              </a:rPr>
              <a:t>https://sheffieldhallam.sharepoint.com/sites/3037/SitePages/Information-Governance-training.aspx</a:t>
            </a:r>
            <a:endParaRPr lang="en-GB" dirty="0"/>
          </a:p>
          <a:p>
            <a:endParaRPr lang="en-GB" dirty="0"/>
          </a:p>
          <a:p>
            <a:r>
              <a:rPr lang="en-GB" b="1" dirty="0"/>
              <a:t>Safe use of email</a:t>
            </a:r>
            <a:r>
              <a:rPr lang="en-GB" dirty="0"/>
              <a:t> guidance: </a:t>
            </a:r>
            <a:r>
              <a:rPr lang="en-GB" dirty="0">
                <a:hlinkClick r:id="rId4"/>
              </a:rPr>
              <a:t>Governance, Legal and Sector Regulation - Safe Email advice.pdf - All Documents (sharepoint.com)</a:t>
            </a:r>
            <a:endParaRPr lang="en-GB" dirty="0"/>
          </a:p>
          <a:p>
            <a:endParaRPr lang="en-GB" dirty="0"/>
          </a:p>
          <a:p>
            <a:r>
              <a:rPr lang="en-GB" b="1" dirty="0"/>
              <a:t>Mobile working </a:t>
            </a:r>
            <a:r>
              <a:rPr lang="en-GB" dirty="0"/>
              <a:t>guidance: </a:t>
            </a:r>
            <a:r>
              <a:rPr lang="en-GB" dirty="0">
                <a:hlinkClick r:id="rId5"/>
              </a:rPr>
              <a:t>Governance, Legal and Sector Regulation - Mobile working data security.pdf - All Documents (sharepoint.com)</a:t>
            </a:r>
            <a:endParaRPr lang="en-GB" dirty="0"/>
          </a:p>
          <a:p>
            <a:endParaRPr lang="en-GB" dirty="0"/>
          </a:p>
          <a:p>
            <a:r>
              <a:rPr lang="en-GB" b="1" dirty="0" err="1"/>
              <a:t>CyberAware</a:t>
            </a:r>
            <a:r>
              <a:rPr lang="en-GB" b="1" dirty="0"/>
              <a:t> course</a:t>
            </a:r>
            <a:r>
              <a:rPr lang="en-GB"/>
              <a:t>: </a:t>
            </a:r>
            <a:r>
              <a:rPr lang="en-GB">
                <a:hlinkClick r:id="rId6"/>
              </a:rPr>
              <a:t>Protecting the University from cyber threats (sharepoint.com)</a:t>
            </a:r>
            <a:endParaRPr lang="en-GB" dirty="0"/>
          </a:p>
        </p:txBody>
      </p:sp>
    </p:spTree>
    <p:extLst>
      <p:ext uri="{BB962C8B-B14F-4D97-AF65-F5344CB8AC3E}">
        <p14:creationId xmlns:p14="http://schemas.microsoft.com/office/powerpoint/2010/main" val="4214456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91605" y="264557"/>
            <a:ext cx="11114431" cy="54006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2800" b="1" i="0" u="none" strike="noStrike" kern="1200" cap="none" spc="0" normalizeH="0" baseline="0" noProof="0" dirty="0">
                <a:ln>
                  <a:noFill/>
                </a:ln>
                <a:solidFill>
                  <a:srgbClr val="B70D50"/>
                </a:solidFill>
                <a:effectLst/>
                <a:uLnTx/>
                <a:uFillTx/>
                <a:latin typeface="Arial"/>
                <a:ea typeface="MS Mincho"/>
                <a:cs typeface="Arial"/>
              </a:rPr>
              <a:t>What do I need to do if I think there has been a data breach?</a:t>
            </a:r>
            <a:endParaRPr kumimoji="0" lang="en-GB" sz="1200" b="0" i="0" u="none" strike="noStrike" kern="1200" cap="none" spc="0" normalizeH="0" baseline="0" noProof="0" dirty="0">
              <a:ln>
                <a:noFill/>
              </a:ln>
              <a:solidFill>
                <a:prstClr val="black"/>
              </a:solidFill>
              <a:effectLst/>
              <a:uLnTx/>
              <a:uFillTx/>
              <a:latin typeface="Calibri"/>
              <a:ea typeface="MS Mincho"/>
              <a:cs typeface="Arial"/>
            </a:endParaRPr>
          </a:p>
        </p:txBody>
      </p:sp>
      <p:sp>
        <p:nvSpPr>
          <p:cNvPr id="4" name="Content Placeholder 2"/>
          <p:cNvSpPr txBox="1">
            <a:spLocks/>
          </p:cNvSpPr>
          <p:nvPr/>
        </p:nvSpPr>
        <p:spPr>
          <a:xfrm>
            <a:off x="585964" y="1218027"/>
            <a:ext cx="8277004" cy="354073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Staff must report data security breaches IMMEDIATELY to the IT Service Desk.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Out of Hours service will report any incidents to the University and will escalate serious incidents to IT managers and the DPO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THEN</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alert your line manager of the security incident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If you are sent data in error by a colleague you should report this immediately to the IT Service Desk.  If you are sent data in error by another organisation, alert the sender of the email and follow their instructions to delete the data.  If you use this data for any other purpose you may commit an offence.</a:t>
            </a:r>
          </a:p>
        </p:txBody>
      </p:sp>
      <p:pic>
        <p:nvPicPr>
          <p:cNvPr id="5" name="Picture 4" descr="F:\Training delivered\sticky-note-294627_128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31" t="9801" r="18329" b="15265"/>
          <a:stretch/>
        </p:blipFill>
        <p:spPr bwMode="auto">
          <a:xfrm>
            <a:off x="9178186" y="1605496"/>
            <a:ext cx="2618062" cy="31532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1421226">
            <a:off x="9567182" y="1945542"/>
            <a:ext cx="1989745"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a:rPr>
              <a:t>IT Service Desk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a:rPr>
              <a:t> 3333</a:t>
            </a: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108" y="5172175"/>
            <a:ext cx="1435415" cy="1421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79803" y="5559644"/>
            <a:ext cx="82770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Staff must also report 'near misses' or 'close calls' - this may assist the University to identify procedures that could be improved. </a:t>
            </a:r>
          </a:p>
        </p:txBody>
      </p:sp>
    </p:spTree>
    <p:extLst>
      <p:ext uri="{BB962C8B-B14F-4D97-AF65-F5344CB8AC3E}">
        <p14:creationId xmlns:p14="http://schemas.microsoft.com/office/powerpoint/2010/main" val="618172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7849DB-3DA1-4EB0-B4C9-4E2741579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337" y="3976320"/>
            <a:ext cx="1512124" cy="1700808"/>
          </a:xfrm>
          <a:prstGeom prst="rect">
            <a:avLst/>
          </a:prstGeom>
        </p:spPr>
      </p:pic>
      <p:pic>
        <p:nvPicPr>
          <p:cNvPr id="5" name="Picture 4" descr="A picture containing indoor&#10;&#10;Description automatically generated">
            <a:extLst>
              <a:ext uri="{FF2B5EF4-FFF2-40B4-BE49-F238E27FC236}">
                <a16:creationId xmlns:a16="http://schemas.microsoft.com/office/drawing/2014/main" id="{F7B88DA4-9EBA-44A2-9EFE-22066E7D6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3845" y="4908964"/>
            <a:ext cx="2137554" cy="1835274"/>
          </a:xfrm>
          <a:prstGeom prst="rect">
            <a:avLst/>
          </a:prstGeom>
        </p:spPr>
      </p:pic>
      <p:sp>
        <p:nvSpPr>
          <p:cNvPr id="6" name="TextBox 5">
            <a:extLst>
              <a:ext uri="{FF2B5EF4-FFF2-40B4-BE49-F238E27FC236}">
                <a16:creationId xmlns:a16="http://schemas.microsoft.com/office/drawing/2014/main" id="{C52765E3-B317-4426-81D8-CB1F0C07C3A1}"/>
              </a:ext>
            </a:extLst>
          </p:cNvPr>
          <p:cNvSpPr txBox="1"/>
          <p:nvPr/>
        </p:nvSpPr>
        <p:spPr>
          <a:xfrm>
            <a:off x="8411578" y="4287483"/>
            <a:ext cx="1526891" cy="830997"/>
          </a:xfrm>
          <a:prstGeom prst="rect">
            <a:avLst/>
          </a:prstGeom>
          <a:noFill/>
        </p:spPr>
        <p:txBody>
          <a:bodyPr wrap="square" rtlCol="0">
            <a:spAutoFit/>
          </a:bodyPr>
          <a:lstStyle/>
          <a:p>
            <a:r>
              <a:rPr lang="en-GB" sz="2400" b="1" dirty="0"/>
              <a:t>Security &amp; Access</a:t>
            </a:r>
          </a:p>
        </p:txBody>
      </p:sp>
      <p:sp>
        <p:nvSpPr>
          <p:cNvPr id="7" name="TextBox 6">
            <a:extLst>
              <a:ext uri="{FF2B5EF4-FFF2-40B4-BE49-F238E27FC236}">
                <a16:creationId xmlns:a16="http://schemas.microsoft.com/office/drawing/2014/main" id="{D6BEA649-06AA-4C3E-B0D3-C60BB698B0BE}"/>
              </a:ext>
            </a:extLst>
          </p:cNvPr>
          <p:cNvSpPr txBox="1"/>
          <p:nvPr/>
        </p:nvSpPr>
        <p:spPr>
          <a:xfrm>
            <a:off x="7732992" y="1310965"/>
            <a:ext cx="1769630" cy="461665"/>
          </a:xfrm>
          <a:prstGeom prst="rect">
            <a:avLst/>
          </a:prstGeom>
          <a:noFill/>
        </p:spPr>
        <p:txBody>
          <a:bodyPr wrap="square" rtlCol="0">
            <a:spAutoFit/>
          </a:bodyPr>
          <a:lstStyle/>
          <a:p>
            <a:r>
              <a:rPr lang="en-GB" sz="2400" b="1" dirty="0"/>
              <a:t>Content</a:t>
            </a:r>
          </a:p>
        </p:txBody>
      </p:sp>
      <p:sp>
        <p:nvSpPr>
          <p:cNvPr id="8" name="TextBox 7">
            <a:extLst>
              <a:ext uri="{FF2B5EF4-FFF2-40B4-BE49-F238E27FC236}">
                <a16:creationId xmlns:a16="http://schemas.microsoft.com/office/drawing/2014/main" id="{F745D7B5-CEAD-4E63-AB70-8874DB5353D7}"/>
              </a:ext>
            </a:extLst>
          </p:cNvPr>
          <p:cNvSpPr txBox="1"/>
          <p:nvPr/>
        </p:nvSpPr>
        <p:spPr>
          <a:xfrm>
            <a:off x="7254794" y="3002173"/>
            <a:ext cx="2726025" cy="830997"/>
          </a:xfrm>
          <a:prstGeom prst="rect">
            <a:avLst/>
          </a:prstGeom>
          <a:noFill/>
        </p:spPr>
        <p:txBody>
          <a:bodyPr wrap="square" rtlCol="0">
            <a:spAutoFit/>
          </a:bodyPr>
          <a:lstStyle/>
          <a:p>
            <a:r>
              <a:rPr lang="en-GB" sz="2400" b="1" dirty="0"/>
              <a:t>Legal/Regulatory Compliance</a:t>
            </a:r>
          </a:p>
        </p:txBody>
      </p:sp>
      <p:sp>
        <p:nvSpPr>
          <p:cNvPr id="9" name="TextBox 8">
            <a:extLst>
              <a:ext uri="{FF2B5EF4-FFF2-40B4-BE49-F238E27FC236}">
                <a16:creationId xmlns:a16="http://schemas.microsoft.com/office/drawing/2014/main" id="{84FE9170-B221-43E7-8304-08573EE111F2}"/>
              </a:ext>
            </a:extLst>
          </p:cNvPr>
          <p:cNvSpPr txBox="1"/>
          <p:nvPr/>
        </p:nvSpPr>
        <p:spPr>
          <a:xfrm>
            <a:off x="2409544" y="1189647"/>
            <a:ext cx="2664296" cy="830997"/>
          </a:xfrm>
          <a:prstGeom prst="rect">
            <a:avLst/>
          </a:prstGeom>
          <a:noFill/>
        </p:spPr>
        <p:txBody>
          <a:bodyPr wrap="square" rtlCol="0">
            <a:spAutoFit/>
          </a:bodyPr>
          <a:lstStyle/>
          <a:p>
            <a:r>
              <a:rPr lang="en-GB" sz="2400" b="1" dirty="0"/>
              <a:t>Contractual</a:t>
            </a:r>
            <a:r>
              <a:rPr lang="en-GB" b="1" dirty="0"/>
              <a:t> </a:t>
            </a:r>
            <a:r>
              <a:rPr lang="en-GB" sz="2400" b="1" dirty="0"/>
              <a:t>Obligations</a:t>
            </a:r>
          </a:p>
        </p:txBody>
      </p:sp>
      <p:sp>
        <p:nvSpPr>
          <p:cNvPr id="10" name="TextBox 9">
            <a:extLst>
              <a:ext uri="{FF2B5EF4-FFF2-40B4-BE49-F238E27FC236}">
                <a16:creationId xmlns:a16="http://schemas.microsoft.com/office/drawing/2014/main" id="{0EDB1B8F-C448-40E0-A4B8-39F998C662C4}"/>
              </a:ext>
            </a:extLst>
          </p:cNvPr>
          <p:cNvSpPr txBox="1"/>
          <p:nvPr/>
        </p:nvSpPr>
        <p:spPr>
          <a:xfrm>
            <a:off x="4599024" y="5187005"/>
            <a:ext cx="3445041" cy="830997"/>
          </a:xfrm>
          <a:prstGeom prst="rect">
            <a:avLst/>
          </a:prstGeom>
          <a:noFill/>
        </p:spPr>
        <p:txBody>
          <a:bodyPr wrap="square" rtlCol="0">
            <a:spAutoFit/>
          </a:bodyPr>
          <a:lstStyle/>
          <a:p>
            <a:r>
              <a:rPr lang="en-GB" sz="2400" b="1" dirty="0"/>
              <a:t>Back up/</a:t>
            </a:r>
          </a:p>
          <a:p>
            <a:r>
              <a:rPr lang="en-GB" sz="2400" b="1" dirty="0"/>
              <a:t>Business Continuity</a:t>
            </a:r>
          </a:p>
        </p:txBody>
      </p:sp>
      <p:pic>
        <p:nvPicPr>
          <p:cNvPr id="18" name="Picture 17" descr="A picture containing device, scale&#10;&#10;Description automatically generated">
            <a:extLst>
              <a:ext uri="{FF2B5EF4-FFF2-40B4-BE49-F238E27FC236}">
                <a16:creationId xmlns:a16="http://schemas.microsoft.com/office/drawing/2014/main" id="{12D7C567-DB60-4043-BBAB-B359E56F3F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1630" y="2603331"/>
            <a:ext cx="1769630" cy="1769630"/>
          </a:xfrm>
          <a:prstGeom prst="rect">
            <a:avLst/>
          </a:prstGeom>
        </p:spPr>
      </p:pic>
      <p:pic>
        <p:nvPicPr>
          <p:cNvPr id="20" name="Picture 19">
            <a:extLst>
              <a:ext uri="{FF2B5EF4-FFF2-40B4-BE49-F238E27FC236}">
                <a16:creationId xmlns:a16="http://schemas.microsoft.com/office/drawing/2014/main" id="{59CC5E34-A6E2-44EC-92C2-DBDFDA2F82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986" y="984688"/>
            <a:ext cx="1468482" cy="1334984"/>
          </a:xfrm>
          <a:prstGeom prst="rect">
            <a:avLst/>
          </a:prstGeom>
        </p:spPr>
      </p:pic>
      <p:pic>
        <p:nvPicPr>
          <p:cNvPr id="21" name="Picture 10" descr="http://www.isenserfid.com/wp-content/uploads/2014/12/files.jpg">
            <a:extLst>
              <a:ext uri="{FF2B5EF4-FFF2-40B4-BE49-F238E27FC236}">
                <a16:creationId xmlns:a16="http://schemas.microsoft.com/office/drawing/2014/main" id="{3853C6A7-2231-4088-9BE1-6E5DDA3230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1770" y="1154654"/>
            <a:ext cx="2314953" cy="17362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icture containing sport, water sport, life buoy, swimming&#10;&#10;Description automatically generated">
            <a:extLst>
              <a:ext uri="{FF2B5EF4-FFF2-40B4-BE49-F238E27FC236}">
                <a16:creationId xmlns:a16="http://schemas.microsoft.com/office/drawing/2014/main" id="{C8304A96-08DB-4818-943C-4154C0D4692F}"/>
              </a:ext>
            </a:extLst>
          </p:cNvPr>
          <p:cNvPicPr>
            <a:picLocks noChangeAspect="1"/>
          </p:cNvPicPr>
          <p:nvPr/>
        </p:nvPicPr>
        <p:blipFill rotWithShape="1">
          <a:blip r:embed="rId8">
            <a:extLst>
              <a:ext uri="{28A0092B-C50C-407E-A947-70E740481C1C}">
                <a14:useLocalDpi xmlns:a14="http://schemas.microsoft.com/office/drawing/2010/main" val="0"/>
              </a:ext>
            </a:extLst>
          </a:blip>
          <a:srcRect l="27803" r="8788" b="2454"/>
          <a:stretch/>
        </p:blipFill>
        <p:spPr>
          <a:xfrm>
            <a:off x="2458057" y="4908964"/>
            <a:ext cx="2129833" cy="1835274"/>
          </a:xfrm>
          <a:prstGeom prst="rect">
            <a:avLst/>
          </a:prstGeom>
        </p:spPr>
      </p:pic>
      <p:sp>
        <p:nvSpPr>
          <p:cNvPr id="24" name="TextBox 23">
            <a:extLst>
              <a:ext uri="{FF2B5EF4-FFF2-40B4-BE49-F238E27FC236}">
                <a16:creationId xmlns:a16="http://schemas.microsoft.com/office/drawing/2014/main" id="{60CB75F6-F74B-4E1E-9371-EE9A9FBC9B16}"/>
              </a:ext>
            </a:extLst>
          </p:cNvPr>
          <p:cNvSpPr txBox="1"/>
          <p:nvPr/>
        </p:nvSpPr>
        <p:spPr>
          <a:xfrm>
            <a:off x="3243157" y="247495"/>
            <a:ext cx="6156773" cy="584775"/>
          </a:xfrm>
          <a:prstGeom prst="rect">
            <a:avLst/>
          </a:prstGeom>
          <a:noFill/>
        </p:spPr>
        <p:txBody>
          <a:bodyPr wrap="square" rtlCol="0">
            <a:spAutoFit/>
          </a:bodyPr>
          <a:lstStyle/>
          <a:p>
            <a:r>
              <a:rPr lang="en-GB" sz="3200" b="1" dirty="0">
                <a:solidFill>
                  <a:srgbClr val="B70D50"/>
                </a:solidFill>
              </a:rPr>
              <a:t>Factors to consider for data storage</a:t>
            </a:r>
          </a:p>
        </p:txBody>
      </p:sp>
      <p:sp>
        <p:nvSpPr>
          <p:cNvPr id="2" name="TextBox 1">
            <a:extLst>
              <a:ext uri="{FF2B5EF4-FFF2-40B4-BE49-F238E27FC236}">
                <a16:creationId xmlns:a16="http://schemas.microsoft.com/office/drawing/2014/main" id="{EA2E94A0-A50A-BDB4-B4B8-5F06377AAE60}"/>
              </a:ext>
            </a:extLst>
          </p:cNvPr>
          <p:cNvSpPr txBox="1"/>
          <p:nvPr/>
        </p:nvSpPr>
        <p:spPr>
          <a:xfrm>
            <a:off x="3079737" y="2887734"/>
            <a:ext cx="1519287" cy="461665"/>
          </a:xfrm>
          <a:prstGeom prst="rect">
            <a:avLst/>
          </a:prstGeom>
          <a:noFill/>
        </p:spPr>
        <p:txBody>
          <a:bodyPr wrap="square" rtlCol="0">
            <a:spAutoFit/>
          </a:bodyPr>
          <a:lstStyle/>
          <a:p>
            <a:r>
              <a:rPr lang="en-GB" sz="2400" b="1" dirty="0"/>
              <a:t>Longevity</a:t>
            </a:r>
          </a:p>
        </p:txBody>
      </p:sp>
      <p:pic>
        <p:nvPicPr>
          <p:cNvPr id="3074" name="Picture 2" descr="Free Book Read photo and picture">
            <a:extLst>
              <a:ext uri="{FF2B5EF4-FFF2-40B4-BE49-F238E27FC236}">
                <a16:creationId xmlns:a16="http://schemas.microsoft.com/office/drawing/2014/main" id="{3AF01E90-A872-527A-6409-F7C399A118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88" y="2706202"/>
            <a:ext cx="2903972" cy="166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22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6235B4-C556-88E5-4301-42DC4BFAC3BB}"/>
              </a:ext>
            </a:extLst>
          </p:cNvPr>
          <p:cNvSpPr txBox="1"/>
          <p:nvPr/>
        </p:nvSpPr>
        <p:spPr>
          <a:xfrm>
            <a:off x="3243157" y="247495"/>
            <a:ext cx="6156773" cy="584775"/>
          </a:xfrm>
          <a:prstGeom prst="rect">
            <a:avLst/>
          </a:prstGeom>
          <a:noFill/>
        </p:spPr>
        <p:txBody>
          <a:bodyPr wrap="square" rtlCol="0">
            <a:spAutoFit/>
          </a:bodyPr>
          <a:lstStyle/>
          <a:p>
            <a:pPr algn="ctr"/>
            <a:r>
              <a:rPr lang="en-GB" sz="3200" b="1" dirty="0">
                <a:solidFill>
                  <a:srgbClr val="B70D50"/>
                </a:solidFill>
              </a:rPr>
              <a:t>Security &amp; Access</a:t>
            </a:r>
          </a:p>
        </p:txBody>
      </p:sp>
      <p:grpSp>
        <p:nvGrpSpPr>
          <p:cNvPr id="8" name="Group 7">
            <a:extLst>
              <a:ext uri="{FF2B5EF4-FFF2-40B4-BE49-F238E27FC236}">
                <a16:creationId xmlns:a16="http://schemas.microsoft.com/office/drawing/2014/main" id="{0EC5F696-1573-EFD1-3AC5-09BE10F94163}"/>
              </a:ext>
            </a:extLst>
          </p:cNvPr>
          <p:cNvGrpSpPr/>
          <p:nvPr/>
        </p:nvGrpSpPr>
        <p:grpSpPr>
          <a:xfrm>
            <a:off x="1746429" y="985932"/>
            <a:ext cx="9763847" cy="3615716"/>
            <a:chOff x="1746429" y="1294348"/>
            <a:chExt cx="9763847" cy="3615716"/>
          </a:xfrm>
        </p:grpSpPr>
        <p:grpSp>
          <p:nvGrpSpPr>
            <p:cNvPr id="7" name="Group 6">
              <a:extLst>
                <a:ext uri="{FF2B5EF4-FFF2-40B4-BE49-F238E27FC236}">
                  <a16:creationId xmlns:a16="http://schemas.microsoft.com/office/drawing/2014/main" id="{058B0434-8BD3-496B-7659-76EA92522679}"/>
                </a:ext>
              </a:extLst>
            </p:cNvPr>
            <p:cNvGrpSpPr/>
            <p:nvPr/>
          </p:nvGrpSpPr>
          <p:grpSpPr>
            <a:xfrm>
              <a:off x="1746429" y="1294348"/>
              <a:ext cx="6099114" cy="3615716"/>
              <a:chOff x="1746429" y="1259447"/>
              <a:chExt cx="6099114" cy="3615716"/>
            </a:xfrm>
          </p:grpSpPr>
          <p:pic>
            <p:nvPicPr>
              <p:cNvPr id="1026" name="Picture 2">
                <a:extLst>
                  <a:ext uri="{FF2B5EF4-FFF2-40B4-BE49-F238E27FC236}">
                    <a16:creationId xmlns:a16="http://schemas.microsoft.com/office/drawing/2014/main" id="{D205F883-D5AD-66B9-6CDB-BB7F28BA7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543" y="2122438"/>
                <a:ext cx="3048000" cy="2752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15E35BD-8132-DFF3-0CE1-F20AB6886460}"/>
                  </a:ext>
                </a:extLst>
              </p:cNvPr>
              <p:cNvSpPr txBox="1"/>
              <p:nvPr/>
            </p:nvSpPr>
            <p:spPr>
              <a:xfrm>
                <a:off x="4891308" y="1259447"/>
                <a:ext cx="2860471" cy="461665"/>
              </a:xfrm>
              <a:prstGeom prst="rect">
                <a:avLst/>
              </a:prstGeom>
              <a:noFill/>
            </p:spPr>
            <p:txBody>
              <a:bodyPr wrap="square" rtlCol="0">
                <a:spAutoFit/>
              </a:bodyPr>
              <a:lstStyle/>
              <a:p>
                <a:pPr algn="ctr"/>
                <a:r>
                  <a:rPr lang="en-GB" sz="2400" b="1" dirty="0"/>
                  <a:t>Keeping Data Secure</a:t>
                </a:r>
              </a:p>
            </p:txBody>
          </p:sp>
          <p:sp>
            <p:nvSpPr>
              <p:cNvPr id="4" name="TextBox 3">
                <a:extLst>
                  <a:ext uri="{FF2B5EF4-FFF2-40B4-BE49-F238E27FC236}">
                    <a16:creationId xmlns:a16="http://schemas.microsoft.com/office/drawing/2014/main" id="{F52A0750-3590-85F4-B0E2-BD04E4E52161}"/>
                  </a:ext>
                </a:extLst>
              </p:cNvPr>
              <p:cNvSpPr txBox="1"/>
              <p:nvPr/>
            </p:nvSpPr>
            <p:spPr>
              <a:xfrm>
                <a:off x="1746429" y="3716456"/>
                <a:ext cx="2664296" cy="461665"/>
              </a:xfrm>
              <a:prstGeom prst="rect">
                <a:avLst/>
              </a:prstGeom>
              <a:noFill/>
            </p:spPr>
            <p:txBody>
              <a:bodyPr wrap="square" rtlCol="0">
                <a:spAutoFit/>
              </a:bodyPr>
              <a:lstStyle/>
              <a:p>
                <a:pPr algn="r"/>
                <a:r>
                  <a:rPr lang="en-GB" sz="2400" b="1" dirty="0"/>
                  <a:t>Keeping Data Clean</a:t>
                </a:r>
              </a:p>
            </p:txBody>
          </p:sp>
        </p:grpSp>
        <p:sp>
          <p:nvSpPr>
            <p:cNvPr id="5" name="TextBox 4">
              <a:extLst>
                <a:ext uri="{FF2B5EF4-FFF2-40B4-BE49-F238E27FC236}">
                  <a16:creationId xmlns:a16="http://schemas.microsoft.com/office/drawing/2014/main" id="{EA8475D7-6BE1-B6E9-02C8-F986B2C2C6F1}"/>
                </a:ext>
              </a:extLst>
            </p:cNvPr>
            <p:cNvSpPr txBox="1"/>
            <p:nvPr/>
          </p:nvSpPr>
          <p:spPr>
            <a:xfrm>
              <a:off x="8217035" y="3751357"/>
              <a:ext cx="3293241" cy="461665"/>
            </a:xfrm>
            <a:prstGeom prst="rect">
              <a:avLst/>
            </a:prstGeom>
            <a:noFill/>
          </p:spPr>
          <p:txBody>
            <a:bodyPr wrap="square" rtlCol="0">
              <a:spAutoFit/>
            </a:bodyPr>
            <a:lstStyle/>
            <a:p>
              <a:r>
                <a:rPr lang="en-GB" sz="2400" b="1" dirty="0"/>
                <a:t>Keeping Data Accessible</a:t>
              </a:r>
            </a:p>
          </p:txBody>
        </p:sp>
      </p:grpSp>
      <p:grpSp>
        <p:nvGrpSpPr>
          <p:cNvPr id="11" name="Group 10">
            <a:extLst>
              <a:ext uri="{FF2B5EF4-FFF2-40B4-BE49-F238E27FC236}">
                <a16:creationId xmlns:a16="http://schemas.microsoft.com/office/drawing/2014/main" id="{6AE713FB-B187-7A1B-012C-32E6D4C3C079}"/>
              </a:ext>
            </a:extLst>
          </p:cNvPr>
          <p:cNvGrpSpPr/>
          <p:nvPr/>
        </p:nvGrpSpPr>
        <p:grpSpPr>
          <a:xfrm>
            <a:off x="3045566" y="5071622"/>
            <a:ext cx="6519668" cy="1538883"/>
            <a:chOff x="2769673" y="5071622"/>
            <a:chExt cx="6519668" cy="1538883"/>
          </a:xfrm>
        </p:grpSpPr>
        <p:sp>
          <p:nvSpPr>
            <p:cNvPr id="6" name="TextBox 5">
              <a:extLst>
                <a:ext uri="{FF2B5EF4-FFF2-40B4-BE49-F238E27FC236}">
                  <a16:creationId xmlns:a16="http://schemas.microsoft.com/office/drawing/2014/main" id="{03A9173F-D32D-4558-DAEF-5294B0A1D6F4}"/>
                </a:ext>
              </a:extLst>
            </p:cNvPr>
            <p:cNvSpPr txBox="1"/>
            <p:nvPr/>
          </p:nvSpPr>
          <p:spPr>
            <a:xfrm>
              <a:off x="6029507" y="5071622"/>
              <a:ext cx="3259834" cy="1538883"/>
            </a:xfrm>
            <a:prstGeom prst="rect">
              <a:avLst/>
            </a:prstGeom>
            <a:solidFill>
              <a:schemeClr val="bg2"/>
            </a:solidFill>
          </p:spPr>
          <p:txBody>
            <a:bodyPr wrap="square" rtlCol="0">
              <a:spAutoFit/>
            </a:bodyPr>
            <a:lstStyle/>
            <a:p>
              <a:r>
                <a:rPr lang="en-GB" b="1" dirty="0"/>
                <a:t>Jon Ashton</a:t>
              </a:r>
            </a:p>
            <a:p>
              <a:pPr>
                <a:spcAft>
                  <a:spcPts val="1200"/>
                </a:spcAft>
              </a:pPr>
              <a:r>
                <a:rPr lang="en-GB" dirty="0"/>
                <a:t>Senior Security Analyst</a:t>
              </a:r>
            </a:p>
            <a:p>
              <a:r>
                <a:rPr lang="en-GB" b="1" dirty="0"/>
                <a:t>Andrew Fearnley</a:t>
              </a:r>
            </a:p>
            <a:p>
              <a:pPr>
                <a:spcAft>
                  <a:spcPts val="1200"/>
                </a:spcAft>
              </a:pPr>
              <a:r>
                <a:rPr lang="en-GB" dirty="0"/>
                <a:t>Senior Security Analyst</a:t>
              </a:r>
            </a:p>
            <a:p>
              <a:pPr>
                <a:spcAft>
                  <a:spcPts val="1200"/>
                </a:spcAft>
              </a:pPr>
              <a:endParaRPr lang="en-GB" sz="100" dirty="0"/>
            </a:p>
          </p:txBody>
        </p:sp>
        <p:sp>
          <p:nvSpPr>
            <p:cNvPr id="10" name="TextBox 9">
              <a:extLst>
                <a:ext uri="{FF2B5EF4-FFF2-40B4-BE49-F238E27FC236}">
                  <a16:creationId xmlns:a16="http://schemas.microsoft.com/office/drawing/2014/main" id="{D91C76DA-92A0-B06A-F806-BA330A28EE8C}"/>
                </a:ext>
              </a:extLst>
            </p:cNvPr>
            <p:cNvSpPr txBox="1"/>
            <p:nvPr/>
          </p:nvSpPr>
          <p:spPr>
            <a:xfrm>
              <a:off x="2769673" y="5071622"/>
              <a:ext cx="3259834" cy="1538883"/>
            </a:xfrm>
            <a:prstGeom prst="rect">
              <a:avLst/>
            </a:prstGeom>
            <a:solidFill>
              <a:schemeClr val="bg2"/>
            </a:solidFill>
          </p:spPr>
          <p:txBody>
            <a:bodyPr wrap="square" rtlCol="0">
              <a:spAutoFit/>
            </a:bodyPr>
            <a:lstStyle/>
            <a:p>
              <a:pPr>
                <a:spcAft>
                  <a:spcPts val="1200"/>
                </a:spcAft>
              </a:pPr>
              <a:r>
                <a:rPr lang="en-GB" sz="2400" b="1" dirty="0">
                  <a:solidFill>
                    <a:srgbClr val="B70D50"/>
                  </a:solidFill>
                </a:rPr>
                <a:t>DTS Security Team</a:t>
              </a:r>
            </a:p>
            <a:p>
              <a:r>
                <a:rPr lang="en-GB" sz="2000" b="1" dirty="0"/>
                <a:t>Email:</a:t>
              </a:r>
            </a:p>
            <a:p>
              <a:r>
                <a:rPr lang="en-GB" sz="2000" dirty="0">
                  <a:hlinkClick r:id="rId4"/>
                </a:rPr>
                <a:t>itsecurity@shu.ac.uk</a:t>
              </a:r>
              <a:endParaRPr lang="en-GB" sz="2000" dirty="0"/>
            </a:p>
            <a:p>
              <a:pPr>
                <a:spcAft>
                  <a:spcPts val="1200"/>
                </a:spcAft>
              </a:pPr>
              <a:r>
                <a:rPr lang="en-GB" sz="2000" dirty="0"/>
                <a:t>or call us via MS Teams</a:t>
              </a:r>
            </a:p>
          </p:txBody>
        </p:sp>
      </p:grpSp>
    </p:spTree>
    <p:extLst>
      <p:ext uri="{BB962C8B-B14F-4D97-AF65-F5344CB8AC3E}">
        <p14:creationId xmlns:p14="http://schemas.microsoft.com/office/powerpoint/2010/main" val="171982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B61459-F298-45BA-8ABD-A81D07D4C9BE}"/>
              </a:ext>
            </a:extLst>
          </p:cNvPr>
          <p:cNvSpPr txBox="1"/>
          <p:nvPr/>
        </p:nvSpPr>
        <p:spPr>
          <a:xfrm>
            <a:off x="596900" y="1351215"/>
            <a:ext cx="10998200" cy="4739759"/>
          </a:xfrm>
          <a:prstGeom prst="rect">
            <a:avLst/>
          </a:prstGeom>
          <a:noFill/>
        </p:spPr>
        <p:txBody>
          <a:bodyPr wrap="square">
            <a:spAutoFit/>
          </a:bodyPr>
          <a:lstStyle/>
          <a:p>
            <a:pPr marL="342900" indent="-342900">
              <a:spcAft>
                <a:spcPts val="1200"/>
              </a:spcAft>
              <a:buFont typeface="Wingdings" panose="05000000000000000000" pitchFamily="2" charset="2"/>
              <a:buChar char="ü"/>
            </a:pPr>
            <a:r>
              <a:rPr lang="en-GB" sz="2400" b="1" dirty="0">
                <a:solidFill>
                  <a:srgbClr val="333333"/>
                </a:solidFill>
              </a:rPr>
              <a:t>F Drive, N Drive, SharePoint, </a:t>
            </a:r>
            <a:r>
              <a:rPr lang="en-GB" sz="2400" b="1" dirty="0" err="1">
                <a:solidFill>
                  <a:srgbClr val="333333"/>
                </a:solidFill>
              </a:rPr>
              <a:t>Onedrive</a:t>
            </a:r>
            <a:r>
              <a:rPr lang="en-GB" sz="2400" b="1" dirty="0">
                <a:solidFill>
                  <a:srgbClr val="333333"/>
                </a:solidFill>
              </a:rPr>
              <a:t> </a:t>
            </a:r>
            <a:r>
              <a:rPr lang="en-GB" sz="2400" dirty="0">
                <a:solidFill>
                  <a:srgbClr val="333333"/>
                </a:solidFill>
              </a:rPr>
              <a:t>for files containing personal data – must have appropriate access/permissions management in place for N drive folders and </a:t>
            </a:r>
            <a:r>
              <a:rPr lang="en-GB" sz="2400" dirty="0" err="1">
                <a:solidFill>
                  <a:srgbClr val="333333"/>
                </a:solidFill>
              </a:rPr>
              <a:t>sharepoint</a:t>
            </a:r>
            <a:r>
              <a:rPr lang="en-GB" sz="2400" dirty="0">
                <a:solidFill>
                  <a:srgbClr val="333333"/>
                </a:solidFill>
              </a:rPr>
              <a:t>.</a:t>
            </a:r>
          </a:p>
          <a:p>
            <a:pPr marL="342900" indent="-342900">
              <a:spcAft>
                <a:spcPts val="1200"/>
              </a:spcAft>
              <a:buFont typeface="Wingdings" panose="05000000000000000000" pitchFamily="2" charset="2"/>
              <a:buChar char="ü"/>
            </a:pPr>
            <a:r>
              <a:rPr lang="en-GB" sz="2400" b="1" dirty="0">
                <a:solidFill>
                  <a:srgbClr val="333333"/>
                </a:solidFill>
              </a:rPr>
              <a:t>Q drive research files </a:t>
            </a:r>
            <a:r>
              <a:rPr lang="en-GB" sz="2400" dirty="0">
                <a:solidFill>
                  <a:srgbClr val="333333"/>
                </a:solidFill>
              </a:rPr>
              <a:t>ideal</a:t>
            </a:r>
            <a:r>
              <a:rPr lang="en-GB" sz="2400" b="1" dirty="0">
                <a:solidFill>
                  <a:srgbClr val="333333"/>
                </a:solidFill>
              </a:rPr>
              <a:t> </a:t>
            </a:r>
            <a:r>
              <a:rPr lang="en-GB" sz="2400" dirty="0">
                <a:solidFill>
                  <a:srgbClr val="333333"/>
                </a:solidFill>
              </a:rPr>
              <a:t>for anonymised data and pseudonymised personal data (key stored separately in different location), lower risk personal data ok, avoid very sensitive data on Q and where there are contractual requirements for audit trails of usage/access (this isn’t available on Q).</a:t>
            </a:r>
          </a:p>
          <a:p>
            <a:pPr marL="342900" indent="-342900">
              <a:buFont typeface="Wingdings" panose="05000000000000000000" pitchFamily="2" charset="2"/>
              <a:buChar char="ü"/>
            </a:pPr>
            <a:r>
              <a:rPr lang="en-GB" sz="2400" b="1" dirty="0">
                <a:solidFill>
                  <a:srgbClr val="333333"/>
                </a:solidFill>
              </a:rPr>
              <a:t>J drive </a:t>
            </a:r>
            <a:r>
              <a:rPr lang="en-GB" sz="2400" dirty="0">
                <a:solidFill>
                  <a:srgbClr val="333333"/>
                </a:solidFill>
              </a:rPr>
              <a:t>for research data containing personal data/sensitive data or where there are contractual obligations that require greater levels of security.  Built in audit trail.</a:t>
            </a:r>
          </a:p>
          <a:p>
            <a:endParaRPr lang="en-GB" sz="2400" dirty="0">
              <a:solidFill>
                <a:srgbClr val="333333"/>
              </a:solidFill>
            </a:endParaRPr>
          </a:p>
          <a:p>
            <a:pPr marL="342900" indent="-342900">
              <a:buFont typeface="Wingdings" panose="05000000000000000000" pitchFamily="2" charset="2"/>
              <a:buChar char="ü"/>
            </a:pPr>
            <a:endParaRPr lang="en-GB" sz="2400" dirty="0">
              <a:solidFill>
                <a:srgbClr val="333333"/>
              </a:solidFill>
            </a:endParaRPr>
          </a:p>
          <a:p>
            <a:pPr algn="l">
              <a:buFont typeface="Arial" panose="020B0604020202020204" pitchFamily="34" charset="0"/>
              <a:buChar char="•"/>
            </a:pPr>
            <a:endParaRPr lang="en-GB" dirty="0">
              <a:solidFill>
                <a:srgbClr val="333333"/>
              </a:solidFill>
              <a:latin typeface="&amp;quot"/>
            </a:endParaRPr>
          </a:p>
        </p:txBody>
      </p:sp>
      <p:sp>
        <p:nvSpPr>
          <p:cNvPr id="6" name="TextBox 5">
            <a:extLst>
              <a:ext uri="{FF2B5EF4-FFF2-40B4-BE49-F238E27FC236}">
                <a16:creationId xmlns:a16="http://schemas.microsoft.com/office/drawing/2014/main" id="{FE863DDE-B082-4E34-B32F-04A7F57FD9A6}"/>
              </a:ext>
            </a:extLst>
          </p:cNvPr>
          <p:cNvSpPr txBox="1"/>
          <p:nvPr/>
        </p:nvSpPr>
        <p:spPr>
          <a:xfrm>
            <a:off x="3258284" y="335552"/>
            <a:ext cx="5546901" cy="923330"/>
          </a:xfrm>
          <a:prstGeom prst="rect">
            <a:avLst/>
          </a:prstGeom>
          <a:noFill/>
        </p:spPr>
        <p:txBody>
          <a:bodyPr wrap="square" rtlCol="0">
            <a:spAutoFit/>
          </a:bodyPr>
          <a:lstStyle/>
          <a:p>
            <a:r>
              <a:rPr lang="en-GB" sz="3600" b="1" dirty="0">
                <a:solidFill>
                  <a:srgbClr val="B70D50"/>
                </a:solidFill>
                <a:latin typeface="&amp;quot"/>
              </a:rPr>
              <a:t>Where to save files securely</a:t>
            </a:r>
          </a:p>
          <a:p>
            <a:endParaRPr lang="en-GB" dirty="0"/>
          </a:p>
        </p:txBody>
      </p:sp>
      <p:sp>
        <p:nvSpPr>
          <p:cNvPr id="8" name="TextBox 7">
            <a:extLst>
              <a:ext uri="{FF2B5EF4-FFF2-40B4-BE49-F238E27FC236}">
                <a16:creationId xmlns:a16="http://schemas.microsoft.com/office/drawing/2014/main" id="{518327C9-AC11-491F-B017-97AFAF7C3039}"/>
              </a:ext>
            </a:extLst>
          </p:cNvPr>
          <p:cNvSpPr txBox="1"/>
          <p:nvPr/>
        </p:nvSpPr>
        <p:spPr>
          <a:xfrm>
            <a:off x="635000" y="5056901"/>
            <a:ext cx="10922000" cy="923330"/>
          </a:xfrm>
          <a:prstGeom prst="rect">
            <a:avLst/>
          </a:prstGeom>
          <a:solidFill>
            <a:srgbClr val="E9CDCD"/>
          </a:solidFill>
        </p:spPr>
        <p:txBody>
          <a:bodyPr wrap="square" rtlCol="0">
            <a:spAutoFit/>
          </a:bodyPr>
          <a:lstStyle/>
          <a:p>
            <a:r>
              <a:rPr lang="en-GB" b="1" dirty="0"/>
              <a:t>Digital Skills Hub Guidance on storing and sharing data:</a:t>
            </a:r>
          </a:p>
          <a:p>
            <a:r>
              <a:rPr lang="en-GB" u="sng" dirty="0">
                <a:solidFill>
                  <a:srgbClr val="0563C1"/>
                </a:solidFill>
                <a:latin typeface="Calibri" panose="020F0502020204030204" pitchFamily="34" charset="0"/>
                <a:ea typeface="Calibri" panose="020F0502020204030204" pitchFamily="34" charset="0"/>
                <a:hlinkClick r:id="rId3"/>
              </a:rPr>
              <a:t>https://sheffieldhallam.sharepoint.com/sites/4042/SitePages/Where-do-I-save-and-share-my-work-.aspx</a:t>
            </a:r>
            <a:endParaRPr lang="en-GB" u="sng" dirty="0">
              <a:solidFill>
                <a:srgbClr val="0563C1"/>
              </a:solidFill>
              <a:latin typeface="Calibri" panose="020F0502020204030204" pitchFamily="34" charset="0"/>
              <a:ea typeface="Calibri" panose="020F0502020204030204" pitchFamily="34" charset="0"/>
            </a:endParaRPr>
          </a:p>
          <a:p>
            <a:r>
              <a:rPr lang="en-GB" dirty="0"/>
              <a:t>Covers other options for non-personal data</a:t>
            </a:r>
          </a:p>
        </p:txBody>
      </p:sp>
      <p:sp>
        <p:nvSpPr>
          <p:cNvPr id="2" name="TextBox 1">
            <a:extLst>
              <a:ext uri="{FF2B5EF4-FFF2-40B4-BE49-F238E27FC236}">
                <a16:creationId xmlns:a16="http://schemas.microsoft.com/office/drawing/2014/main" id="{238B7DB6-0C16-0D75-4733-F0D58123FA5E}"/>
              </a:ext>
            </a:extLst>
          </p:cNvPr>
          <p:cNvSpPr txBox="1"/>
          <p:nvPr/>
        </p:nvSpPr>
        <p:spPr>
          <a:xfrm>
            <a:off x="565884" y="6038291"/>
            <a:ext cx="10922000" cy="369332"/>
          </a:xfrm>
          <a:prstGeom prst="rect">
            <a:avLst/>
          </a:prstGeom>
          <a:noFill/>
        </p:spPr>
        <p:txBody>
          <a:bodyPr wrap="square" rtlCol="0">
            <a:spAutoFit/>
          </a:bodyPr>
          <a:lstStyle/>
          <a:p>
            <a:r>
              <a:rPr lang="en-GB" dirty="0"/>
              <a:t>Contact Eddy Verbaan for advice on research archive for long-term archiving and access after project completion</a:t>
            </a:r>
          </a:p>
        </p:txBody>
      </p:sp>
    </p:spTree>
    <p:extLst>
      <p:ext uri="{BB962C8B-B14F-4D97-AF65-F5344CB8AC3E}">
        <p14:creationId xmlns:p14="http://schemas.microsoft.com/office/powerpoint/2010/main" val="2201364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4DA2E9-CC4F-455F-86A6-E42F82D702B2}"/>
              </a:ext>
            </a:extLst>
          </p:cNvPr>
          <p:cNvSpPr txBox="1"/>
          <p:nvPr/>
        </p:nvSpPr>
        <p:spPr>
          <a:xfrm>
            <a:off x="361049" y="951398"/>
            <a:ext cx="6954152" cy="55707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333333"/>
              </a:solidFill>
              <a:effectLst/>
              <a:uLnTx/>
              <a:uFillTx/>
              <a:latin typeface="&amp;quot"/>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 local device or drive</a:t>
            </a:r>
            <a:r>
              <a:rPr kumimoji="0" lang="en-GB"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i.e.  a local drive on a personal or SHU owned PC or laptop (e.g. C or D) - UNLESS the files are duplicates of, and synchronising with, the original/master files in a cloud based location, or a network drive.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USB sticks or USB hard drives </a:t>
            </a:r>
            <a:r>
              <a:rPr kumimoji="0" lang="en-GB"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 UNLESS they are duplicates of originals needed as a backup or for access in a location which has no other means of accessing the originals. (must be encrypted for personal data)</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1" i="1"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Personal/Private </a:t>
            </a:r>
            <a:r>
              <a:rPr kumimoji="0" lang="en-GB" sz="20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cloud storage services </a:t>
            </a:r>
            <a:r>
              <a:rPr kumimoji="0" lang="en-GB" sz="2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(OneDrive / Google Drive / Dropbox etc).</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Any device which can be accessed be accessed by other members of your household using YOUR account.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333333"/>
              </a:solidFill>
              <a:effectLst/>
              <a:uLnTx/>
              <a:uFillTx/>
              <a:latin typeface="&amp;quot"/>
              <a:ea typeface="+mn-ea"/>
              <a:cs typeface="+mn-cs"/>
            </a:endParaRPr>
          </a:p>
        </p:txBody>
      </p:sp>
      <p:sp>
        <p:nvSpPr>
          <p:cNvPr id="3" name="TextBox 2">
            <a:extLst>
              <a:ext uri="{FF2B5EF4-FFF2-40B4-BE49-F238E27FC236}">
                <a16:creationId xmlns:a16="http://schemas.microsoft.com/office/drawing/2014/main" id="{B0EA7BAC-10C4-4AE7-8B74-66B0BFD05F72}"/>
              </a:ext>
            </a:extLst>
          </p:cNvPr>
          <p:cNvSpPr txBox="1"/>
          <p:nvPr/>
        </p:nvSpPr>
        <p:spPr>
          <a:xfrm>
            <a:off x="361049" y="305067"/>
            <a:ext cx="40573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B70D50"/>
                </a:solidFill>
                <a:effectLst/>
                <a:uLnTx/>
                <a:uFillTx/>
                <a:latin typeface="Calibri" panose="020F0502020204030204"/>
                <a:ea typeface="+mn-ea"/>
                <a:cs typeface="+mn-cs"/>
              </a:rPr>
              <a:t>Avoid saving files to</a:t>
            </a:r>
            <a:r>
              <a:rPr kumimoji="0" lang="en-GB" sz="3200" b="0" i="0" u="none" strike="noStrike" kern="1200" cap="none" spc="0" normalizeH="0" baseline="0" noProof="0" dirty="0">
                <a:ln>
                  <a:noFill/>
                </a:ln>
                <a:solidFill>
                  <a:srgbClr val="B70D50"/>
                </a:solidFill>
                <a:effectLst/>
                <a:uLnTx/>
                <a:uFillTx/>
                <a:latin typeface="Calibri" panose="020F0502020204030204"/>
                <a:ea typeface="+mn-ea"/>
                <a:cs typeface="+mn-cs"/>
              </a:rPr>
              <a:t>:</a:t>
            </a:r>
          </a:p>
        </p:txBody>
      </p:sp>
      <p:pic>
        <p:nvPicPr>
          <p:cNvPr id="2052" name="Picture 4" descr="Free Stick Usb illustration and picture">
            <a:extLst>
              <a:ext uri="{FF2B5EF4-FFF2-40B4-BE49-F238E27FC236}">
                <a16:creationId xmlns:a16="http://schemas.microsoft.com/office/drawing/2014/main" id="{A537349C-096F-630B-C13F-1BEC62B5C4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25" r="5972"/>
          <a:stretch/>
        </p:blipFill>
        <p:spPr bwMode="auto">
          <a:xfrm>
            <a:off x="8629664" y="802848"/>
            <a:ext cx="2930434" cy="2245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using a computer&#10;&#10;Description automatically generated with medium confidence">
            <a:extLst>
              <a:ext uri="{FF2B5EF4-FFF2-40B4-BE49-F238E27FC236}">
                <a16:creationId xmlns:a16="http://schemas.microsoft.com/office/drawing/2014/main" id="{3AB798F5-7D32-2980-862A-75108BD39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812" y="3736776"/>
            <a:ext cx="3472139" cy="2318376"/>
          </a:xfrm>
          <a:prstGeom prst="rect">
            <a:avLst/>
          </a:prstGeom>
        </p:spPr>
      </p:pic>
    </p:spTree>
    <p:extLst>
      <p:ext uri="{BB962C8B-B14F-4D97-AF65-F5344CB8AC3E}">
        <p14:creationId xmlns:p14="http://schemas.microsoft.com/office/powerpoint/2010/main" val="3198161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2C29D8-46BE-98FB-E7E4-60EABCE36758}"/>
              </a:ext>
            </a:extLst>
          </p:cNvPr>
          <p:cNvSpPr txBox="1"/>
          <p:nvPr/>
        </p:nvSpPr>
        <p:spPr>
          <a:xfrm>
            <a:off x="1151205" y="1265721"/>
            <a:ext cx="2593145" cy="646331"/>
          </a:xfrm>
          <a:prstGeom prst="rect">
            <a:avLst/>
          </a:prstGeom>
          <a:noFill/>
        </p:spPr>
        <p:txBody>
          <a:bodyPr wrap="square" rtlCol="0">
            <a:spAutoFit/>
          </a:bodyPr>
          <a:lstStyle/>
          <a:p>
            <a:r>
              <a:rPr lang="en-GB" sz="3600" b="1" dirty="0">
                <a:solidFill>
                  <a:srgbClr val="B70D53"/>
                </a:solidFill>
              </a:rPr>
              <a:t>Sharing Files</a:t>
            </a:r>
          </a:p>
        </p:txBody>
      </p:sp>
      <p:sp>
        <p:nvSpPr>
          <p:cNvPr id="3" name="TextBox 2">
            <a:extLst>
              <a:ext uri="{FF2B5EF4-FFF2-40B4-BE49-F238E27FC236}">
                <a16:creationId xmlns:a16="http://schemas.microsoft.com/office/drawing/2014/main" id="{C4E7FA07-634C-479B-7B82-629646F0A53A}"/>
              </a:ext>
            </a:extLst>
          </p:cNvPr>
          <p:cNvSpPr txBox="1"/>
          <p:nvPr/>
        </p:nvSpPr>
        <p:spPr>
          <a:xfrm>
            <a:off x="5088833" y="177615"/>
            <a:ext cx="6788428" cy="2677656"/>
          </a:xfrm>
          <a:prstGeom prst="rect">
            <a:avLst/>
          </a:prstGeom>
          <a:noFill/>
        </p:spPr>
        <p:txBody>
          <a:bodyPr wrap="square" rtlCol="0">
            <a:spAutoFit/>
          </a:bodyPr>
          <a:lstStyle/>
          <a:p>
            <a:r>
              <a:rPr lang="en-GB" sz="2400" b="1" dirty="0"/>
              <a:t>Do</a:t>
            </a:r>
            <a:r>
              <a:rPr lang="en-GB" sz="2400" dirty="0"/>
              <a:t> use for research data containing personal data:</a:t>
            </a:r>
          </a:p>
          <a:p>
            <a:endParaRPr lang="en-GB" dirty="0"/>
          </a:p>
          <a:p>
            <a:pPr marL="285750" indent="-285750">
              <a:buFont typeface="Wingdings" panose="05000000000000000000" pitchFamily="2" charset="2"/>
              <a:buChar char="ü"/>
            </a:pPr>
            <a:r>
              <a:rPr lang="en-GB" sz="2400" dirty="0" err="1"/>
              <a:t>ZendTo</a:t>
            </a:r>
            <a:endParaRPr lang="en-GB" sz="2400" dirty="0"/>
          </a:p>
          <a:p>
            <a:pPr marL="285750" indent="-285750">
              <a:buFont typeface="Wingdings" panose="05000000000000000000" pitchFamily="2" charset="2"/>
              <a:buChar char="ü"/>
            </a:pPr>
            <a:r>
              <a:rPr lang="en-GB" sz="2400" dirty="0"/>
              <a:t>SHU encrypted email</a:t>
            </a:r>
          </a:p>
          <a:p>
            <a:pPr marL="285750" indent="-285750">
              <a:buFont typeface="Wingdings" panose="05000000000000000000" pitchFamily="2" charset="2"/>
              <a:buChar char="ü"/>
            </a:pPr>
            <a:r>
              <a:rPr lang="en-GB" sz="2400" dirty="0" err="1"/>
              <a:t>Onedrive</a:t>
            </a:r>
            <a:endParaRPr lang="en-GB" sz="2400" dirty="0"/>
          </a:p>
          <a:p>
            <a:pPr marL="285750" indent="-285750">
              <a:buFont typeface="Wingdings" panose="05000000000000000000" pitchFamily="2" charset="2"/>
              <a:buChar char="ü"/>
            </a:pPr>
            <a:r>
              <a:rPr lang="en-GB" sz="2400" dirty="0" err="1"/>
              <a:t>Sharepoint</a:t>
            </a:r>
            <a:r>
              <a:rPr lang="en-GB" sz="2400" dirty="0"/>
              <a:t> guest access</a:t>
            </a:r>
          </a:p>
          <a:p>
            <a:pPr marL="285750" indent="-285750">
              <a:buFont typeface="Wingdings" panose="05000000000000000000" pitchFamily="2" charset="2"/>
              <a:buChar char="ü"/>
            </a:pPr>
            <a:r>
              <a:rPr lang="en-GB" sz="2400" dirty="0"/>
              <a:t>Access to Q drive folders</a:t>
            </a:r>
          </a:p>
        </p:txBody>
      </p:sp>
      <p:sp>
        <p:nvSpPr>
          <p:cNvPr id="4" name="TextBox 3">
            <a:extLst>
              <a:ext uri="{FF2B5EF4-FFF2-40B4-BE49-F238E27FC236}">
                <a16:creationId xmlns:a16="http://schemas.microsoft.com/office/drawing/2014/main" id="{C38361CE-8E08-F3CF-4FBC-A74D28E12472}"/>
              </a:ext>
            </a:extLst>
          </p:cNvPr>
          <p:cNvSpPr txBox="1"/>
          <p:nvPr/>
        </p:nvSpPr>
        <p:spPr>
          <a:xfrm>
            <a:off x="5088834" y="4372061"/>
            <a:ext cx="6788427" cy="2215991"/>
          </a:xfrm>
          <a:prstGeom prst="rect">
            <a:avLst/>
          </a:prstGeom>
          <a:noFill/>
        </p:spPr>
        <p:txBody>
          <a:bodyPr wrap="square" rtlCol="0">
            <a:spAutoFit/>
          </a:bodyPr>
          <a:lstStyle/>
          <a:p>
            <a:r>
              <a:rPr lang="en-GB" sz="2400" b="1" dirty="0"/>
              <a:t>Don’t </a:t>
            </a:r>
            <a:r>
              <a:rPr lang="en-GB" sz="2400" dirty="0"/>
              <a:t>use for research data containing personal data:</a:t>
            </a:r>
          </a:p>
          <a:p>
            <a:endParaRPr lang="en-GB" dirty="0"/>
          </a:p>
          <a:p>
            <a:pPr marL="285750" indent="-285750">
              <a:buFont typeface="Wingdings" panose="05000000000000000000" pitchFamily="2" charset="2"/>
              <a:buChar char="û"/>
            </a:pPr>
            <a:r>
              <a:rPr lang="en-GB" sz="2400" dirty="0"/>
              <a:t>Unencrypted email</a:t>
            </a:r>
          </a:p>
          <a:p>
            <a:pPr marL="285750" indent="-285750">
              <a:buFont typeface="Wingdings" panose="05000000000000000000" pitchFamily="2" charset="2"/>
              <a:buChar char="û"/>
            </a:pPr>
            <a:r>
              <a:rPr lang="en-GB" sz="2400" dirty="0"/>
              <a:t>Private/non-University cloud services or communications channels</a:t>
            </a:r>
          </a:p>
          <a:p>
            <a:pPr marL="285750" indent="-285750">
              <a:buFont typeface="Wingdings" panose="05000000000000000000" pitchFamily="2" charset="2"/>
              <a:buChar char="û"/>
            </a:pPr>
            <a:r>
              <a:rPr lang="en-GB" sz="2400" dirty="0"/>
              <a:t>unencrypted USB sticks</a:t>
            </a:r>
          </a:p>
        </p:txBody>
      </p:sp>
      <p:pic>
        <p:nvPicPr>
          <p:cNvPr id="6" name="Picture 5">
            <a:extLst>
              <a:ext uri="{FF2B5EF4-FFF2-40B4-BE49-F238E27FC236}">
                <a16:creationId xmlns:a16="http://schemas.microsoft.com/office/drawing/2014/main" id="{F29E16D9-C548-FA36-71F8-D5622CDF9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8" y="4532141"/>
            <a:ext cx="4651717" cy="2325859"/>
          </a:xfrm>
          <a:prstGeom prst="rect">
            <a:avLst/>
          </a:prstGeom>
        </p:spPr>
      </p:pic>
      <p:sp>
        <p:nvSpPr>
          <p:cNvPr id="7" name="TextBox 6">
            <a:extLst>
              <a:ext uri="{FF2B5EF4-FFF2-40B4-BE49-F238E27FC236}">
                <a16:creationId xmlns:a16="http://schemas.microsoft.com/office/drawing/2014/main" id="{59073984-83A7-EFCC-4597-01E801C5F69A}"/>
              </a:ext>
            </a:extLst>
          </p:cNvPr>
          <p:cNvSpPr txBox="1"/>
          <p:nvPr/>
        </p:nvSpPr>
        <p:spPr>
          <a:xfrm>
            <a:off x="5088833" y="3085492"/>
            <a:ext cx="6788427" cy="830997"/>
          </a:xfrm>
          <a:prstGeom prst="rect">
            <a:avLst/>
          </a:prstGeom>
          <a:noFill/>
        </p:spPr>
        <p:txBody>
          <a:bodyPr wrap="square">
            <a:spAutoFit/>
          </a:bodyPr>
          <a:lstStyle/>
          <a:p>
            <a:r>
              <a:rPr lang="en-GB" sz="2400" dirty="0" err="1"/>
              <a:t>Googledrive</a:t>
            </a:r>
            <a:r>
              <a:rPr lang="en-GB" sz="2400" dirty="0"/>
              <a:t> – under review and not for special category personal data without additional safeguards</a:t>
            </a:r>
          </a:p>
        </p:txBody>
      </p:sp>
    </p:spTree>
    <p:extLst>
      <p:ext uri="{BB962C8B-B14F-4D97-AF65-F5344CB8AC3E}">
        <p14:creationId xmlns:p14="http://schemas.microsoft.com/office/powerpoint/2010/main" val="2931398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200942-E15D-1AAB-2AB2-775966BCF219}"/>
              </a:ext>
            </a:extLst>
          </p:cNvPr>
          <p:cNvPicPr>
            <a:picLocks noChangeAspect="1"/>
          </p:cNvPicPr>
          <p:nvPr/>
        </p:nvPicPr>
        <p:blipFill rotWithShape="1">
          <a:blip r:embed="rId3"/>
          <a:srcRect l="15390" t="5451" r="27556"/>
          <a:stretch/>
        </p:blipFill>
        <p:spPr>
          <a:xfrm>
            <a:off x="3759200" y="69850"/>
            <a:ext cx="8432800" cy="6718300"/>
          </a:xfrm>
          <a:prstGeom prst="rect">
            <a:avLst/>
          </a:prstGeom>
        </p:spPr>
      </p:pic>
      <p:sp>
        <p:nvSpPr>
          <p:cNvPr id="5" name="TextBox 4">
            <a:extLst>
              <a:ext uri="{FF2B5EF4-FFF2-40B4-BE49-F238E27FC236}">
                <a16:creationId xmlns:a16="http://schemas.microsoft.com/office/drawing/2014/main" id="{20DF377D-B6D8-E1B3-EC73-EB16827582F8}"/>
              </a:ext>
            </a:extLst>
          </p:cNvPr>
          <p:cNvSpPr txBox="1"/>
          <p:nvPr/>
        </p:nvSpPr>
        <p:spPr>
          <a:xfrm>
            <a:off x="118560" y="320456"/>
            <a:ext cx="3640640" cy="6217087"/>
          </a:xfrm>
          <a:prstGeom prst="rect">
            <a:avLst/>
          </a:prstGeom>
          <a:solidFill>
            <a:schemeClr val="bg2"/>
          </a:solidFill>
        </p:spPr>
        <p:txBody>
          <a:bodyPr wrap="square" rtlCol="0">
            <a:spAutoFit/>
          </a:bodyPr>
          <a:lstStyle/>
          <a:p>
            <a:pPr>
              <a:spcAft>
                <a:spcPts val="1200"/>
              </a:spcAft>
            </a:pPr>
            <a:r>
              <a:rPr lang="en-GB" sz="2800" b="1" dirty="0">
                <a:solidFill>
                  <a:srgbClr val="B70D50"/>
                </a:solidFill>
              </a:rPr>
              <a:t>Information Governance Team</a:t>
            </a:r>
          </a:p>
          <a:p>
            <a:r>
              <a:rPr lang="en-GB" sz="2400" b="1" dirty="0"/>
              <a:t>Email:</a:t>
            </a:r>
          </a:p>
          <a:p>
            <a:r>
              <a:rPr lang="en-GB" sz="2400" dirty="0">
                <a:hlinkClick r:id="rId4"/>
              </a:rPr>
              <a:t>DPO@shu.ac.uk</a:t>
            </a:r>
            <a:endParaRPr lang="en-GB" sz="2400" dirty="0"/>
          </a:p>
          <a:p>
            <a:pPr>
              <a:spcAft>
                <a:spcPts val="1200"/>
              </a:spcAft>
            </a:pPr>
            <a:r>
              <a:rPr lang="en-GB" sz="2400" dirty="0"/>
              <a:t>or call us via MS Teams</a:t>
            </a:r>
          </a:p>
          <a:p>
            <a:r>
              <a:rPr lang="en-GB" sz="2000" b="1" dirty="0"/>
              <a:t>Helen Williamson</a:t>
            </a:r>
          </a:p>
          <a:p>
            <a:pPr>
              <a:spcAft>
                <a:spcPts val="1200"/>
              </a:spcAft>
            </a:pPr>
            <a:r>
              <a:rPr lang="en-GB" sz="2000" dirty="0"/>
              <a:t>Head of Information Governance &amp; Data Protection Officer</a:t>
            </a:r>
          </a:p>
          <a:p>
            <a:r>
              <a:rPr lang="en-GB" sz="2000" b="1" dirty="0"/>
              <a:t>Ali Forward</a:t>
            </a:r>
          </a:p>
          <a:p>
            <a:pPr>
              <a:spcAft>
                <a:spcPts val="1200"/>
              </a:spcAft>
            </a:pPr>
            <a:r>
              <a:rPr lang="en-GB" sz="2000" dirty="0"/>
              <a:t>Deputy Head of Information Governance</a:t>
            </a:r>
          </a:p>
          <a:p>
            <a:r>
              <a:rPr lang="en-GB" sz="2000" b="1" dirty="0"/>
              <a:t>David Goldberg &amp; </a:t>
            </a:r>
          </a:p>
          <a:p>
            <a:r>
              <a:rPr lang="en-GB" sz="2000" b="1" dirty="0"/>
              <a:t>Amber Rhodes</a:t>
            </a:r>
          </a:p>
          <a:p>
            <a:pPr>
              <a:spcAft>
                <a:spcPts val="1200"/>
              </a:spcAft>
            </a:pPr>
            <a:r>
              <a:rPr lang="en-GB" sz="2000" dirty="0"/>
              <a:t>Information Governance Officers</a:t>
            </a:r>
          </a:p>
          <a:p>
            <a:r>
              <a:rPr lang="en-GB" sz="2000" b="1" dirty="0"/>
              <a:t>Emma Scholes</a:t>
            </a:r>
          </a:p>
          <a:p>
            <a:r>
              <a:rPr lang="en-GB" sz="2000" dirty="0"/>
              <a:t>Senior Administrator</a:t>
            </a:r>
          </a:p>
        </p:txBody>
      </p:sp>
    </p:spTree>
    <p:extLst>
      <p:ext uri="{BB962C8B-B14F-4D97-AF65-F5344CB8AC3E}">
        <p14:creationId xmlns:p14="http://schemas.microsoft.com/office/powerpoint/2010/main" val="324817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FD2E64-92E1-4898-9D24-658790369D80}"/>
              </a:ext>
            </a:extLst>
          </p:cNvPr>
          <p:cNvSpPr txBox="1"/>
          <p:nvPr/>
        </p:nvSpPr>
        <p:spPr>
          <a:xfrm>
            <a:off x="5956183" y="1795864"/>
            <a:ext cx="5217953" cy="3539430"/>
          </a:xfrm>
          <a:prstGeom prst="rect">
            <a:avLst/>
          </a:prstGeom>
          <a:noFill/>
        </p:spPr>
        <p:txBody>
          <a:bodyPr wrap="square">
            <a:spAutoFit/>
          </a:bodyPr>
          <a:lstStyle/>
          <a:p>
            <a:r>
              <a:rPr lang="en-GB" sz="2800" dirty="0">
                <a:solidFill>
                  <a:srgbClr val="000000"/>
                </a:solidFill>
                <a:latin typeface="Calibri" panose="020F0502020204030204" pitchFamily="34" charset="0"/>
                <a:cs typeface="Calibri" panose="020F0502020204030204" pitchFamily="34" charset="0"/>
              </a:rPr>
              <a:t>“Privacy is a right not a privilege. </a:t>
            </a:r>
          </a:p>
          <a:p>
            <a:endParaRPr lang="en-GB" sz="2800" dirty="0">
              <a:solidFill>
                <a:srgbClr val="000000"/>
              </a:solidFill>
              <a:latin typeface="Calibri" panose="020F0502020204030204" pitchFamily="34" charset="0"/>
              <a:cs typeface="Calibri" panose="020F0502020204030204" pitchFamily="34" charset="0"/>
            </a:endParaRPr>
          </a:p>
          <a:p>
            <a:r>
              <a:rPr lang="en-GB" sz="2800" dirty="0">
                <a:solidFill>
                  <a:srgbClr val="000000"/>
                </a:solidFill>
                <a:latin typeface="Calibri" panose="020F0502020204030204" pitchFamily="34" charset="0"/>
                <a:cs typeface="Calibri" panose="020F0502020204030204" pitchFamily="34" charset="0"/>
              </a:rPr>
              <a:t>In a world where our personal data can drive everything from the healthcare we receive to the job opportunities we see, we all deserve to have our data treated with respect.”</a:t>
            </a:r>
            <a:endParaRPr lang="en-GB" sz="28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D9ED42B-16B7-4D2B-ABA6-46A780AB94B3}"/>
              </a:ext>
            </a:extLst>
          </p:cNvPr>
          <p:cNvSpPr txBox="1"/>
          <p:nvPr/>
        </p:nvSpPr>
        <p:spPr>
          <a:xfrm>
            <a:off x="2835727" y="360196"/>
            <a:ext cx="7432009" cy="646331"/>
          </a:xfrm>
          <a:prstGeom prst="rect">
            <a:avLst/>
          </a:prstGeom>
          <a:noFill/>
        </p:spPr>
        <p:txBody>
          <a:bodyPr wrap="square" rtlCol="0">
            <a:spAutoFit/>
          </a:bodyPr>
          <a:lstStyle/>
          <a:p>
            <a:r>
              <a:rPr lang="en-GB" sz="3600" b="1" dirty="0">
                <a:solidFill>
                  <a:srgbClr val="B70D50"/>
                </a:solidFill>
              </a:rPr>
              <a:t>Why is DP compliance important?</a:t>
            </a:r>
          </a:p>
        </p:txBody>
      </p:sp>
      <p:pic>
        <p:nvPicPr>
          <p:cNvPr id="1028" name="Picture 4" descr="See the source image">
            <a:extLst>
              <a:ext uri="{FF2B5EF4-FFF2-40B4-BE49-F238E27FC236}">
                <a16:creationId xmlns:a16="http://schemas.microsoft.com/office/drawing/2014/main" id="{FD92BDE9-CABB-451B-8F3D-6CA34E7B3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6625"/>
            <a:ext cx="4514850" cy="3381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353CF36-B20C-497B-B3C9-3DC8B5DB8B0B}"/>
              </a:ext>
            </a:extLst>
          </p:cNvPr>
          <p:cNvSpPr txBox="1"/>
          <p:nvPr/>
        </p:nvSpPr>
        <p:spPr>
          <a:xfrm>
            <a:off x="97176" y="2735044"/>
            <a:ext cx="4417674" cy="369332"/>
          </a:xfrm>
          <a:prstGeom prst="rect">
            <a:avLst/>
          </a:prstGeom>
          <a:noFill/>
        </p:spPr>
        <p:txBody>
          <a:bodyPr wrap="square" rtlCol="0">
            <a:spAutoFit/>
          </a:bodyPr>
          <a:lstStyle/>
          <a:p>
            <a:pPr algn="ctr"/>
            <a:r>
              <a:rPr lang="en-GB" dirty="0"/>
              <a:t>John Edwards, Information Commissioner</a:t>
            </a:r>
          </a:p>
        </p:txBody>
      </p:sp>
    </p:spTree>
    <p:extLst>
      <p:ext uri="{BB962C8B-B14F-4D97-AF65-F5344CB8AC3E}">
        <p14:creationId xmlns:p14="http://schemas.microsoft.com/office/powerpoint/2010/main" val="211173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ut&#10;&#10;Description automatically generated">
            <a:extLst>
              <a:ext uri="{FF2B5EF4-FFF2-40B4-BE49-F238E27FC236}">
                <a16:creationId xmlns:a16="http://schemas.microsoft.com/office/drawing/2014/main" id="{6F7BF223-CC9C-9499-E791-88153DA3ACF1}"/>
              </a:ext>
            </a:extLst>
          </p:cNvPr>
          <p:cNvPicPr>
            <a:picLocks noChangeAspect="1"/>
          </p:cNvPicPr>
          <p:nvPr/>
        </p:nvPicPr>
        <p:blipFill rotWithShape="1">
          <a:blip r:embed="rId3">
            <a:extLst>
              <a:ext uri="{28A0092B-C50C-407E-A947-70E740481C1C}">
                <a14:useLocalDpi xmlns:a14="http://schemas.microsoft.com/office/drawing/2010/main" val="0"/>
              </a:ext>
            </a:extLst>
          </a:blip>
          <a:srcRect l="12333"/>
          <a:stretch/>
        </p:blipFill>
        <p:spPr>
          <a:xfrm>
            <a:off x="1110043" y="2236424"/>
            <a:ext cx="5402098" cy="4621576"/>
          </a:xfrm>
          <a:prstGeom prst="rect">
            <a:avLst/>
          </a:prstGeom>
          <a:noFill/>
        </p:spPr>
      </p:pic>
      <p:pic>
        <p:nvPicPr>
          <p:cNvPr id="4" name="Picture 3">
            <a:extLst>
              <a:ext uri="{FF2B5EF4-FFF2-40B4-BE49-F238E27FC236}">
                <a16:creationId xmlns:a16="http://schemas.microsoft.com/office/drawing/2014/main" id="{F094B56A-1CFB-BDD2-8F5C-A8AD342B8414}"/>
              </a:ext>
            </a:extLst>
          </p:cNvPr>
          <p:cNvPicPr>
            <a:picLocks noChangeAspect="1"/>
          </p:cNvPicPr>
          <p:nvPr/>
        </p:nvPicPr>
        <p:blipFill>
          <a:blip r:embed="rId4"/>
          <a:stretch>
            <a:fillRect/>
          </a:stretch>
        </p:blipFill>
        <p:spPr>
          <a:xfrm>
            <a:off x="8003210" y="2240443"/>
            <a:ext cx="3078747" cy="4627265"/>
          </a:xfrm>
          <a:prstGeom prst="rect">
            <a:avLst/>
          </a:prstGeom>
        </p:spPr>
      </p:pic>
      <p:pic>
        <p:nvPicPr>
          <p:cNvPr id="5" name="Picture 4">
            <a:extLst>
              <a:ext uri="{FF2B5EF4-FFF2-40B4-BE49-F238E27FC236}">
                <a16:creationId xmlns:a16="http://schemas.microsoft.com/office/drawing/2014/main" id="{538DB618-E78F-BDF4-013B-EAE556399665}"/>
              </a:ext>
            </a:extLst>
          </p:cNvPr>
          <p:cNvPicPr>
            <a:picLocks noChangeAspect="1"/>
          </p:cNvPicPr>
          <p:nvPr/>
        </p:nvPicPr>
        <p:blipFill>
          <a:blip r:embed="rId5"/>
          <a:stretch>
            <a:fillRect/>
          </a:stretch>
        </p:blipFill>
        <p:spPr>
          <a:xfrm>
            <a:off x="2333264" y="486952"/>
            <a:ext cx="8357754" cy="1341236"/>
          </a:xfrm>
          <a:prstGeom prst="rect">
            <a:avLst/>
          </a:prstGeom>
        </p:spPr>
      </p:pic>
    </p:spTree>
    <p:extLst>
      <p:ext uri="{BB962C8B-B14F-4D97-AF65-F5344CB8AC3E}">
        <p14:creationId xmlns:p14="http://schemas.microsoft.com/office/powerpoint/2010/main" val="22001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2EA8BC6C-CFD1-4DDF-0FD6-531019DE8458}"/>
              </a:ext>
            </a:extLst>
          </p:cNvPr>
          <p:cNvSpPr/>
          <p:nvPr/>
        </p:nvSpPr>
        <p:spPr>
          <a:xfrm>
            <a:off x="1104901" y="2046157"/>
            <a:ext cx="10029824" cy="2765686"/>
          </a:xfrm>
          <a:prstGeom prst="round2Diag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Data Protection for Researchers:</a:t>
            </a:r>
          </a:p>
          <a:p>
            <a:pPr algn="ctr"/>
            <a:r>
              <a:rPr lang="en-US" sz="3000" b="1" dirty="0">
                <a:solidFill>
                  <a:schemeClr val="bg1"/>
                </a:solidFill>
              </a:rPr>
              <a:t>When do data protection laws apply?</a:t>
            </a:r>
          </a:p>
        </p:txBody>
      </p:sp>
      <p:sp>
        <p:nvSpPr>
          <p:cNvPr id="18" name="Rectangle: Folded Corner 17">
            <a:extLst>
              <a:ext uri="{FF2B5EF4-FFF2-40B4-BE49-F238E27FC236}">
                <a16:creationId xmlns:a16="http://schemas.microsoft.com/office/drawing/2014/main" id="{20685D62-707C-6F4A-1DEF-ED2276FFDF7A}"/>
              </a:ext>
            </a:extLst>
          </p:cNvPr>
          <p:cNvSpPr/>
          <p:nvPr/>
        </p:nvSpPr>
        <p:spPr>
          <a:xfrm>
            <a:off x="1475285" y="4240983"/>
            <a:ext cx="5316455" cy="2376264"/>
          </a:xfrm>
          <a:prstGeom prst="foldedCorne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a:p>
            <a:endParaRPr lang="en-GB" sz="2400" dirty="0">
              <a:solidFill>
                <a:schemeClr val="tx1"/>
              </a:solidFill>
            </a:endParaRPr>
          </a:p>
          <a:p>
            <a:pPr marL="214313" indent="-214313">
              <a:buFont typeface="Arial" panose="020B0604020202020204" pitchFamily="34" charset="0"/>
              <a:buChar char="•"/>
            </a:pPr>
            <a:r>
              <a:rPr lang="en-GB" sz="2400" dirty="0">
                <a:solidFill>
                  <a:schemeClr val="tx1"/>
                </a:solidFill>
              </a:rPr>
              <a:t>When does data protection apply to research?</a:t>
            </a:r>
          </a:p>
          <a:p>
            <a:pPr marL="214313" indent="-214313">
              <a:buFont typeface="Arial" panose="020B0604020202020204" pitchFamily="34" charset="0"/>
              <a:buChar char="•"/>
            </a:pPr>
            <a:r>
              <a:rPr lang="en-GB" sz="2400" dirty="0">
                <a:solidFill>
                  <a:schemeClr val="tx1"/>
                </a:solidFill>
              </a:rPr>
              <a:t>What is personal data?  </a:t>
            </a:r>
          </a:p>
          <a:p>
            <a:pPr marL="214313" indent="-214313">
              <a:buFont typeface="Arial" panose="020B0604020202020204" pitchFamily="34" charset="0"/>
              <a:buChar char="•"/>
            </a:pPr>
            <a:r>
              <a:rPr lang="en-GB" sz="2400" dirty="0">
                <a:solidFill>
                  <a:schemeClr val="tx1"/>
                </a:solidFill>
              </a:rPr>
              <a:t>What is pseudonymised data?</a:t>
            </a:r>
          </a:p>
          <a:p>
            <a:pPr marL="214313" indent="-214313">
              <a:buFont typeface="Arial" panose="020B0604020202020204" pitchFamily="34" charset="0"/>
              <a:buChar char="•"/>
            </a:pPr>
            <a:r>
              <a:rPr lang="en-GB" sz="2400" dirty="0">
                <a:solidFill>
                  <a:schemeClr val="tx1"/>
                </a:solidFill>
              </a:rPr>
              <a:t>When is data fully anonymised?</a:t>
            </a:r>
          </a:p>
          <a:p>
            <a:pPr marL="214313" indent="-214313">
              <a:buFont typeface="Arial" panose="020B0604020202020204" pitchFamily="34" charset="0"/>
              <a:buChar char="•"/>
            </a:pPr>
            <a:endParaRPr lang="en-GB" sz="2400" dirty="0">
              <a:solidFill>
                <a:schemeClr val="tx1"/>
              </a:solidFill>
            </a:endParaRPr>
          </a:p>
        </p:txBody>
      </p:sp>
      <p:pic>
        <p:nvPicPr>
          <p:cNvPr id="1026" name="Picture 2" descr="Artificial Intelligence, Brain, Think">
            <a:extLst>
              <a:ext uri="{FF2B5EF4-FFF2-40B4-BE49-F238E27FC236}">
                <a16:creationId xmlns:a16="http://schemas.microsoft.com/office/drawing/2014/main" id="{A8369FF2-16A8-6D33-D6BD-FAFE2ADD2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591" y="240753"/>
            <a:ext cx="3489598" cy="23263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F6D660-85FD-F5ED-A630-CBBBB4691B13}"/>
              </a:ext>
            </a:extLst>
          </p:cNvPr>
          <p:cNvPicPr>
            <a:picLocks noChangeAspect="1"/>
          </p:cNvPicPr>
          <p:nvPr/>
        </p:nvPicPr>
        <p:blipFill>
          <a:blip r:embed="rId4"/>
          <a:stretch>
            <a:fillRect/>
          </a:stretch>
        </p:blipFill>
        <p:spPr>
          <a:xfrm>
            <a:off x="256351" y="240753"/>
            <a:ext cx="1646063" cy="890093"/>
          </a:xfrm>
          <a:prstGeom prst="rect">
            <a:avLst/>
          </a:prstGeom>
        </p:spPr>
      </p:pic>
    </p:spTree>
    <p:extLst>
      <p:ext uri="{BB962C8B-B14F-4D97-AF65-F5344CB8AC3E}">
        <p14:creationId xmlns:p14="http://schemas.microsoft.com/office/powerpoint/2010/main" val="349826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CD2B9B-3864-4AA4-146D-73351BB90820}"/>
              </a:ext>
            </a:extLst>
          </p:cNvPr>
          <p:cNvSpPr txBox="1"/>
          <p:nvPr/>
        </p:nvSpPr>
        <p:spPr>
          <a:xfrm>
            <a:off x="5366785" y="1433112"/>
            <a:ext cx="6097772" cy="2703689"/>
          </a:xfrm>
          <a:prstGeom prst="rect">
            <a:avLst/>
          </a:prstGeom>
          <a:noFill/>
        </p:spPr>
        <p:txBody>
          <a:bodyPr wrap="square">
            <a:spAutoFit/>
          </a:bodyPr>
          <a:lstStyle/>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Data protection laws apply to </a:t>
            </a:r>
            <a:r>
              <a:rPr lang="en-GB" sz="3200" b="1" dirty="0">
                <a:effectLst/>
                <a:latin typeface="Calibri" panose="020F0502020204030204" pitchFamily="34" charset="0"/>
                <a:ea typeface="Calibri" panose="020F0502020204030204" pitchFamily="34" charset="0"/>
                <a:cs typeface="Times New Roman" panose="02020603050405020304" pitchFamily="18" charset="0"/>
              </a:rPr>
              <a:t>any processing of</a:t>
            </a:r>
            <a:r>
              <a:rPr lang="en-GB" sz="3200" dirty="0">
                <a:effectLst/>
                <a:latin typeface="Calibri" panose="020F0502020204030204" pitchFamily="34" charset="0"/>
                <a:ea typeface="Calibri" panose="020F0502020204030204" pitchFamily="34" charset="0"/>
                <a:cs typeface="Times New Roman" panose="02020603050405020304" pitchFamily="18" charset="0"/>
              </a:rPr>
              <a:t> </a:t>
            </a:r>
            <a:r>
              <a:rPr lang="en-GB" sz="3200" b="1" dirty="0">
                <a:effectLst/>
                <a:latin typeface="Calibri" panose="020F0502020204030204" pitchFamily="34" charset="0"/>
                <a:ea typeface="Calibri" panose="020F0502020204030204" pitchFamily="34" charset="0"/>
                <a:cs typeface="Times New Roman" panose="02020603050405020304" pitchFamily="18" charset="0"/>
              </a:rPr>
              <a:t>personal data</a:t>
            </a:r>
            <a:r>
              <a:rPr lang="en-GB" sz="3200" dirty="0">
                <a:effectLst/>
                <a:latin typeface="Calibri" panose="020F0502020204030204" pitchFamily="34" charset="0"/>
                <a:ea typeface="Calibri" panose="020F0502020204030204" pitchFamily="34" charset="0"/>
                <a:cs typeface="Times New Roman" panose="02020603050405020304" pitchFamily="18" charset="0"/>
              </a:rPr>
              <a:t> carried out by the University and this will include processing in the course of research activities.</a:t>
            </a:r>
          </a:p>
        </p:txBody>
      </p:sp>
      <p:sp>
        <p:nvSpPr>
          <p:cNvPr id="4" name="Speech Bubble: Oval 3">
            <a:extLst>
              <a:ext uri="{FF2B5EF4-FFF2-40B4-BE49-F238E27FC236}">
                <a16:creationId xmlns:a16="http://schemas.microsoft.com/office/drawing/2014/main" id="{C08E915F-A0F1-2954-FDD0-1DA8A8D66983}"/>
              </a:ext>
            </a:extLst>
          </p:cNvPr>
          <p:cNvSpPr/>
          <p:nvPr/>
        </p:nvSpPr>
        <p:spPr>
          <a:xfrm>
            <a:off x="350875" y="457201"/>
            <a:ext cx="4051004" cy="2711302"/>
          </a:xfrm>
          <a:prstGeom prst="wedgeEllipseCallout">
            <a:avLst/>
          </a:prstGeom>
          <a:solidFill>
            <a:schemeClr val="bg2">
              <a:lumMod val="90000"/>
            </a:schemeClr>
          </a:solidFill>
          <a:ln>
            <a:solidFill>
              <a:srgbClr val="B70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B70D50"/>
                </a:solidFill>
                <a:effectLst/>
                <a:latin typeface="Calibri" panose="020F0502020204030204" pitchFamily="34" charset="0"/>
                <a:ea typeface="Calibri" panose="020F0502020204030204" pitchFamily="34" charset="0"/>
                <a:cs typeface="Times New Roman" panose="02020603050405020304" pitchFamily="18" charset="0"/>
              </a:rPr>
              <a:t>When will data protection laws apply to my research?</a:t>
            </a:r>
            <a:endParaRPr lang="en-GB" sz="3200" dirty="0"/>
          </a:p>
        </p:txBody>
      </p:sp>
      <p:sp>
        <p:nvSpPr>
          <p:cNvPr id="5" name="Speech Bubble: Oval 4">
            <a:extLst>
              <a:ext uri="{FF2B5EF4-FFF2-40B4-BE49-F238E27FC236}">
                <a16:creationId xmlns:a16="http://schemas.microsoft.com/office/drawing/2014/main" id="{F07D8979-F4D2-15F4-C8DA-600D0875BE1B}"/>
              </a:ext>
            </a:extLst>
          </p:cNvPr>
          <p:cNvSpPr/>
          <p:nvPr/>
        </p:nvSpPr>
        <p:spPr>
          <a:xfrm>
            <a:off x="1127051" y="3668233"/>
            <a:ext cx="4051004" cy="2594344"/>
          </a:xfrm>
          <a:prstGeom prst="wedgeEllipseCallout">
            <a:avLst/>
          </a:prstGeom>
          <a:solidFill>
            <a:schemeClr val="bg2">
              <a:lumMod val="90000"/>
            </a:schemeClr>
          </a:solidFill>
          <a:ln>
            <a:solidFill>
              <a:srgbClr val="B70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3200" b="1" dirty="0">
                <a:solidFill>
                  <a:srgbClr val="B70D50"/>
                </a:solidFill>
                <a:effectLst/>
                <a:latin typeface="Calibri" panose="020F0502020204030204" pitchFamily="34" charset="0"/>
                <a:ea typeface="Calibri" panose="020F0502020204030204" pitchFamily="34" charset="0"/>
                <a:cs typeface="Times New Roman" panose="02020603050405020304" pitchFamily="18" charset="0"/>
              </a:rPr>
              <a:t>Do I need to think about data protection for my project?</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97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750781-765D-0D7A-70F5-914CC4A0211F}"/>
              </a:ext>
            </a:extLst>
          </p:cNvPr>
          <p:cNvSpPr txBox="1"/>
          <p:nvPr/>
        </p:nvSpPr>
        <p:spPr>
          <a:xfrm>
            <a:off x="5367580" y="314491"/>
            <a:ext cx="6250083" cy="4840364"/>
          </a:xfrm>
          <a:prstGeom prst="rect">
            <a:avLst/>
          </a:prstGeom>
          <a:noFill/>
        </p:spPr>
        <p:txBody>
          <a:bodyPr wrap="square">
            <a:spAutoFit/>
          </a:bodyPr>
          <a:lstStyle/>
          <a:p>
            <a:pPr>
              <a:lnSpc>
                <a:spcPct val="107000"/>
              </a:lnSpc>
              <a:spcAft>
                <a:spcPts val="800"/>
              </a:spcAft>
            </a:pPr>
            <a:r>
              <a:rPr lang="en-GB" sz="2000" b="0" i="0" dirty="0">
                <a:solidFill>
                  <a:srgbClr val="000000"/>
                </a:solidFill>
                <a:effectLst/>
                <a:latin typeface="Verdana" panose="020B0604030504040204" pitchFamily="34" charset="0"/>
              </a:rPr>
              <a:t>“Processing means taking any action with someone’s personal data.</a:t>
            </a:r>
          </a:p>
          <a:p>
            <a:pPr>
              <a:lnSpc>
                <a:spcPct val="107000"/>
              </a:lnSpc>
              <a:spcAft>
                <a:spcPts val="800"/>
              </a:spcAft>
            </a:pPr>
            <a:r>
              <a:rPr lang="en-GB" sz="2000" b="0" i="0" dirty="0">
                <a:solidFill>
                  <a:srgbClr val="000000"/>
                </a:solidFill>
                <a:effectLst/>
                <a:latin typeface="Verdana" panose="020B0604030504040204" pitchFamily="34" charset="0"/>
              </a:rPr>
              <a:t> </a:t>
            </a:r>
          </a:p>
          <a:p>
            <a:pPr>
              <a:lnSpc>
                <a:spcPct val="107000"/>
              </a:lnSpc>
              <a:spcAft>
                <a:spcPts val="800"/>
              </a:spcAft>
            </a:pPr>
            <a:r>
              <a:rPr lang="en-GB" sz="2000" b="0" i="0" dirty="0">
                <a:solidFill>
                  <a:srgbClr val="000000"/>
                </a:solidFill>
                <a:effectLst/>
                <a:latin typeface="Verdana" panose="020B0604030504040204" pitchFamily="34" charset="0"/>
              </a:rPr>
              <a:t>This begins when a data controller starts making a record of information about someone, and continues until you no longer need the information and it’s been securely destroyed. </a:t>
            </a:r>
          </a:p>
          <a:p>
            <a:pPr>
              <a:lnSpc>
                <a:spcPct val="107000"/>
              </a:lnSpc>
              <a:spcAft>
                <a:spcPts val="800"/>
              </a:spcAft>
            </a:pPr>
            <a:endParaRPr lang="en-GB" sz="2000" b="0" i="0" dirty="0">
              <a:solidFill>
                <a:srgbClr val="000000"/>
              </a:solidFill>
              <a:effectLst/>
              <a:latin typeface="Verdana" panose="020B0604030504040204" pitchFamily="34" charset="0"/>
            </a:endParaRPr>
          </a:p>
          <a:p>
            <a:pPr>
              <a:lnSpc>
                <a:spcPct val="107000"/>
              </a:lnSpc>
              <a:spcAft>
                <a:spcPts val="800"/>
              </a:spcAft>
            </a:pPr>
            <a:r>
              <a:rPr lang="en-GB" sz="2000" b="0" i="0" dirty="0">
                <a:solidFill>
                  <a:srgbClr val="000000"/>
                </a:solidFill>
                <a:effectLst/>
                <a:latin typeface="Verdana" panose="020B0604030504040204" pitchFamily="34" charset="0"/>
              </a:rPr>
              <a:t>If you hold information on someone, it counts as processing even if you don’t do anything else with it.”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106A3709-B0BD-B0FE-36A8-1D58D1121D86}"/>
              </a:ext>
            </a:extLst>
          </p:cNvPr>
          <p:cNvGraphicFramePr/>
          <p:nvPr>
            <p:extLst>
              <p:ext uri="{D42A27DB-BD31-4B8C-83A1-F6EECF244321}">
                <p14:modId xmlns:p14="http://schemas.microsoft.com/office/powerpoint/2010/main" val="2206291112"/>
              </p:ext>
            </p:extLst>
          </p:nvPr>
        </p:nvGraphicFramePr>
        <p:xfrm>
          <a:off x="0" y="4445368"/>
          <a:ext cx="12192000" cy="2878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peech Bubble: Oval 7">
            <a:extLst>
              <a:ext uri="{FF2B5EF4-FFF2-40B4-BE49-F238E27FC236}">
                <a16:creationId xmlns:a16="http://schemas.microsoft.com/office/drawing/2014/main" id="{69EDE260-2DE1-F9EC-21CC-CE7BD76EC329}"/>
              </a:ext>
            </a:extLst>
          </p:cNvPr>
          <p:cNvSpPr/>
          <p:nvPr/>
        </p:nvSpPr>
        <p:spPr>
          <a:xfrm>
            <a:off x="471466" y="1125739"/>
            <a:ext cx="4191974" cy="2411730"/>
          </a:xfrm>
          <a:prstGeom prst="wedgeEllipseCallout">
            <a:avLst/>
          </a:prstGeom>
          <a:solidFill>
            <a:schemeClr val="bg2">
              <a:lumMod val="90000"/>
            </a:schemeClr>
          </a:solidFill>
          <a:ln>
            <a:solidFill>
              <a:srgbClr val="B70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E459AD4-E238-2AF0-6749-87CCF9062370}"/>
              </a:ext>
            </a:extLst>
          </p:cNvPr>
          <p:cNvSpPr txBox="1"/>
          <p:nvPr/>
        </p:nvSpPr>
        <p:spPr>
          <a:xfrm>
            <a:off x="574336" y="2033638"/>
            <a:ext cx="3986234" cy="595932"/>
          </a:xfrm>
          <a:prstGeom prst="rect">
            <a:avLst/>
          </a:prstGeom>
          <a:noFill/>
        </p:spPr>
        <p:txBody>
          <a:bodyPr wrap="square">
            <a:spAutoFit/>
          </a:bodyPr>
          <a:lstStyle/>
          <a:p>
            <a:pPr>
              <a:lnSpc>
                <a:spcPct val="107000"/>
              </a:lnSpc>
              <a:spcAft>
                <a:spcPts val="800"/>
              </a:spcAft>
            </a:pPr>
            <a:r>
              <a:rPr lang="en-GB" sz="3200" b="1" dirty="0">
                <a:solidFill>
                  <a:srgbClr val="B70D50"/>
                </a:solidFill>
                <a:effectLst/>
                <a:latin typeface="Calibri" panose="020F0502020204030204" pitchFamily="34" charset="0"/>
                <a:ea typeface="Calibri" panose="020F0502020204030204" pitchFamily="34" charset="0"/>
                <a:cs typeface="Times New Roman" panose="02020603050405020304" pitchFamily="18" charset="0"/>
              </a:rPr>
              <a:t>What </a:t>
            </a:r>
            <a:r>
              <a:rPr lang="en-GB" sz="3200" b="1" dirty="0">
                <a:solidFill>
                  <a:srgbClr val="B70D50"/>
                </a:solidFill>
                <a:latin typeface="Calibri" panose="020F0502020204030204" pitchFamily="34" charset="0"/>
                <a:ea typeface="Calibri" panose="020F0502020204030204" pitchFamily="34" charset="0"/>
                <a:cs typeface="Times New Roman" panose="02020603050405020304" pitchFamily="18" charset="0"/>
              </a:rPr>
              <a:t>is</a:t>
            </a:r>
            <a:r>
              <a:rPr lang="en-GB" sz="3200" b="1" dirty="0">
                <a:solidFill>
                  <a:srgbClr val="B70D50"/>
                </a:solidFill>
                <a:effectLst/>
                <a:latin typeface="Calibri" panose="020F0502020204030204" pitchFamily="34" charset="0"/>
                <a:ea typeface="Calibri" panose="020F0502020204030204" pitchFamily="34" charset="0"/>
                <a:cs typeface="Times New Roman" panose="02020603050405020304" pitchFamily="18" charset="0"/>
              </a:rPr>
              <a:t> “processing”?</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62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P spid="8"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C24BF0-2652-CBB1-DC6D-58046731F26E}"/>
              </a:ext>
            </a:extLst>
          </p:cNvPr>
          <p:cNvSpPr txBox="1"/>
          <p:nvPr/>
        </p:nvSpPr>
        <p:spPr>
          <a:xfrm>
            <a:off x="4770305" y="199858"/>
            <a:ext cx="7051306" cy="4952446"/>
          </a:xfrm>
          <a:prstGeom prst="rect">
            <a:avLst/>
          </a:prstGeom>
          <a:solidFill>
            <a:srgbClr val="E9CDCD"/>
          </a:solidFill>
        </p:spPr>
        <p:txBody>
          <a:bodyPr wrap="square">
            <a:spAutoFit/>
          </a:bodyPr>
          <a:lstStyle/>
          <a:p>
            <a:pPr>
              <a:lnSpc>
                <a:spcPct val="107000"/>
              </a:lnSpc>
            </a:pPr>
            <a:r>
              <a:rPr lang="en-GB"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UK GDPR definition of personal data is:</a:t>
            </a:r>
          </a:p>
          <a:p>
            <a:pPr>
              <a:lnSpc>
                <a:spcPct val="107000"/>
              </a:lnSpc>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“’personal data’ means </a:t>
            </a:r>
            <a:r>
              <a:rPr lang="en-GB" sz="24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any information relating to an identified or identifiable natural person </a:t>
            </a:r>
            <a:r>
              <a:rPr lang="en-GB"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(‘data subject’); </a:t>
            </a:r>
          </a:p>
          <a:p>
            <a:pPr>
              <a:lnSpc>
                <a:spcPct val="107000"/>
              </a:lnSpc>
              <a:spcAft>
                <a:spcPts val="800"/>
              </a:spcAft>
            </a:pPr>
            <a:endParaRPr lang="en-GB" sz="1000"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peech Bubble: Oval 7">
            <a:extLst>
              <a:ext uri="{FF2B5EF4-FFF2-40B4-BE49-F238E27FC236}">
                <a16:creationId xmlns:a16="http://schemas.microsoft.com/office/drawing/2014/main" id="{B4FE7B11-A984-A9AE-148B-739335EA1C43}"/>
              </a:ext>
            </a:extLst>
          </p:cNvPr>
          <p:cNvSpPr/>
          <p:nvPr/>
        </p:nvSpPr>
        <p:spPr>
          <a:xfrm>
            <a:off x="370390" y="1017270"/>
            <a:ext cx="4191974" cy="2411730"/>
          </a:xfrm>
          <a:prstGeom prst="wedgeEllipseCallout">
            <a:avLst/>
          </a:prstGeom>
          <a:solidFill>
            <a:schemeClr val="bg2">
              <a:lumMod val="90000"/>
            </a:schemeClr>
          </a:solidFill>
          <a:ln>
            <a:solidFill>
              <a:srgbClr val="B70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3200" b="1" dirty="0">
                <a:solidFill>
                  <a:srgbClr val="B70D50"/>
                </a:solidFill>
                <a:effectLst/>
                <a:latin typeface="Calibri" panose="020F0502020204030204" pitchFamily="34" charset="0"/>
                <a:ea typeface="Calibri" panose="020F0502020204030204" pitchFamily="34" charset="0"/>
                <a:cs typeface="Times New Roman" panose="02020603050405020304" pitchFamily="18" charset="0"/>
              </a:rPr>
              <a:t>What is personal data?</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3208FA-18E2-4D47-4CDE-5D0A182E805F}"/>
              </a:ext>
            </a:extLst>
          </p:cNvPr>
          <p:cNvSpPr txBox="1"/>
          <p:nvPr/>
        </p:nvSpPr>
        <p:spPr>
          <a:xfrm>
            <a:off x="370390" y="5362004"/>
            <a:ext cx="11594439" cy="1394997"/>
          </a:xfrm>
          <a:prstGeom prst="rect">
            <a:avLst/>
          </a:prstGeom>
          <a:noFill/>
        </p:spPr>
        <p:txBody>
          <a:bodyPr wrap="square">
            <a:sp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In addition to your “research data”</a:t>
            </a:r>
            <a:r>
              <a:rPr lang="en-GB" sz="2000" dirty="0">
                <a:effectLst/>
                <a:latin typeface="Calibri" panose="020F0502020204030204" pitchFamily="34" charset="0"/>
                <a:ea typeface="Calibri" panose="020F0502020204030204" pitchFamily="34" charset="0"/>
                <a:cs typeface="Times New Roman" panose="02020603050405020304" pitchFamily="18" charset="0"/>
              </a:rPr>
              <a:t>, you may also be processing the personal data of staff at collaborative partner organisations, research students, PPI contacts etc.  This may be limited to names and contact details, but may also include expenses claims, personal opinions, CVs etc.  Data protection laws apply to the processing of this personal data too.</a:t>
            </a:r>
          </a:p>
        </p:txBody>
      </p:sp>
    </p:spTree>
    <p:extLst>
      <p:ext uri="{BB962C8B-B14F-4D97-AF65-F5344CB8AC3E}">
        <p14:creationId xmlns:p14="http://schemas.microsoft.com/office/powerpoint/2010/main" val="49470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97F8E3-9619-C9C8-ADF9-D2C2E8622048}"/>
              </a:ext>
            </a:extLst>
          </p:cNvPr>
          <p:cNvSpPr txBox="1"/>
          <p:nvPr/>
        </p:nvSpPr>
        <p:spPr>
          <a:xfrm>
            <a:off x="5207000" y="311528"/>
            <a:ext cx="6715641" cy="6546472"/>
          </a:xfrm>
          <a:prstGeom prst="rect">
            <a:avLst/>
          </a:prstGeom>
          <a:noFill/>
        </p:spPr>
        <p:txBody>
          <a:bodyPr wrap="square">
            <a:spAutoFit/>
          </a:bodyPr>
          <a:lstStyle/>
          <a:p>
            <a:pPr>
              <a:lnSpc>
                <a:spcPct val="107000"/>
              </a:lnSpc>
              <a:spcAft>
                <a:spcPts val="120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 individual is </a:t>
            </a:r>
            <a:r>
              <a:rPr lang="en-GB"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‘identified’ or ‘identifiable’</a:t>
            </a: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if you can distinguish them from other individuals.  </a:t>
            </a:r>
          </a:p>
          <a:p>
            <a:pPr>
              <a:lnSpc>
                <a:spcPct val="107000"/>
              </a:lnSpc>
              <a:spcAft>
                <a:spcPts val="1200"/>
              </a:spcAft>
            </a:pPr>
            <a:r>
              <a:rPr lang="en-GB"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e.g. via a name, unique identifier (such as staff number, student number, NHS number), corporate email address.</a:t>
            </a:r>
          </a:p>
          <a:p>
            <a:pPr>
              <a:lnSpc>
                <a:spcPct val="107000"/>
              </a:lnSpc>
              <a:spcAft>
                <a:spcPts val="1200"/>
              </a:spcAft>
            </a:pPr>
            <a:endParaRPr lang="en-GB"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1200"/>
              </a:spcAft>
            </a:pPr>
            <a:r>
              <a:rPr lang="en-GB"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Y</a:t>
            </a: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 don’t have to know someone’s name to distinguish them from other members of a group and identify them.  </a:t>
            </a:r>
          </a:p>
          <a:p>
            <a:pPr>
              <a:lnSpc>
                <a:spcPct val="107000"/>
              </a:lnSpc>
              <a:spcAft>
                <a:spcPts val="1200"/>
              </a:spcAft>
            </a:pPr>
            <a:r>
              <a:rPr lang="en-GB"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a:t>
            </a: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 </a:t>
            </a:r>
            <a:r>
              <a:rPr lang="en-GB"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elderly man who lives at 15 Purple Street and drives a Porsche Cayenne.</a:t>
            </a:r>
          </a:p>
          <a:p>
            <a:pPr>
              <a:lnSpc>
                <a:spcPct val="107000"/>
              </a:lnSpc>
              <a:spcAft>
                <a:spcPts val="12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combination of identifiers may be needed to identify an individual. </a:t>
            </a:r>
          </a:p>
          <a:p>
            <a:pPr>
              <a:lnSpc>
                <a:spcPct val="107000"/>
              </a:lnSpc>
              <a:spcAft>
                <a:spcPts val="1200"/>
              </a:spcAft>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Indirect identification – combining the information we already hold with information from another source – held by a third party or in the public domain etc.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Calibri" panose="020F0502020204030204" pitchFamily="34" charset="0"/>
              <a:ea typeface="Times New Roman" panose="02020603050405020304" pitchFamily="18" charset="0"/>
            </a:endParaRPr>
          </a:p>
        </p:txBody>
      </p:sp>
      <p:sp>
        <p:nvSpPr>
          <p:cNvPr id="6" name="Speech Bubble: Oval 5">
            <a:extLst>
              <a:ext uri="{FF2B5EF4-FFF2-40B4-BE49-F238E27FC236}">
                <a16:creationId xmlns:a16="http://schemas.microsoft.com/office/drawing/2014/main" id="{4D0D8404-50FB-19E7-3CBB-5B3E251BBE51}"/>
              </a:ext>
            </a:extLst>
          </p:cNvPr>
          <p:cNvSpPr/>
          <p:nvPr/>
        </p:nvSpPr>
        <p:spPr>
          <a:xfrm>
            <a:off x="269359" y="1540113"/>
            <a:ext cx="4191974" cy="2411730"/>
          </a:xfrm>
          <a:prstGeom prst="wedgeEllipseCallout">
            <a:avLst/>
          </a:prstGeom>
          <a:solidFill>
            <a:schemeClr val="bg2">
              <a:lumMod val="90000"/>
            </a:schemeClr>
          </a:solidFill>
          <a:ln>
            <a:solidFill>
              <a:srgbClr val="B70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3200" b="1" dirty="0">
                <a:solidFill>
                  <a:srgbClr val="B70D53"/>
                </a:solidFill>
                <a:effectLst/>
                <a:latin typeface="Calibri" panose="020F0502020204030204" pitchFamily="34" charset="0"/>
                <a:ea typeface="Calibri" panose="020F0502020204030204" pitchFamily="34" charset="0"/>
                <a:cs typeface="Times New Roman" panose="02020603050405020304" pitchFamily="18" charset="0"/>
              </a:rPr>
              <a:t>Is an individual identified or identifiable?</a:t>
            </a:r>
          </a:p>
        </p:txBody>
      </p:sp>
    </p:spTree>
    <p:extLst>
      <p:ext uri="{BB962C8B-B14F-4D97-AF65-F5344CB8AC3E}">
        <p14:creationId xmlns:p14="http://schemas.microsoft.com/office/powerpoint/2010/main" val="206295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9DE35D8E57A348BA7B00879EFF6199" ma:contentTypeVersion="16" ma:contentTypeDescription="Create a new document." ma:contentTypeScope="" ma:versionID="5fa5416ae80b15b320b6c6f829dab375">
  <xsd:schema xmlns:xsd="http://www.w3.org/2001/XMLSchema" xmlns:xs="http://www.w3.org/2001/XMLSchema" xmlns:p="http://schemas.microsoft.com/office/2006/metadata/properties" xmlns:ns2="2b5c7c43-8ba9-4050-92e1-904b61d1d911" xmlns:ns3="83e1c26f-fe0c-40bd-9e3c-9d7a7969df8d" targetNamespace="http://schemas.microsoft.com/office/2006/metadata/properties" ma:root="true" ma:fieldsID="5450b1e1ad47e1baf2fa834fdaec9052" ns2:_="" ns3:_="">
    <xsd:import namespace="2b5c7c43-8ba9-4050-92e1-904b61d1d911"/>
    <xsd:import namespace="83e1c26f-fe0c-40bd-9e3c-9d7a7969df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c7c43-8ba9-4050-92e1-904b61d1d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8c43db7-d5b9-4501-acd0-29785274dc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e1c26f-fe0c-40bd-9e3c-9d7a7969df8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3d1906b-5d48-4eb3-b811-4e957e3f82cd}" ma:internalName="TaxCatchAll" ma:showField="CatchAllData" ma:web="83e1c26f-fe0c-40bd-9e3c-9d7a7969df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5c7c43-8ba9-4050-92e1-904b61d1d911">
      <Terms xmlns="http://schemas.microsoft.com/office/infopath/2007/PartnerControls"/>
    </lcf76f155ced4ddcb4097134ff3c332f>
    <TaxCatchAll xmlns="83e1c26f-fe0c-40bd-9e3c-9d7a7969df8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C7B3BE-9D53-4B40-8393-DC898B340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5c7c43-8ba9-4050-92e1-904b61d1d911"/>
    <ds:schemaRef ds:uri="83e1c26f-fe0c-40bd-9e3c-9d7a7969df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AE3499-B723-40E6-B44C-5BF32CDB5110}">
  <ds:schemaRefs>
    <ds:schemaRef ds:uri="http://schemas.microsoft.com/office/2006/metadata/properties"/>
    <ds:schemaRef ds:uri="http://schemas.microsoft.com/office/infopath/2007/PartnerControls"/>
    <ds:schemaRef ds:uri="2b5c7c43-8ba9-4050-92e1-904b61d1d911"/>
    <ds:schemaRef ds:uri="83e1c26f-fe0c-40bd-9e3c-9d7a7969df8d"/>
  </ds:schemaRefs>
</ds:datastoreItem>
</file>

<file path=customXml/itemProps3.xml><?xml version="1.0" encoding="utf-8"?>
<ds:datastoreItem xmlns:ds="http://schemas.openxmlformats.org/officeDocument/2006/customXml" ds:itemID="{8FD0D4A8-6314-4B91-BD9F-01DEA533EB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5474</TotalTime>
  <Words>2588</Words>
  <Application>Microsoft Office PowerPoint</Application>
  <PresentationFormat>Widescreen</PresentationFormat>
  <Paragraphs>355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Williamson, Helen</dc:creator>
  <cp:lastModifiedBy>Williamson, Helen</cp:lastModifiedBy>
  <cp:revision>10</cp:revision>
  <cp:lastPrinted>2023-02-01T11:35:59Z</cp:lastPrinted>
  <dcterms:created xsi:type="dcterms:W3CDTF">2022-10-18T07:38:27Z</dcterms:created>
  <dcterms:modified xsi:type="dcterms:W3CDTF">2023-12-13T10:58:37Z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0x010100339DE35D8E57A348BA7B00879EFF6199</vt:lpwstr>
  </property>
</Properties>
</file>