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4"/>
  </p:notesMasterIdLst>
  <p:handoutMasterIdLst>
    <p:handoutMasterId r:id="rId15"/>
  </p:handoutMasterIdLst>
  <p:sldIdLst>
    <p:sldId id="328" r:id="rId2"/>
    <p:sldId id="335" r:id="rId3"/>
    <p:sldId id="384" r:id="rId4"/>
    <p:sldId id="374" r:id="rId5"/>
    <p:sldId id="347" r:id="rId6"/>
    <p:sldId id="385" r:id="rId7"/>
    <p:sldId id="383" r:id="rId8"/>
    <p:sldId id="343" r:id="rId9"/>
    <p:sldId id="344" r:id="rId10"/>
    <p:sldId id="377" r:id="rId11"/>
    <p:sldId id="360" r:id="rId12"/>
    <p:sldId id="380" r:id="rId13"/>
  </p:sldIdLst>
  <p:sldSz cx="9144000" cy="6858000" type="screen4x3"/>
  <p:notesSz cx="6669088" cy="9926638"/>
  <p:defaultTextStyle>
    <a:defPPr>
      <a:defRPr lang="en-GB"/>
    </a:defPPr>
    <a:lvl1pPr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2800" kern="1200">
        <a:solidFill>
          <a:schemeClr val="tx1"/>
        </a:solidFill>
        <a:latin typeface="Arial Unicode MS" pitchFamily="34" charset="-128"/>
        <a:ea typeface="Arial Unicode MS" pitchFamily="34" charset="-128"/>
        <a:cs typeface="Arial Unicode MS" pitchFamily="34" charset="-128"/>
      </a:defRPr>
    </a:lvl6pPr>
    <a:lvl7pPr marL="2743200" algn="l" defTabSz="914400" rtl="0" eaLnBrk="1" latinLnBrk="0" hangingPunct="1">
      <a:defRPr sz="2800" kern="1200">
        <a:solidFill>
          <a:schemeClr val="tx1"/>
        </a:solidFill>
        <a:latin typeface="Arial Unicode MS" pitchFamily="34" charset="-128"/>
        <a:ea typeface="Arial Unicode MS" pitchFamily="34" charset="-128"/>
        <a:cs typeface="Arial Unicode MS" pitchFamily="34" charset="-128"/>
      </a:defRPr>
    </a:lvl7pPr>
    <a:lvl8pPr marL="3200400" algn="l" defTabSz="914400" rtl="0" eaLnBrk="1" latinLnBrk="0" hangingPunct="1">
      <a:defRPr sz="2800" kern="1200">
        <a:solidFill>
          <a:schemeClr val="tx1"/>
        </a:solidFill>
        <a:latin typeface="Arial Unicode MS" pitchFamily="34" charset="-128"/>
        <a:ea typeface="Arial Unicode MS" pitchFamily="34" charset="-128"/>
        <a:cs typeface="Arial Unicode MS" pitchFamily="34" charset="-128"/>
      </a:defRPr>
    </a:lvl8pPr>
    <a:lvl9pPr marL="3657600" algn="l" defTabSz="914400" rtl="0" eaLnBrk="1" latinLnBrk="0" hangingPunct="1">
      <a:defRPr sz="2800" kern="1200">
        <a:solidFill>
          <a:schemeClr val="tx1"/>
        </a:solidFill>
        <a:latin typeface="Arial Unicode MS" pitchFamily="34" charset="-128"/>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1C1C1C"/>
    <a:srgbClr val="FFFFCC"/>
    <a:srgbClr val="CCCC00"/>
    <a:srgbClr val="33CCFF"/>
    <a:srgbClr val="00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1" autoAdjust="0"/>
    <p:restoredTop sz="94638" autoAdjust="0"/>
  </p:normalViewPr>
  <p:slideViewPr>
    <p:cSldViewPr>
      <p:cViewPr>
        <p:scale>
          <a:sx n="75" d="100"/>
          <a:sy n="75" d="100"/>
        </p:scale>
        <p:origin x="-1181" y="-4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09346567411083"/>
          <c:y val="7.6086956521739135E-2"/>
          <c:w val="0.84780810587262201"/>
          <c:h val="0.59646739130434778"/>
        </c:manualLayout>
      </c:layout>
      <c:barChart>
        <c:barDir val="col"/>
        <c:grouping val="clustered"/>
        <c:varyColors val="0"/>
        <c:ser>
          <c:idx val="0"/>
          <c:order val="0"/>
          <c:spPr>
            <a:solidFill>
              <a:srgbClr val="9999FF"/>
            </a:solidFill>
            <a:ln w="9818">
              <a:solidFill>
                <a:srgbClr val="000000"/>
              </a:solidFill>
              <a:prstDash val="solid"/>
            </a:ln>
          </c:spPr>
          <c:invertIfNegative val="0"/>
          <c:dLbls>
            <c:numFmt formatCode="0.0E+00" sourceLinked="0"/>
            <c:spPr>
              <a:noFill/>
              <a:ln w="19636">
                <a:noFill/>
              </a:ln>
            </c:spPr>
            <c:txPr>
              <a:bodyPr/>
              <a:lstStyle/>
              <a:p>
                <a:pPr>
                  <a:defRPr sz="1082"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DATA_Properties!$A$52:$A$61</c:f>
              <c:strCache>
                <c:ptCount val="10"/>
                <c:pt idx="0">
                  <c:v>CrN</c:v>
                </c:pt>
                <c:pt idx="1">
                  <c:v>TiAlCN</c:v>
                </c:pt>
                <c:pt idx="2">
                  <c:v>TiN (CVD)</c:v>
                </c:pt>
                <c:pt idx="3">
                  <c:v>CrN/NbN</c:v>
                </c:pt>
                <c:pt idx="4">
                  <c:v>TiAlYN/VN</c:v>
                </c:pt>
                <c:pt idx="5">
                  <c:v>TiAlN/CrN</c:v>
                </c:pt>
                <c:pt idx="6">
                  <c:v>TiAlCrYN</c:v>
                </c:pt>
                <c:pt idx="7">
                  <c:v>TiAlN/VN</c:v>
                </c:pt>
                <c:pt idx="8">
                  <c:v>CrAlYN/CrN arc</c:v>
                </c:pt>
                <c:pt idx="9">
                  <c:v>CrAlYN/CrN HIPIMS</c:v>
                </c:pt>
              </c:strCache>
            </c:strRef>
          </c:cat>
          <c:val>
            <c:numRef>
              <c:f>DATA_Properties!$B$52:$B$61</c:f>
              <c:numCache>
                <c:formatCode>0.00E+00</c:formatCode>
                <c:ptCount val="10"/>
                <c:pt idx="0">
                  <c:v>2E-14</c:v>
                </c:pt>
                <c:pt idx="1">
                  <c:v>7.9799999999999995E-15</c:v>
                </c:pt>
                <c:pt idx="2">
                  <c:v>7.6999999999999997E-15</c:v>
                </c:pt>
                <c:pt idx="3">
                  <c:v>2.0999999999999998E-15</c:v>
                </c:pt>
                <c:pt idx="4">
                  <c:v>3.9999999999999999E-16</c:v>
                </c:pt>
                <c:pt idx="5">
                  <c:v>2.3800000000000002E-16</c:v>
                </c:pt>
                <c:pt idx="6">
                  <c:v>9.9999999999999998E-17</c:v>
                </c:pt>
                <c:pt idx="7">
                  <c:v>6.0000000000000001E-17</c:v>
                </c:pt>
                <c:pt idx="8">
                  <c:v>4.19E-17</c:v>
                </c:pt>
                <c:pt idx="9">
                  <c:v>2.8700000000000003E-17</c:v>
                </c:pt>
              </c:numCache>
            </c:numRef>
          </c:val>
        </c:ser>
        <c:dLbls>
          <c:showLegendKey val="0"/>
          <c:showVal val="0"/>
          <c:showCatName val="0"/>
          <c:showSerName val="0"/>
          <c:showPercent val="0"/>
          <c:showBubbleSize val="0"/>
        </c:dLbls>
        <c:gapWidth val="150"/>
        <c:axId val="61300736"/>
        <c:axId val="61302272"/>
      </c:barChart>
      <c:catAx>
        <c:axId val="61300736"/>
        <c:scaling>
          <c:orientation val="minMax"/>
        </c:scaling>
        <c:delete val="0"/>
        <c:axPos val="b"/>
        <c:numFmt formatCode="General" sourceLinked="1"/>
        <c:majorTickMark val="out"/>
        <c:minorTickMark val="none"/>
        <c:tickLblPos val="nextTo"/>
        <c:spPr>
          <a:ln w="2454">
            <a:solidFill>
              <a:srgbClr val="000000"/>
            </a:solidFill>
            <a:prstDash val="solid"/>
          </a:ln>
        </c:spPr>
        <c:txPr>
          <a:bodyPr rot="-2700000" vert="horz"/>
          <a:lstStyle/>
          <a:p>
            <a:pPr>
              <a:defRPr sz="1295" b="1" i="0" u="none" strike="noStrike" baseline="0">
                <a:solidFill>
                  <a:srgbClr val="000000"/>
                </a:solidFill>
                <a:latin typeface="Arial"/>
                <a:ea typeface="Arial"/>
                <a:cs typeface="Arial"/>
              </a:defRPr>
            </a:pPr>
            <a:endParaRPr lang="en-US"/>
          </a:p>
        </c:txPr>
        <c:crossAx val="61302272"/>
        <c:crossesAt val="9.9999999999999994E-37"/>
        <c:auto val="1"/>
        <c:lblAlgn val="ctr"/>
        <c:lblOffset val="100"/>
        <c:tickLblSkip val="1"/>
        <c:tickMarkSkip val="1"/>
        <c:noMultiLvlLbl val="0"/>
      </c:catAx>
      <c:valAx>
        <c:axId val="61302272"/>
        <c:scaling>
          <c:logBase val="10"/>
          <c:orientation val="minMax"/>
          <c:max val="1E-13"/>
          <c:min val="1.0000000000000001E-17"/>
        </c:scaling>
        <c:delete val="0"/>
        <c:axPos val="l"/>
        <c:title>
          <c:tx>
            <c:rich>
              <a:bodyPr/>
              <a:lstStyle/>
              <a:p>
                <a:pPr>
                  <a:defRPr sz="773" b="0" i="0" u="none" strike="noStrike" baseline="0">
                    <a:solidFill>
                      <a:srgbClr val="000000"/>
                    </a:solidFill>
                    <a:latin typeface="Arial"/>
                    <a:ea typeface="Arial"/>
                    <a:cs typeface="Arial"/>
                  </a:defRPr>
                </a:pPr>
                <a:r>
                  <a:rPr lang="en-GB" sz="1585" b="1" i="0" u="none" strike="noStrike" baseline="0" dirty="0" smtClean="0">
                    <a:solidFill>
                      <a:srgbClr val="000000"/>
                    </a:solidFill>
                    <a:latin typeface="Arial"/>
                    <a:cs typeface="Arial"/>
                  </a:rPr>
                  <a:t>Kc (m</a:t>
                </a:r>
                <a:r>
                  <a:rPr lang="en-GB" sz="1585" b="1" i="0" u="none" strike="noStrike" baseline="30000" dirty="0" smtClean="0">
                    <a:solidFill>
                      <a:srgbClr val="000000"/>
                    </a:solidFill>
                    <a:latin typeface="Arial"/>
                    <a:cs typeface="Arial"/>
                  </a:rPr>
                  <a:t>3</a:t>
                </a:r>
                <a:r>
                  <a:rPr lang="en-GB" sz="1585" b="1" i="0" u="none" strike="noStrike" baseline="0" dirty="0" smtClean="0">
                    <a:solidFill>
                      <a:srgbClr val="000000"/>
                    </a:solidFill>
                    <a:latin typeface="Arial"/>
                    <a:cs typeface="Arial"/>
                  </a:rPr>
                  <a:t>/Nm</a:t>
                </a:r>
                <a:r>
                  <a:rPr lang="en-GB" sz="1585" b="1" i="0" u="none" strike="noStrike" baseline="0" dirty="0">
                    <a:solidFill>
                      <a:srgbClr val="000000"/>
                    </a:solidFill>
                    <a:latin typeface="Arial"/>
                    <a:cs typeface="Arial"/>
                  </a:rPr>
                  <a:t>)</a:t>
                </a:r>
              </a:p>
            </c:rich>
          </c:tx>
          <c:layout>
            <c:manualLayout>
              <c:xMode val="edge"/>
              <c:yMode val="edge"/>
              <c:x val="0"/>
              <c:y val="0.21467397107647926"/>
            </c:manualLayout>
          </c:layout>
          <c:overlay val="0"/>
          <c:spPr>
            <a:noFill/>
            <a:ln w="19636">
              <a:noFill/>
            </a:ln>
          </c:spPr>
        </c:title>
        <c:numFmt formatCode="0.E+00" sourceLinked="0"/>
        <c:majorTickMark val="out"/>
        <c:minorTickMark val="none"/>
        <c:tickLblPos val="nextTo"/>
        <c:spPr>
          <a:ln w="2454">
            <a:solidFill>
              <a:srgbClr val="000000"/>
            </a:solidFill>
            <a:prstDash val="solid"/>
          </a:ln>
        </c:spPr>
        <c:txPr>
          <a:bodyPr rot="0" vert="horz"/>
          <a:lstStyle/>
          <a:p>
            <a:pPr>
              <a:defRPr sz="1392" b="1" i="0" u="none" strike="noStrike" baseline="0">
                <a:solidFill>
                  <a:srgbClr val="000000"/>
                </a:solidFill>
                <a:latin typeface="Arial"/>
                <a:ea typeface="Arial"/>
                <a:cs typeface="Arial"/>
              </a:defRPr>
            </a:pPr>
            <a:endParaRPr lang="en-US"/>
          </a:p>
        </c:txPr>
        <c:crossAx val="61300736"/>
        <c:crosses val="autoZero"/>
        <c:crossBetween val="between"/>
      </c:valAx>
      <c:spPr>
        <a:noFill/>
        <a:ln w="2454">
          <a:solidFill>
            <a:srgbClr val="000000"/>
          </a:solidFill>
          <a:prstDash val="solid"/>
        </a:ln>
      </c:spPr>
    </c:plotArea>
    <c:plotVisOnly val="1"/>
    <c:dispBlanksAs val="gap"/>
    <c:showDLblsOverMax val="0"/>
  </c:chart>
  <c:spPr>
    <a:solidFill>
      <a:schemeClr val="bg1"/>
    </a:solidFill>
    <a:ln>
      <a:noFill/>
    </a:ln>
  </c:spPr>
  <c:txPr>
    <a:bodyPr/>
    <a:lstStyle/>
    <a:p>
      <a:pPr>
        <a:defRPr sz="773"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lvl1pPr defTabSz="919163">
              <a:lnSpc>
                <a:spcPct val="100000"/>
              </a:lnSpc>
              <a:spcBef>
                <a:spcPct val="0"/>
              </a:spcBef>
              <a:buFontTx/>
              <a:buNone/>
              <a:defRPr sz="1100">
                <a:latin typeface="Times New Roman" pitchFamily="18" charset="0"/>
              </a:defRPr>
            </a:lvl1pPr>
          </a:lstStyle>
          <a:p>
            <a:pPr>
              <a:defRPr/>
            </a:pPr>
            <a:endParaRPr lang="en-GB" dirty="0"/>
          </a:p>
        </p:txBody>
      </p:sp>
      <p:sp>
        <p:nvSpPr>
          <p:cNvPr id="69635"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lvl1pPr algn="r" defTabSz="919163">
              <a:lnSpc>
                <a:spcPct val="100000"/>
              </a:lnSpc>
              <a:spcBef>
                <a:spcPct val="0"/>
              </a:spcBef>
              <a:buFontTx/>
              <a:buNone/>
              <a:defRPr sz="1100">
                <a:latin typeface="Times New Roman" pitchFamily="18" charset="0"/>
              </a:defRPr>
            </a:lvl1pPr>
          </a:lstStyle>
          <a:p>
            <a:pPr>
              <a:defRPr/>
            </a:pPr>
            <a:endParaRPr lang="en-GB" dirty="0"/>
          </a:p>
        </p:txBody>
      </p:sp>
      <p:sp>
        <p:nvSpPr>
          <p:cNvPr id="69636"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968" tIns="45984" rIns="91968" bIns="45984" numCol="1" anchor="b" anchorCtr="0" compatLnSpc="1">
            <a:prstTxWarp prst="textNoShape">
              <a:avLst/>
            </a:prstTxWarp>
          </a:bodyPr>
          <a:lstStyle>
            <a:lvl1pPr defTabSz="919163">
              <a:lnSpc>
                <a:spcPct val="100000"/>
              </a:lnSpc>
              <a:spcBef>
                <a:spcPct val="0"/>
              </a:spcBef>
              <a:buFontTx/>
              <a:buNone/>
              <a:defRPr sz="1100">
                <a:latin typeface="Times New Roman" pitchFamily="18" charset="0"/>
              </a:defRPr>
            </a:lvl1pPr>
          </a:lstStyle>
          <a:p>
            <a:pPr>
              <a:defRPr/>
            </a:pPr>
            <a:endParaRPr lang="en-GB" dirty="0"/>
          </a:p>
        </p:txBody>
      </p:sp>
      <p:sp>
        <p:nvSpPr>
          <p:cNvPr id="69637"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968" tIns="45984" rIns="91968" bIns="45984" numCol="1" anchor="b" anchorCtr="0" compatLnSpc="1">
            <a:prstTxWarp prst="textNoShape">
              <a:avLst/>
            </a:prstTxWarp>
          </a:bodyPr>
          <a:lstStyle>
            <a:lvl1pPr algn="r" defTabSz="919163">
              <a:lnSpc>
                <a:spcPct val="100000"/>
              </a:lnSpc>
              <a:spcBef>
                <a:spcPct val="0"/>
              </a:spcBef>
              <a:buFontTx/>
              <a:buNone/>
              <a:defRPr sz="1100">
                <a:latin typeface="Times New Roman" pitchFamily="18" charset="0"/>
              </a:defRPr>
            </a:lvl1pPr>
          </a:lstStyle>
          <a:p>
            <a:pPr>
              <a:defRPr/>
            </a:pPr>
            <a:fld id="{92D2F3C2-BCA0-43D8-BEAC-A1A3A0D15A6B}" type="slidenum">
              <a:rPr lang="en-GB"/>
              <a:pPr>
                <a:defRPr/>
              </a:pPr>
              <a:t>‹#›</a:t>
            </a:fld>
            <a:endParaRPr lang="en-GB" dirty="0"/>
          </a:p>
        </p:txBody>
      </p:sp>
    </p:spTree>
    <p:extLst>
      <p:ext uri="{BB962C8B-B14F-4D97-AF65-F5344CB8AC3E}">
        <p14:creationId xmlns:p14="http://schemas.microsoft.com/office/powerpoint/2010/main" val="2351419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lvl1pPr defTabSz="919163">
              <a:lnSpc>
                <a:spcPct val="100000"/>
              </a:lnSpc>
              <a:spcBef>
                <a:spcPct val="0"/>
              </a:spcBef>
              <a:buFontTx/>
              <a:buNone/>
              <a:defRPr sz="1100">
                <a:latin typeface="Times New Roman" pitchFamily="18" charset="0"/>
              </a:defRPr>
            </a:lvl1pPr>
          </a:lstStyle>
          <a:p>
            <a:pPr>
              <a:defRPr/>
            </a:pPr>
            <a:endParaRPr lang="en-GB" dirty="0"/>
          </a:p>
        </p:txBody>
      </p:sp>
      <p:sp>
        <p:nvSpPr>
          <p:cNvPr id="286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lvl1pPr algn="r" defTabSz="919163">
              <a:lnSpc>
                <a:spcPct val="100000"/>
              </a:lnSpc>
              <a:spcBef>
                <a:spcPct val="0"/>
              </a:spcBef>
              <a:buFontTx/>
              <a:buNone/>
              <a:defRPr sz="1100">
                <a:latin typeface="Times New Roman" pitchFamily="18" charset="0"/>
              </a:defRPr>
            </a:lvl1pPr>
          </a:lstStyle>
          <a:p>
            <a:pPr>
              <a:defRPr/>
            </a:pPr>
            <a:endParaRPr lang="en-GB" dirty="0"/>
          </a:p>
        </p:txBody>
      </p:sp>
      <p:sp>
        <p:nvSpPr>
          <p:cNvPr id="3076" name="Rectangle 4"/>
          <p:cNvSpPr>
            <a:spLocks noGrp="1" noRot="1" noChangeAspect="1" noChangeArrowheads="1" noTextEdit="1"/>
          </p:cNvSpPr>
          <p:nvPr>
            <p:ph type="sldImg" idx="2"/>
          </p:nvPr>
        </p:nvSpPr>
        <p:spPr bwMode="auto">
          <a:xfrm>
            <a:off x="850900" y="742950"/>
            <a:ext cx="4967288" cy="37258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887413" y="4716463"/>
            <a:ext cx="4894262" cy="4467225"/>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968" tIns="45984" rIns="91968" bIns="45984" numCol="1" anchor="b" anchorCtr="0" compatLnSpc="1">
            <a:prstTxWarp prst="textNoShape">
              <a:avLst/>
            </a:prstTxWarp>
          </a:bodyPr>
          <a:lstStyle>
            <a:lvl1pPr defTabSz="919163">
              <a:lnSpc>
                <a:spcPct val="100000"/>
              </a:lnSpc>
              <a:spcBef>
                <a:spcPct val="0"/>
              </a:spcBef>
              <a:buFontTx/>
              <a:buNone/>
              <a:defRPr sz="1100">
                <a:latin typeface="Times New Roman" pitchFamily="18" charset="0"/>
              </a:defRPr>
            </a:lvl1pPr>
          </a:lstStyle>
          <a:p>
            <a:pPr>
              <a:defRPr/>
            </a:pPr>
            <a:endParaRPr lang="en-GB" dirty="0"/>
          </a:p>
        </p:txBody>
      </p:sp>
      <p:sp>
        <p:nvSpPr>
          <p:cNvPr id="28679"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968" tIns="45984" rIns="91968" bIns="45984" numCol="1" anchor="b" anchorCtr="0" compatLnSpc="1">
            <a:prstTxWarp prst="textNoShape">
              <a:avLst/>
            </a:prstTxWarp>
          </a:bodyPr>
          <a:lstStyle>
            <a:lvl1pPr algn="r" defTabSz="919163">
              <a:lnSpc>
                <a:spcPct val="100000"/>
              </a:lnSpc>
              <a:spcBef>
                <a:spcPct val="0"/>
              </a:spcBef>
              <a:buFontTx/>
              <a:buNone/>
              <a:defRPr sz="1100">
                <a:latin typeface="Times New Roman" pitchFamily="18" charset="0"/>
              </a:defRPr>
            </a:lvl1pPr>
          </a:lstStyle>
          <a:p>
            <a:pPr>
              <a:defRPr/>
            </a:pPr>
            <a:fld id="{ACE8BFC9-CEF5-42B7-AE5D-331984B36B07}" type="slidenum">
              <a:rPr lang="en-GB"/>
              <a:pPr>
                <a:defRPr/>
              </a:pPr>
              <a:t>‹#›</a:t>
            </a:fld>
            <a:endParaRPr lang="en-GB" dirty="0"/>
          </a:p>
        </p:txBody>
      </p:sp>
    </p:spTree>
    <p:extLst>
      <p:ext uri="{BB962C8B-B14F-4D97-AF65-F5344CB8AC3E}">
        <p14:creationId xmlns:p14="http://schemas.microsoft.com/office/powerpoint/2010/main" val="1962253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6"/>
            <a:ext cx="7772400" cy="146982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1"/>
            <a:ext cx="6400800" cy="17520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74000" y="857253"/>
            <a:ext cx="1100138" cy="492025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0" y="857253"/>
            <a:ext cx="3149600" cy="49202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695"/>
            <a:ext cx="7772400" cy="1360884"/>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750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0" y="2169915"/>
            <a:ext cx="1981200" cy="360759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705600" y="2169915"/>
            <a:ext cx="1981200" cy="360759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908"/>
            <a:ext cx="4040188" cy="6393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3"/>
            <a:ext cx="4040188"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908"/>
            <a:ext cx="4041775" cy="6393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5273"/>
            <a:ext cx="4041775"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250"/>
            <a:ext cx="3008313" cy="116264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48"/>
            <a:ext cx="5111750" cy="58525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894"/>
            <a:ext cx="3008313" cy="4689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14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5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6743"/>
            <a:ext cx="5486400" cy="8054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25"/>
          <p:cNvSpPr>
            <a:spLocks noChangeArrowheads="1"/>
          </p:cNvSpPr>
          <p:nvPr/>
        </p:nvSpPr>
        <p:spPr bwMode="auto">
          <a:xfrm>
            <a:off x="0" y="0"/>
            <a:ext cx="9144000" cy="688975"/>
          </a:xfrm>
          <a:prstGeom prst="rect">
            <a:avLst/>
          </a:prstGeom>
          <a:gradFill>
            <a:gsLst>
              <a:gs pos="41000">
                <a:schemeClr val="tx1"/>
              </a:gs>
              <a:gs pos="98000">
                <a:schemeClr val="bg1"/>
              </a:gs>
            </a:gsLst>
            <a:lin ang="5400000" scaled="0"/>
          </a:gradFill>
          <a:ln w="9525">
            <a:noFill/>
            <a:miter lim="800000"/>
            <a:headEnd/>
            <a:tailEnd/>
          </a:ln>
          <a:effectLst/>
        </p:spPr>
        <p:txBody>
          <a:bodyPr wrap="none" anchor="ctr"/>
          <a:lstStyle/>
          <a:p>
            <a:pPr>
              <a:defRPr/>
            </a:pPr>
            <a:endParaRPr lang="en-GB" dirty="0"/>
          </a:p>
        </p:txBody>
      </p:sp>
      <p:sp>
        <p:nvSpPr>
          <p:cNvPr id="1040" name="Rectangle 16"/>
          <p:cNvSpPr>
            <a:spLocks noChangeArrowheads="1"/>
          </p:cNvSpPr>
          <p:nvPr/>
        </p:nvSpPr>
        <p:spPr bwMode="auto">
          <a:xfrm>
            <a:off x="0" y="6169025"/>
            <a:ext cx="9144000" cy="688975"/>
          </a:xfrm>
          <a:prstGeom prst="rect">
            <a:avLst/>
          </a:prstGeom>
          <a:gradFill>
            <a:gsLst>
              <a:gs pos="41000">
                <a:schemeClr val="tx1"/>
              </a:gs>
              <a:gs pos="98000">
                <a:schemeClr val="bg1"/>
              </a:gs>
            </a:gsLst>
            <a:lin ang="16200000" scaled="1"/>
          </a:gradFill>
          <a:ln w="9525">
            <a:noFill/>
            <a:miter lim="800000"/>
            <a:headEnd/>
            <a:tailEnd/>
          </a:ln>
          <a:effectLst/>
        </p:spPr>
        <p:txBody>
          <a:bodyPr wrap="none" anchor="ctr"/>
          <a:lstStyle/>
          <a:p>
            <a:pPr>
              <a:defRPr/>
            </a:pPr>
            <a:endParaRPr lang="en-GB" dirty="0"/>
          </a:p>
        </p:txBody>
      </p:sp>
      <p:pic>
        <p:nvPicPr>
          <p:cNvPr id="1028" name="Picture 20" descr="meri_bannernew"/>
          <p:cNvPicPr>
            <a:picLocks noChangeAspect="1" noChangeArrowheads="1"/>
          </p:cNvPicPr>
          <p:nvPr/>
        </p:nvPicPr>
        <p:blipFill>
          <a:blip r:embed="rId13" cstate="print">
            <a:lum bright="-40000"/>
          </a:blip>
          <a:srcRect r="39784"/>
          <a:stretch>
            <a:fillRect/>
          </a:stretch>
        </p:blipFill>
        <p:spPr bwMode="auto">
          <a:xfrm>
            <a:off x="8018463" y="6500813"/>
            <a:ext cx="1125537" cy="328612"/>
          </a:xfrm>
          <a:prstGeom prst="rect">
            <a:avLst/>
          </a:prstGeom>
          <a:noFill/>
          <a:ln w="9525">
            <a:noFill/>
            <a:miter lim="800000"/>
            <a:headEnd/>
            <a:tailEnd/>
          </a:ln>
        </p:spPr>
      </p:pic>
      <p:sp>
        <p:nvSpPr>
          <p:cNvPr id="1031" name="Rectangle 23"/>
          <p:cNvSpPr>
            <a:spLocks noGrp="1" noChangeArrowheads="1"/>
          </p:cNvSpPr>
          <p:nvPr>
            <p:ph type="title"/>
          </p:nvPr>
        </p:nvSpPr>
        <p:spPr bwMode="auto">
          <a:xfrm>
            <a:off x="4000500" y="684213"/>
            <a:ext cx="490220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32" name="Rectangle 24"/>
          <p:cNvSpPr>
            <a:spLocks noGrp="1" noChangeArrowheads="1"/>
          </p:cNvSpPr>
          <p:nvPr>
            <p:ph type="body" idx="1"/>
          </p:nvPr>
        </p:nvSpPr>
        <p:spPr bwMode="auto">
          <a:xfrm>
            <a:off x="4500563" y="2303463"/>
            <a:ext cx="4357687" cy="3768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9" name="Picture 2" descr="D:\Harry Data\D drive\papers\Logos\LogoNationalHIPIMSTechCentre1000.tif"/>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1" y="0"/>
            <a:ext cx="1746249" cy="3905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0638" y="6578450"/>
            <a:ext cx="518914" cy="2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a:solidFill>
            <a:srgbClr val="333333"/>
          </a:solidFill>
          <a:latin typeface="+mj-lt"/>
          <a:ea typeface="+mj-ea"/>
          <a:cs typeface="+mj-cs"/>
        </a:defRPr>
      </a:lvl1pPr>
      <a:lvl2pPr algn="l" rtl="0" eaLnBrk="1" fontAlgn="base" hangingPunct="1">
        <a:spcBef>
          <a:spcPct val="0"/>
        </a:spcBef>
        <a:spcAft>
          <a:spcPct val="0"/>
        </a:spcAft>
        <a:defRPr sz="2800">
          <a:solidFill>
            <a:srgbClr val="333333"/>
          </a:solidFill>
          <a:latin typeface="Tahoma" pitchFamily="34" charset="0"/>
        </a:defRPr>
      </a:lvl2pPr>
      <a:lvl3pPr algn="l" rtl="0" eaLnBrk="1" fontAlgn="base" hangingPunct="1">
        <a:spcBef>
          <a:spcPct val="0"/>
        </a:spcBef>
        <a:spcAft>
          <a:spcPct val="0"/>
        </a:spcAft>
        <a:defRPr sz="2800">
          <a:solidFill>
            <a:srgbClr val="333333"/>
          </a:solidFill>
          <a:latin typeface="Tahoma" pitchFamily="34" charset="0"/>
        </a:defRPr>
      </a:lvl3pPr>
      <a:lvl4pPr algn="l" rtl="0" eaLnBrk="1" fontAlgn="base" hangingPunct="1">
        <a:spcBef>
          <a:spcPct val="0"/>
        </a:spcBef>
        <a:spcAft>
          <a:spcPct val="0"/>
        </a:spcAft>
        <a:defRPr sz="2800">
          <a:solidFill>
            <a:srgbClr val="333333"/>
          </a:solidFill>
          <a:latin typeface="Tahoma" pitchFamily="34" charset="0"/>
        </a:defRPr>
      </a:lvl4pPr>
      <a:lvl5pPr algn="l" rtl="0" eaLnBrk="1" fontAlgn="base" hangingPunct="1">
        <a:spcBef>
          <a:spcPct val="0"/>
        </a:spcBef>
        <a:spcAft>
          <a:spcPct val="0"/>
        </a:spcAft>
        <a:defRPr sz="2800">
          <a:solidFill>
            <a:srgbClr val="333333"/>
          </a:solidFill>
          <a:latin typeface="Tahoma" pitchFamily="34" charset="0"/>
        </a:defRPr>
      </a:lvl5pPr>
      <a:lvl6pPr marL="457200" algn="l" rtl="0" eaLnBrk="1" fontAlgn="base" hangingPunct="1">
        <a:spcBef>
          <a:spcPct val="0"/>
        </a:spcBef>
        <a:spcAft>
          <a:spcPct val="0"/>
        </a:spcAft>
        <a:defRPr sz="3200">
          <a:solidFill>
            <a:srgbClr val="333333"/>
          </a:solidFill>
          <a:latin typeface="Tahoma" pitchFamily="34" charset="0"/>
        </a:defRPr>
      </a:lvl6pPr>
      <a:lvl7pPr marL="914400" algn="l" rtl="0" eaLnBrk="1" fontAlgn="base" hangingPunct="1">
        <a:spcBef>
          <a:spcPct val="0"/>
        </a:spcBef>
        <a:spcAft>
          <a:spcPct val="0"/>
        </a:spcAft>
        <a:defRPr sz="3200">
          <a:solidFill>
            <a:srgbClr val="333333"/>
          </a:solidFill>
          <a:latin typeface="Tahoma" pitchFamily="34" charset="0"/>
        </a:defRPr>
      </a:lvl7pPr>
      <a:lvl8pPr marL="1371600" algn="l" rtl="0" eaLnBrk="1" fontAlgn="base" hangingPunct="1">
        <a:spcBef>
          <a:spcPct val="0"/>
        </a:spcBef>
        <a:spcAft>
          <a:spcPct val="0"/>
        </a:spcAft>
        <a:defRPr sz="3200">
          <a:solidFill>
            <a:srgbClr val="333333"/>
          </a:solidFill>
          <a:latin typeface="Tahoma" pitchFamily="34" charset="0"/>
        </a:defRPr>
      </a:lvl8pPr>
      <a:lvl9pPr marL="1828800" algn="l" rtl="0" eaLnBrk="1" fontAlgn="base" hangingPunct="1">
        <a:spcBef>
          <a:spcPct val="0"/>
        </a:spcBef>
        <a:spcAft>
          <a:spcPct val="0"/>
        </a:spcAft>
        <a:defRPr sz="3200">
          <a:solidFill>
            <a:srgbClr val="333333"/>
          </a:solidFill>
          <a:latin typeface="Tahom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ctrTitle"/>
          </p:nvPr>
        </p:nvSpPr>
        <p:spPr>
          <a:xfrm>
            <a:off x="395536" y="798483"/>
            <a:ext cx="8568952" cy="4896544"/>
          </a:xfrm>
        </p:spPr>
        <p:txBody>
          <a:bodyPr/>
          <a:lstStyle/>
          <a:p>
            <a:r>
              <a:rPr lang="en-GB" sz="2800" b="1" dirty="0" smtClean="0">
                <a:solidFill>
                  <a:schemeClr val="tx2"/>
                </a:solidFill>
                <a:effectLst>
                  <a:outerShdw blurRad="38100" dist="38100" dir="2700000" algn="tl">
                    <a:srgbClr val="C0C0C0"/>
                  </a:outerShdw>
                </a:effectLst>
              </a:rPr>
              <a:t/>
            </a:r>
            <a:br>
              <a:rPr lang="en-GB" sz="2800" b="1" dirty="0" smtClean="0">
                <a:solidFill>
                  <a:schemeClr val="tx2"/>
                </a:solidFill>
                <a:effectLst>
                  <a:outerShdw blurRad="38100" dist="38100" dir="2700000" algn="tl">
                    <a:srgbClr val="C0C0C0"/>
                  </a:outerShdw>
                </a:effectLst>
              </a:rPr>
            </a:br>
            <a:r>
              <a:rPr lang="en-GB" sz="2800" b="1" dirty="0" smtClean="0">
                <a:effectLst>
                  <a:outerShdw blurRad="38100" dist="38100" dir="2700000" algn="tl">
                    <a:srgbClr val="C0C0C0"/>
                  </a:outerShdw>
                </a:effectLst>
              </a:rPr>
              <a:t/>
            </a:r>
            <a:br>
              <a:rPr lang="en-GB" sz="2800" b="1" dirty="0" smtClean="0">
                <a:effectLst>
                  <a:outerShdw blurRad="38100" dist="38100" dir="2700000" algn="tl">
                    <a:srgbClr val="C0C0C0"/>
                  </a:outerShdw>
                </a:effectLst>
              </a:rPr>
            </a:br>
            <a:r>
              <a:rPr lang="en-GB" sz="2800" b="1" dirty="0" smtClean="0">
                <a:effectLst>
                  <a:outerShdw blurRad="38100" dist="38100" dir="2700000" algn="tl">
                    <a:srgbClr val="C0C0C0"/>
                  </a:outerShdw>
                </a:effectLst>
              </a:rPr>
              <a:t/>
            </a:r>
            <a:br>
              <a:rPr lang="en-GB" sz="2800" b="1" dirty="0" smtClean="0">
                <a:effectLst>
                  <a:outerShdw blurRad="38100" dist="38100" dir="2700000" algn="tl">
                    <a:srgbClr val="C0C0C0"/>
                  </a:outerShdw>
                </a:effectLst>
              </a:rPr>
            </a:br>
            <a:r>
              <a:rPr lang="en-GB" sz="2800" b="1" dirty="0" smtClean="0">
                <a:effectLst>
                  <a:outerShdw blurRad="38100" dist="38100" dir="2700000" algn="tl">
                    <a:srgbClr val="C0C0C0"/>
                  </a:outerShdw>
                </a:effectLst>
              </a:rPr>
              <a:t/>
            </a:r>
            <a:br>
              <a:rPr lang="en-GB" sz="2800" b="1" dirty="0" smtClean="0">
                <a:effectLst>
                  <a:outerShdw blurRad="38100" dist="38100" dir="2700000" algn="tl">
                    <a:srgbClr val="C0C0C0"/>
                  </a:outerShdw>
                </a:effectLst>
              </a:rPr>
            </a:br>
            <a:r>
              <a:rPr lang="en-GB" sz="2800" b="1" dirty="0" smtClean="0">
                <a:effectLst>
                  <a:outerShdw blurRad="38100" dist="38100" dir="2700000" algn="tl">
                    <a:srgbClr val="C0C0C0"/>
                  </a:outerShdw>
                </a:effectLst>
              </a:rPr>
              <a:t>Coatings for Dry High Speed Machining Applications</a:t>
            </a:r>
            <a:r>
              <a:rPr lang="en-GB" sz="2800" dirty="0" smtClean="0"/>
              <a:t/>
            </a:r>
            <a:br>
              <a:rPr lang="en-GB" sz="2800" dirty="0" smtClean="0"/>
            </a:br>
            <a:r>
              <a:rPr lang="en-GB" sz="2800" dirty="0" smtClean="0"/>
              <a:t/>
            </a:r>
            <a:br>
              <a:rPr lang="en-GB" sz="2800" dirty="0" smtClean="0"/>
            </a:br>
            <a:r>
              <a:rPr lang="en-GB" sz="2400" i="1" u="sng" dirty="0"/>
              <a:t>Papken Eh. Hovsepian</a:t>
            </a:r>
            <a:r>
              <a:rPr lang="en-GB" sz="2400" baseline="30000" dirty="0"/>
              <a:t> </a:t>
            </a:r>
            <a:r>
              <a:rPr lang="es-ES_tradnl" sz="2400" i="1" dirty="0" smtClean="0"/>
              <a:t>and </a:t>
            </a:r>
            <a:r>
              <a:rPr lang="en-GB" sz="2400" i="1" dirty="0" smtClean="0"/>
              <a:t>Arutiun </a:t>
            </a:r>
            <a:r>
              <a:rPr lang="en-GB" sz="2400" i="1" dirty="0"/>
              <a:t>P. </a:t>
            </a:r>
            <a:r>
              <a:rPr lang="es-ES_tradnl" sz="2400" i="1" dirty="0" err="1"/>
              <a:t>Ehiasarian</a:t>
            </a:r>
            <a:r>
              <a:rPr lang="en-GB" sz="1600" i="1" baseline="30000" dirty="0">
                <a:latin typeface="+mn-lt"/>
              </a:rPr>
              <a:t/>
            </a:r>
            <a:br>
              <a:rPr lang="en-GB" sz="1600" i="1" baseline="30000" dirty="0">
                <a:latin typeface="+mn-lt"/>
              </a:rPr>
            </a:br>
            <a:r>
              <a:rPr lang="en-GB" sz="2400" dirty="0"/>
              <a:t/>
            </a:r>
            <a:br>
              <a:rPr lang="en-GB" sz="2400" dirty="0"/>
            </a:br>
            <a:r>
              <a:rPr lang="en-GB" sz="1600" i="1" dirty="0" smtClean="0">
                <a:latin typeface="+mn-lt"/>
              </a:rPr>
              <a:t>National HIPIMS Technology Centre, Materials and Engineering Research Institute, Sheffield Hallam University, Howard Street, Sheffield S1 1WB, UK,</a:t>
            </a:r>
            <a:br>
              <a:rPr lang="en-GB" sz="1600" i="1" dirty="0" smtClean="0">
                <a:latin typeface="+mn-lt"/>
              </a:rPr>
            </a:br>
            <a:r>
              <a:rPr lang="en-GB" b="1" dirty="0" smtClean="0">
                <a:solidFill>
                  <a:schemeClr val="tx2"/>
                </a:solidFill>
                <a:effectLst>
                  <a:outerShdw blurRad="38100" dist="38100" dir="2700000" algn="tl">
                    <a:srgbClr val="C0C0C0"/>
                  </a:outerShdw>
                </a:effectLst>
              </a:rPr>
              <a:t/>
            </a:r>
            <a:br>
              <a:rPr lang="en-GB" b="1" dirty="0" smtClean="0">
                <a:solidFill>
                  <a:schemeClr val="tx2"/>
                </a:solidFill>
                <a:effectLst>
                  <a:outerShdw blurRad="38100" dist="38100" dir="2700000" algn="tl">
                    <a:srgbClr val="C0C0C0"/>
                  </a:outerShdw>
                </a:effectLst>
              </a:rPr>
            </a:br>
            <a:endParaRPr lang="en-US" dirty="0"/>
          </a:p>
        </p:txBody>
      </p:sp>
      <p:pic>
        <p:nvPicPr>
          <p:cNvPr id="6" name="Picture 2" descr="D:\Harry Data\D drive\papers\Logos\LogoNationalHIPIMSTechCentre10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5229200"/>
            <a:ext cx="2233613" cy="49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3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19138"/>
            <a:ext cx="8223250" cy="838200"/>
          </a:xfrm>
        </p:spPr>
        <p:txBody>
          <a:bodyPr/>
          <a:lstStyle/>
          <a:p>
            <a:pPr>
              <a:defRPr/>
            </a:pPr>
            <a:r>
              <a:rPr lang="en-GB" sz="2400" dirty="0" smtClean="0">
                <a:latin typeface="+mn-lt"/>
              </a:rPr>
              <a:t>High Temperature Tribological Behaviour of </a:t>
            </a:r>
            <a:r>
              <a:rPr lang="en-GB" sz="2400" dirty="0" err="1" smtClean="0">
                <a:latin typeface="+mn-lt"/>
              </a:rPr>
              <a:t>CrAlYN</a:t>
            </a:r>
            <a:r>
              <a:rPr lang="en-GB" sz="2400" dirty="0" smtClean="0">
                <a:latin typeface="+mn-lt"/>
              </a:rPr>
              <a:t>/CrN</a:t>
            </a:r>
          </a:p>
        </p:txBody>
      </p:sp>
      <p:pic>
        <p:nvPicPr>
          <p:cNvPr id="28675" name="Picture 3" descr="FrictionHT2ah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205038"/>
            <a:ext cx="409575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Friction3HT2ah19te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2205038"/>
            <a:ext cx="4192587"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79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algn="ctr"/>
            <a:r>
              <a:rPr lang="en-GB" altLang="en-US" sz="2000" smtClean="0">
                <a:latin typeface="Arial" pitchFamily="34" charset="0"/>
              </a:rPr>
              <a:t>MILLING TEST</a:t>
            </a:r>
          </a:p>
        </p:txBody>
      </p:sp>
      <p:grpSp>
        <p:nvGrpSpPr>
          <p:cNvPr id="38915" name="Group 1027"/>
          <p:cNvGrpSpPr>
            <a:grpSpLocks noChangeAspect="1"/>
          </p:cNvGrpSpPr>
          <p:nvPr/>
        </p:nvGrpSpPr>
        <p:grpSpPr bwMode="auto">
          <a:xfrm>
            <a:off x="2895600" y="2755900"/>
            <a:ext cx="2832100" cy="2806700"/>
            <a:chOff x="3379" y="119"/>
            <a:chExt cx="2381" cy="2359"/>
          </a:xfrm>
        </p:grpSpPr>
        <p:sp>
          <p:nvSpPr>
            <p:cNvPr id="38920" name="AutoShape 1028"/>
            <p:cNvSpPr>
              <a:spLocks noChangeAspect="1" noChangeArrowheads="1"/>
            </p:cNvSpPr>
            <p:nvPr/>
          </p:nvSpPr>
          <p:spPr bwMode="auto">
            <a:xfrm>
              <a:off x="3379" y="1253"/>
              <a:ext cx="2381" cy="1225"/>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US" altLang="en-US"/>
            </a:p>
          </p:txBody>
        </p:sp>
        <p:sp>
          <p:nvSpPr>
            <p:cNvPr id="38921" name="AutoShape 1029"/>
            <p:cNvSpPr>
              <a:spLocks noChangeAspect="1" noChangeArrowheads="1"/>
            </p:cNvSpPr>
            <p:nvPr/>
          </p:nvSpPr>
          <p:spPr bwMode="auto">
            <a:xfrm>
              <a:off x="3379" y="1162"/>
              <a:ext cx="136" cy="499"/>
            </a:xfrm>
            <a:prstGeom prst="can">
              <a:avLst>
                <a:gd name="adj" fmla="val 91728"/>
              </a:avLst>
            </a:prstGeom>
            <a:solidFill>
              <a:schemeClr val="folHlink"/>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US" altLang="en-US"/>
            </a:p>
          </p:txBody>
        </p:sp>
        <p:pic>
          <p:nvPicPr>
            <p:cNvPr id="38922" name="Picture 1030" descr="Setup 2a"/>
            <p:cNvPicPr>
              <a:picLocks noChangeAspect="1" noChangeArrowheads="1"/>
            </p:cNvPicPr>
            <p:nvPr/>
          </p:nvPicPr>
          <p:blipFill>
            <a:blip r:embed="rId2">
              <a:lum bright="6000"/>
              <a:extLst>
                <a:ext uri="{28A0092B-C50C-407E-A947-70E740481C1C}">
                  <a14:useLocalDpi xmlns:a14="http://schemas.microsoft.com/office/drawing/2010/main" val="0"/>
                </a:ext>
              </a:extLst>
            </a:blip>
            <a:srcRect l="22505" t="72643" r="68709" b="3934"/>
            <a:stretch>
              <a:fillRect/>
            </a:stretch>
          </p:blipFill>
          <p:spPr bwMode="auto">
            <a:xfrm>
              <a:off x="4967" y="119"/>
              <a:ext cx="548" cy="127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23" name="Line 1031"/>
            <p:cNvSpPr>
              <a:spLocks noChangeAspect="1" noChangeShapeType="1"/>
            </p:cNvSpPr>
            <p:nvPr/>
          </p:nvSpPr>
          <p:spPr bwMode="auto">
            <a:xfrm flipH="1">
              <a:off x="3470" y="935"/>
              <a:ext cx="1769" cy="45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4" name="Line 1032"/>
            <p:cNvSpPr>
              <a:spLocks noChangeAspect="1" noChangeShapeType="1"/>
            </p:cNvSpPr>
            <p:nvPr/>
          </p:nvSpPr>
          <p:spPr bwMode="auto">
            <a:xfrm>
              <a:off x="3470" y="1434"/>
              <a:ext cx="2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5" name="Text Box 1033"/>
            <p:cNvSpPr txBox="1">
              <a:spLocks noChangeAspect="1" noChangeArrowheads="1"/>
            </p:cNvSpPr>
            <p:nvPr/>
          </p:nvSpPr>
          <p:spPr bwMode="auto">
            <a:xfrm>
              <a:off x="3515" y="1616"/>
              <a:ext cx="2041"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20000"/>
                </a:spcBef>
              </a:pPr>
              <a:r>
                <a:rPr lang="en-GB" altLang="en-US" sz="1400">
                  <a:latin typeface="Arial" pitchFamily="34" charset="0"/>
                </a:rPr>
                <a:t>24,000 rpm, 1,886 m/min</a:t>
              </a:r>
            </a:p>
            <a:p>
              <a:pPr eaLnBrk="1" hangingPunct="1">
                <a:spcBef>
                  <a:spcPct val="20000"/>
                </a:spcBef>
              </a:pPr>
              <a:r>
                <a:rPr lang="en-GB" altLang="en-US" sz="1400">
                  <a:latin typeface="Arial" pitchFamily="34" charset="0"/>
                </a:rPr>
                <a:t>0.33 mm/rev, 2-flute </a:t>
              </a:r>
            </a:p>
            <a:p>
              <a:pPr eaLnBrk="1" hangingPunct="1">
                <a:spcBef>
                  <a:spcPct val="20000"/>
                </a:spcBef>
              </a:pPr>
              <a:r>
                <a:rPr lang="en-GB" altLang="en-US" sz="1400">
                  <a:latin typeface="Arial" pitchFamily="34" charset="0"/>
                </a:rPr>
                <a:t>Depth 4 mm, width 2 mm</a:t>
              </a:r>
              <a:endParaRPr lang="en-US" altLang="en-US" sz="1400">
                <a:latin typeface="Arial" pitchFamily="34" charset="0"/>
              </a:endParaRPr>
            </a:p>
          </p:txBody>
        </p:sp>
      </p:grpSp>
      <p:grpSp>
        <p:nvGrpSpPr>
          <p:cNvPr id="38916" name="Group 1034"/>
          <p:cNvGrpSpPr>
            <a:grpSpLocks noChangeAspect="1"/>
          </p:cNvGrpSpPr>
          <p:nvPr/>
        </p:nvGrpSpPr>
        <p:grpSpPr bwMode="auto">
          <a:xfrm>
            <a:off x="5791200" y="2168525"/>
            <a:ext cx="2987675" cy="2251075"/>
            <a:chOff x="3408" y="2548"/>
            <a:chExt cx="2352" cy="1772"/>
          </a:xfrm>
        </p:grpSpPr>
        <p:pic>
          <p:nvPicPr>
            <p:cNvPr id="38918" name="Picture 1035" descr="vb"/>
            <p:cNvPicPr>
              <a:picLocks noChangeAspect="1" noChangeArrowheads="1"/>
            </p:cNvPicPr>
            <p:nvPr/>
          </p:nvPicPr>
          <p:blipFill>
            <a:blip r:embed="rId3" cstate="print">
              <a:lum bright="-6000" contrast="42000"/>
              <a:extLst>
                <a:ext uri="{28A0092B-C50C-407E-A947-70E740481C1C}">
                  <a14:useLocalDpi xmlns:a14="http://schemas.microsoft.com/office/drawing/2010/main" val="0"/>
                </a:ext>
              </a:extLst>
            </a:blip>
            <a:srcRect/>
            <a:stretch>
              <a:fillRect/>
            </a:stretch>
          </p:blipFill>
          <p:spPr bwMode="auto">
            <a:xfrm>
              <a:off x="3408" y="2548"/>
              <a:ext cx="2352" cy="177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9" name="Rectangle 1036"/>
            <p:cNvSpPr>
              <a:spLocks noChangeAspect="1" noChangeArrowheads="1"/>
            </p:cNvSpPr>
            <p:nvPr/>
          </p:nvSpPr>
          <p:spPr bwMode="auto">
            <a:xfrm>
              <a:off x="3787" y="2659"/>
              <a:ext cx="1973" cy="63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lnSpc>
                  <a:spcPct val="90000"/>
                </a:lnSpc>
                <a:spcBef>
                  <a:spcPct val="20000"/>
                </a:spcBef>
              </a:pPr>
              <a:r>
                <a:rPr lang="en-GB" altLang="en-US" sz="1400" u="sng">
                  <a:latin typeface="Arial" pitchFamily="34" charset="0"/>
                </a:rPr>
                <a:t>Evaluation criteria: </a:t>
              </a:r>
            </a:p>
            <a:p>
              <a:pPr eaLnBrk="1" hangingPunct="1">
                <a:lnSpc>
                  <a:spcPct val="90000"/>
                </a:lnSpc>
                <a:spcBef>
                  <a:spcPct val="20000"/>
                </a:spcBef>
              </a:pPr>
              <a:r>
                <a:rPr lang="en-GB" altLang="en-US" sz="1400">
                  <a:latin typeface="Arial" pitchFamily="34" charset="0"/>
                </a:rPr>
                <a:t>Flank wear </a:t>
              </a:r>
              <a:r>
                <a:rPr lang="en-GB" altLang="en-US" sz="1400">
                  <a:latin typeface="Arial" pitchFamily="34" charset="0"/>
                  <a:sym typeface="Symbol" pitchFamily="18" charset="2"/>
                </a:rPr>
                <a:t> 0.23mm,  or </a:t>
              </a:r>
            </a:p>
            <a:p>
              <a:pPr eaLnBrk="1" hangingPunct="1">
                <a:lnSpc>
                  <a:spcPct val="90000"/>
                </a:lnSpc>
                <a:spcBef>
                  <a:spcPct val="20000"/>
                </a:spcBef>
              </a:pPr>
              <a:r>
                <a:rPr lang="en-GB" altLang="en-US" sz="1400">
                  <a:latin typeface="Arial" pitchFamily="34" charset="0"/>
                  <a:sym typeface="Symbol" pitchFamily="18" charset="2"/>
                </a:rPr>
                <a:t>Radial (tip) wear  0.50mm </a:t>
              </a:r>
            </a:p>
          </p:txBody>
        </p:sp>
      </p:grpSp>
      <p:pic>
        <p:nvPicPr>
          <p:cNvPr id="38917" name="Picture 1038" descr="maza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2633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352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685800"/>
            <a:ext cx="8352928" cy="838200"/>
          </a:xfrm>
          <a:prstGeom prst="rect">
            <a:avLst/>
          </a:prstGeom>
        </p:spPr>
        <p:txBody>
          <a:bodyPr/>
          <a:lstStyle>
            <a:lvl1pPr algn="l" rtl="0" eaLnBrk="1" fontAlgn="base" hangingPunct="1">
              <a:spcBef>
                <a:spcPct val="0"/>
              </a:spcBef>
              <a:spcAft>
                <a:spcPct val="0"/>
              </a:spcAft>
              <a:defRPr sz="2800">
                <a:solidFill>
                  <a:srgbClr val="333333"/>
                </a:solidFill>
                <a:latin typeface="+mj-lt"/>
                <a:ea typeface="+mj-ea"/>
                <a:cs typeface="+mj-cs"/>
              </a:defRPr>
            </a:lvl1pPr>
            <a:lvl2pPr algn="l" rtl="0" eaLnBrk="1" fontAlgn="base" hangingPunct="1">
              <a:spcBef>
                <a:spcPct val="0"/>
              </a:spcBef>
              <a:spcAft>
                <a:spcPct val="0"/>
              </a:spcAft>
              <a:defRPr sz="2800">
                <a:solidFill>
                  <a:srgbClr val="333333"/>
                </a:solidFill>
                <a:latin typeface="Tahoma" pitchFamily="34" charset="0"/>
              </a:defRPr>
            </a:lvl2pPr>
            <a:lvl3pPr algn="l" rtl="0" eaLnBrk="1" fontAlgn="base" hangingPunct="1">
              <a:spcBef>
                <a:spcPct val="0"/>
              </a:spcBef>
              <a:spcAft>
                <a:spcPct val="0"/>
              </a:spcAft>
              <a:defRPr sz="2800">
                <a:solidFill>
                  <a:srgbClr val="333333"/>
                </a:solidFill>
                <a:latin typeface="Tahoma" pitchFamily="34" charset="0"/>
              </a:defRPr>
            </a:lvl3pPr>
            <a:lvl4pPr algn="l" rtl="0" eaLnBrk="1" fontAlgn="base" hangingPunct="1">
              <a:spcBef>
                <a:spcPct val="0"/>
              </a:spcBef>
              <a:spcAft>
                <a:spcPct val="0"/>
              </a:spcAft>
              <a:defRPr sz="2800">
                <a:solidFill>
                  <a:srgbClr val="333333"/>
                </a:solidFill>
                <a:latin typeface="Tahoma" pitchFamily="34" charset="0"/>
              </a:defRPr>
            </a:lvl4pPr>
            <a:lvl5pPr algn="l" rtl="0" eaLnBrk="1" fontAlgn="base" hangingPunct="1">
              <a:spcBef>
                <a:spcPct val="0"/>
              </a:spcBef>
              <a:spcAft>
                <a:spcPct val="0"/>
              </a:spcAft>
              <a:defRPr sz="2800">
                <a:solidFill>
                  <a:srgbClr val="333333"/>
                </a:solidFill>
                <a:latin typeface="Tahoma" pitchFamily="34" charset="0"/>
              </a:defRPr>
            </a:lvl5pPr>
            <a:lvl6pPr marL="457200" algn="l" rtl="0" eaLnBrk="1" fontAlgn="base" hangingPunct="1">
              <a:spcBef>
                <a:spcPct val="0"/>
              </a:spcBef>
              <a:spcAft>
                <a:spcPct val="0"/>
              </a:spcAft>
              <a:defRPr sz="3200">
                <a:solidFill>
                  <a:srgbClr val="333333"/>
                </a:solidFill>
                <a:latin typeface="Tahoma" pitchFamily="34" charset="0"/>
              </a:defRPr>
            </a:lvl6pPr>
            <a:lvl7pPr marL="914400" algn="l" rtl="0" eaLnBrk="1" fontAlgn="base" hangingPunct="1">
              <a:spcBef>
                <a:spcPct val="0"/>
              </a:spcBef>
              <a:spcAft>
                <a:spcPct val="0"/>
              </a:spcAft>
              <a:defRPr sz="3200">
                <a:solidFill>
                  <a:srgbClr val="333333"/>
                </a:solidFill>
                <a:latin typeface="Tahoma" pitchFamily="34" charset="0"/>
              </a:defRPr>
            </a:lvl7pPr>
            <a:lvl8pPr marL="1371600" algn="l" rtl="0" eaLnBrk="1" fontAlgn="base" hangingPunct="1">
              <a:spcBef>
                <a:spcPct val="0"/>
              </a:spcBef>
              <a:spcAft>
                <a:spcPct val="0"/>
              </a:spcAft>
              <a:defRPr sz="3200">
                <a:solidFill>
                  <a:srgbClr val="333333"/>
                </a:solidFill>
                <a:latin typeface="Tahoma" pitchFamily="34" charset="0"/>
              </a:defRPr>
            </a:lvl8pPr>
            <a:lvl9pPr marL="1828800" algn="l" rtl="0" eaLnBrk="1" fontAlgn="base" hangingPunct="1">
              <a:spcBef>
                <a:spcPct val="0"/>
              </a:spcBef>
              <a:spcAft>
                <a:spcPct val="0"/>
              </a:spcAft>
              <a:defRPr sz="3200">
                <a:solidFill>
                  <a:srgbClr val="333333"/>
                </a:solidFill>
                <a:latin typeface="Tahoma" pitchFamily="34" charset="0"/>
              </a:defRPr>
            </a:lvl9pPr>
          </a:lstStyle>
          <a:p>
            <a:pPr algn="ctr">
              <a:lnSpc>
                <a:spcPct val="100000"/>
              </a:lnSpc>
              <a:buNone/>
            </a:pPr>
            <a:r>
              <a:rPr lang="en-GB" altLang="en-US" sz="2400" kern="0" dirty="0" smtClean="0"/>
              <a:t>Tool Life Time in A2, (58 HRC) Steel, </a:t>
            </a:r>
            <a:br>
              <a:rPr lang="en-GB" altLang="en-US" sz="2400" kern="0" dirty="0" smtClean="0"/>
            </a:br>
            <a:r>
              <a:rPr lang="en-GB" altLang="en-US" sz="2400" kern="0" dirty="0" smtClean="0"/>
              <a:t>of coated 8 mm CC Ball Nose End Mill, Speed 385 m/min</a:t>
            </a:r>
            <a:endParaRPr lang="en-GB" altLang="en-US" sz="2400" kern="0" dirty="0"/>
          </a:p>
        </p:txBody>
      </p:sp>
      <p:graphicFrame>
        <p:nvGraphicFramePr>
          <p:cNvPr id="3" name="Object 2"/>
          <p:cNvGraphicFramePr>
            <a:graphicFrameLocks noChangeAspect="1"/>
          </p:cNvGraphicFramePr>
          <p:nvPr/>
        </p:nvGraphicFramePr>
        <p:xfrm>
          <a:off x="1065213" y="1677988"/>
          <a:ext cx="7102475" cy="4343400"/>
        </p:xfrm>
        <a:graphic>
          <a:graphicData uri="http://schemas.openxmlformats.org/presentationml/2006/ole">
            <mc:AlternateContent xmlns:mc="http://schemas.openxmlformats.org/markup-compatibility/2006">
              <mc:Choice xmlns:v="urn:schemas-microsoft-com:vml" Requires="v">
                <p:oleObj spid="_x0000_s10295" name="Chart" r:id="rId3" imgW="5810098" imgH="3124162" progId="Excel.Chart.8">
                  <p:embed/>
                </p:oleObj>
              </mc:Choice>
              <mc:Fallback>
                <p:oleObj name="Chart" r:id="rId3" imgW="5810098" imgH="312416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1677988"/>
                        <a:ext cx="71024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361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3"/>
          <p:cNvSpPr txBox="1">
            <a:spLocks noChangeArrowheads="1"/>
          </p:cNvSpPr>
          <p:nvPr/>
        </p:nvSpPr>
        <p:spPr bwMode="auto">
          <a:xfrm>
            <a:off x="438150" y="535632"/>
            <a:ext cx="83820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pPr>
            <a:r>
              <a:rPr lang="en-GB" altLang="en-US" sz="2800" b="1" i="1" dirty="0">
                <a:latin typeface="Tahoma" pitchFamily="34" charset="0"/>
              </a:rPr>
              <a:t>The </a:t>
            </a:r>
            <a:r>
              <a:rPr lang="en-GB" altLang="en-US" sz="2800" b="1" i="1" dirty="0" smtClean="0">
                <a:latin typeface="Tahoma" pitchFamily="34" charset="0"/>
              </a:rPr>
              <a:t>motivation</a:t>
            </a:r>
            <a:endParaRPr lang="en-GB" altLang="en-US" sz="2800" b="1" i="1" dirty="0"/>
          </a:p>
        </p:txBody>
      </p:sp>
      <p:pic>
        <p:nvPicPr>
          <p:cNvPr id="154628" name="Picture 4" descr="C:\Documents and Settings\Papken Hovsepian\My Documents\The BOOK\Figure 3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84" y="2780928"/>
            <a:ext cx="5188359" cy="3528393"/>
          </a:xfrm>
          <a:prstGeom prst="rect">
            <a:avLst/>
          </a:prstGeom>
          <a:noFill/>
          <a:extLst>
            <a:ext uri="{909E8E84-426E-40DD-AFC4-6F175D3DCCD1}">
              <a14:hiddenFill xmlns:a14="http://schemas.microsoft.com/office/drawing/2010/main">
                <a:solidFill>
                  <a:srgbClr val="FFFFFF"/>
                </a:solidFill>
              </a14:hiddenFill>
            </a:ext>
          </a:extLst>
        </p:spPr>
      </p:pic>
      <p:sp>
        <p:nvSpPr>
          <p:cNvPr id="154630" name="Rectangle 6"/>
          <p:cNvSpPr>
            <a:spLocks noChangeArrowheads="1"/>
          </p:cNvSpPr>
          <p:nvPr/>
        </p:nvSpPr>
        <p:spPr bwMode="auto">
          <a:xfrm>
            <a:off x="1876425"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154629" name="Picture 5" descr="semdrople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939"/>
          <a:stretch/>
        </p:blipFill>
        <p:spPr bwMode="auto">
          <a:xfrm>
            <a:off x="5618991" y="3717032"/>
            <a:ext cx="3096344" cy="2397677"/>
          </a:xfrm>
          <a:prstGeom prst="rect">
            <a:avLst/>
          </a:prstGeom>
          <a:noFill/>
          <a:extLst>
            <a:ext uri="{909E8E84-426E-40DD-AFC4-6F175D3DCCD1}">
              <a14:hiddenFill xmlns:a14="http://schemas.microsoft.com/office/drawing/2010/main">
                <a:solidFill>
                  <a:srgbClr val="FFFFFF"/>
                </a:solidFill>
              </a14:hiddenFill>
            </a:ext>
          </a:extLst>
        </p:spPr>
      </p:pic>
      <p:sp>
        <p:nvSpPr>
          <p:cNvPr id="154632" name="Rectangle 8"/>
          <p:cNvSpPr>
            <a:spLocks noChangeArrowheads="1"/>
          </p:cNvSpPr>
          <p:nvPr/>
        </p:nvSpPr>
        <p:spPr bwMode="auto">
          <a:xfrm>
            <a:off x="2947988" y="1995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154631" name="Picture 7" descr="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990" y="775698"/>
            <a:ext cx="3096345" cy="2732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984" y="982384"/>
            <a:ext cx="5589006" cy="2092881"/>
          </a:xfrm>
          <a:prstGeom prst="rect">
            <a:avLst/>
          </a:prstGeom>
          <a:noFill/>
        </p:spPr>
        <p:txBody>
          <a:bodyPr wrap="square" rtlCol="0">
            <a:spAutoFit/>
          </a:bodyPr>
          <a:lstStyle/>
          <a:p>
            <a:pPr>
              <a:buNone/>
            </a:pPr>
            <a:r>
              <a:rPr lang="en-GB" sz="2000" dirty="0" smtClean="0">
                <a:latin typeface="+mj-lt"/>
              </a:rPr>
              <a:t>TG curves showing the temperatures for the onset of rapid </a:t>
            </a:r>
            <a:r>
              <a:rPr lang="en-GB" sz="2000" dirty="0" smtClean="0"/>
              <a:t>oxidation for various PVD coatings.</a:t>
            </a:r>
          </a:p>
          <a:p>
            <a:pPr>
              <a:buNone/>
            </a:pPr>
            <a:r>
              <a:rPr lang="en-GB" sz="2000" dirty="0" smtClean="0"/>
              <a:t> SEM images of </a:t>
            </a:r>
            <a:r>
              <a:rPr lang="en-GB" sz="2000" dirty="0" err="1" smtClean="0"/>
              <a:t>TiAlCrYN</a:t>
            </a:r>
            <a:r>
              <a:rPr lang="en-GB" sz="2000" dirty="0" smtClean="0"/>
              <a:t> coating showing the surface defects resulted from the use of Arc discharge for surface pre-treatment, (ABS technology). </a:t>
            </a:r>
            <a:endParaRPr lang="en-GB" sz="2000" dirty="0"/>
          </a:p>
        </p:txBody>
      </p:sp>
    </p:spTree>
    <p:extLst>
      <p:ext uri="{BB962C8B-B14F-4D97-AF65-F5344CB8AC3E}">
        <p14:creationId xmlns:p14="http://schemas.microsoft.com/office/powerpoint/2010/main" val="2014527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646113"/>
            <a:ext cx="7772400" cy="838200"/>
          </a:xfrm>
        </p:spPr>
        <p:txBody>
          <a:bodyPr/>
          <a:lstStyle/>
          <a:p>
            <a:r>
              <a:rPr lang="en-GB" altLang="en-US" sz="2400" dirty="0">
                <a:solidFill>
                  <a:schemeClr val="tx1"/>
                </a:solidFill>
              </a:rPr>
              <a:t>As-deposited and </a:t>
            </a:r>
            <a:r>
              <a:rPr lang="en-GB" altLang="en-US" sz="2400" dirty="0" err="1" smtClean="0">
                <a:solidFill>
                  <a:schemeClr val="tx1"/>
                </a:solidFill>
              </a:rPr>
              <a:t>TiAlCrYN</a:t>
            </a:r>
            <a:r>
              <a:rPr lang="en-GB" altLang="en-US" sz="2400" dirty="0" smtClean="0">
                <a:solidFill>
                  <a:schemeClr val="tx1"/>
                </a:solidFill>
              </a:rPr>
              <a:t> coated CC end </a:t>
            </a:r>
            <a:r>
              <a:rPr lang="en-GB" altLang="en-US" sz="2400" dirty="0">
                <a:solidFill>
                  <a:schemeClr val="tx1"/>
                </a:solidFill>
              </a:rPr>
              <a:t>mill after heat treatment: 850 C, 1 hour</a:t>
            </a:r>
          </a:p>
        </p:txBody>
      </p:sp>
      <p:pic>
        <p:nvPicPr>
          <p:cNvPr id="177156" name="Picture 4" descr="mill oxidised"/>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475656" y="1916832"/>
            <a:ext cx="23447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3995936" y="3284984"/>
            <a:ext cx="4824536" cy="1200329"/>
          </a:xfrm>
          <a:prstGeom prst="rect">
            <a:avLst/>
          </a:prstGeom>
          <a:noFill/>
        </p:spPr>
        <p:txBody>
          <a:bodyPr wrap="square" rtlCol="0">
            <a:spAutoFit/>
          </a:bodyPr>
          <a:lstStyle/>
          <a:p>
            <a:pPr>
              <a:buNone/>
            </a:pPr>
            <a:r>
              <a:rPr lang="en-GB" sz="1600" dirty="0" smtClean="0"/>
              <a:t>In these conditions the coated part of the tool remains protected whereas the uncoated shank of the tool is covered with a very thick W-oxide scale. The experiment demonstrates the barrier properties of the coating.</a:t>
            </a:r>
            <a:endParaRPr lang="en-GB" sz="1600" dirty="0"/>
          </a:p>
        </p:txBody>
      </p:sp>
    </p:spTree>
    <p:extLst>
      <p:ext uri="{BB962C8B-B14F-4D97-AF65-F5344CB8AC3E}">
        <p14:creationId xmlns:p14="http://schemas.microsoft.com/office/powerpoint/2010/main" val="191701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3568" y="764704"/>
            <a:ext cx="7772400" cy="947192"/>
          </a:xfrm>
        </p:spPr>
        <p:txBody>
          <a:bodyPr/>
          <a:lstStyle/>
          <a:p>
            <a:r>
              <a:rPr lang="en-GB" altLang="en-US" sz="2400" dirty="0" smtClean="0"/>
              <a:t>Dry High Speed Milling of Hardened, (58 HRC) High Speed Steel, Cutting Speed </a:t>
            </a:r>
            <a:r>
              <a:rPr lang="en-GB" altLang="en-US" sz="2400" dirty="0"/>
              <a:t>385 m/min</a:t>
            </a:r>
            <a:br>
              <a:rPr lang="en-GB" altLang="en-US" sz="2400" dirty="0"/>
            </a:br>
            <a:endParaRPr lang="en-GB" altLang="en-US" sz="2400" dirty="0" smtClean="0"/>
          </a:p>
        </p:txBody>
      </p:sp>
      <p:pic>
        <p:nvPicPr>
          <p:cNvPr id="4" name="Picture 4" descr="abs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5568876" cy="3622838"/>
          </a:xfrm>
          <a:prstGeom prst="rect">
            <a:avLst/>
          </a:prstGeom>
          <a:noFill/>
          <a:ln w="9525">
            <a:noFill/>
            <a:miter lim="800000"/>
            <a:headEnd/>
            <a:tailEnd/>
          </a:ln>
        </p:spPr>
      </p:pic>
      <p:sp>
        <p:nvSpPr>
          <p:cNvPr id="2" name="Content Placeholder 1"/>
          <p:cNvSpPr>
            <a:spLocks noGrp="1"/>
          </p:cNvSpPr>
          <p:nvPr>
            <p:ph idx="1"/>
          </p:nvPr>
        </p:nvSpPr>
        <p:spPr>
          <a:xfrm>
            <a:off x="611560" y="5589240"/>
            <a:ext cx="7488832" cy="648072"/>
          </a:xfrm>
        </p:spPr>
        <p:txBody>
          <a:bodyPr/>
          <a:lstStyle/>
          <a:p>
            <a:pPr marL="0" indent="0">
              <a:buNone/>
            </a:pPr>
            <a:r>
              <a:rPr lang="en-GB" sz="2000" dirty="0" smtClean="0"/>
              <a:t>The temperature at the cutting edge during machining in these conditions exceeds 950 </a:t>
            </a:r>
            <a:r>
              <a:rPr lang="en-GB" sz="2000" dirty="0"/>
              <a:t>°C</a:t>
            </a:r>
          </a:p>
        </p:txBody>
      </p:sp>
    </p:spTree>
    <p:extLst>
      <p:ext uri="{BB962C8B-B14F-4D97-AF65-F5344CB8AC3E}">
        <p14:creationId xmlns:p14="http://schemas.microsoft.com/office/powerpoint/2010/main" val="270945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504" y="684213"/>
            <a:ext cx="9036495" cy="1000125"/>
          </a:xfrm>
        </p:spPr>
        <p:txBody>
          <a:bodyPr/>
          <a:lstStyle/>
          <a:p>
            <a:pPr algn="ctr"/>
            <a:r>
              <a:rPr lang="en-GB" altLang="en-US" dirty="0" smtClean="0"/>
              <a:t>Nanoscale Multilayer </a:t>
            </a:r>
            <a:r>
              <a:rPr lang="en-GB" altLang="en-US" dirty="0" err="1" smtClean="0"/>
              <a:t>CrAlYN</a:t>
            </a:r>
            <a:r>
              <a:rPr lang="en-GB" altLang="en-US" dirty="0" smtClean="0"/>
              <a:t>/</a:t>
            </a:r>
            <a:r>
              <a:rPr lang="en-GB" altLang="en-US" dirty="0" err="1" smtClean="0"/>
              <a:t>CrN</a:t>
            </a:r>
            <a:r>
              <a:rPr lang="en-GB" altLang="en-US" dirty="0" smtClean="0"/>
              <a:t> </a:t>
            </a:r>
            <a:br>
              <a:rPr lang="en-GB" altLang="en-US" dirty="0" smtClean="0"/>
            </a:br>
            <a:r>
              <a:rPr lang="en-GB" altLang="en-US" dirty="0" smtClean="0"/>
              <a:t>Deposited by HIPIMS Technology</a:t>
            </a:r>
          </a:p>
        </p:txBody>
      </p:sp>
      <p:grpSp>
        <p:nvGrpSpPr>
          <p:cNvPr id="8195" name="Group 4"/>
          <p:cNvGrpSpPr>
            <a:grpSpLocks/>
          </p:cNvGrpSpPr>
          <p:nvPr/>
        </p:nvGrpSpPr>
        <p:grpSpPr bwMode="auto">
          <a:xfrm>
            <a:off x="504825" y="2057400"/>
            <a:ext cx="1905000" cy="2971800"/>
            <a:chOff x="318" y="1440"/>
            <a:chExt cx="1200" cy="1872"/>
          </a:xfrm>
        </p:grpSpPr>
        <p:sp>
          <p:nvSpPr>
            <p:cNvPr id="8197" name="Rectangle 5" descr="Granite"/>
            <p:cNvSpPr>
              <a:spLocks noChangeArrowheads="1"/>
            </p:cNvSpPr>
            <p:nvPr/>
          </p:nvSpPr>
          <p:spPr bwMode="auto">
            <a:xfrm>
              <a:off x="318" y="2976"/>
              <a:ext cx="1200" cy="336"/>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184326" name="Rectangle 6" descr="Newsprint"/>
            <p:cNvSpPr>
              <a:spLocks noChangeArrowheads="1"/>
            </p:cNvSpPr>
            <p:nvPr/>
          </p:nvSpPr>
          <p:spPr bwMode="auto">
            <a:xfrm>
              <a:off x="318" y="2832"/>
              <a:ext cx="1200" cy="144"/>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pPr algn="ctr" eaLnBrk="0" hangingPunct="0">
                <a:buNone/>
                <a:defRPr/>
              </a:pPr>
              <a:r>
                <a:rPr lang="en-GB" sz="1800" dirty="0">
                  <a:effectLst>
                    <a:outerShdw blurRad="38100" dist="38100" dir="2700000" algn="tl">
                      <a:srgbClr val="C0C0C0"/>
                    </a:outerShdw>
                  </a:effectLst>
                  <a:latin typeface="Tahoma" pitchFamily="34" charset="0"/>
                  <a:cs typeface="+mn-cs"/>
                </a:rPr>
                <a:t>interface</a:t>
              </a:r>
            </a:p>
          </p:txBody>
        </p:sp>
        <p:sp>
          <p:nvSpPr>
            <p:cNvPr id="184327" name="Rectangle 7"/>
            <p:cNvSpPr>
              <a:spLocks noChangeArrowheads="1"/>
            </p:cNvSpPr>
            <p:nvPr/>
          </p:nvSpPr>
          <p:spPr bwMode="auto">
            <a:xfrm>
              <a:off x="318" y="2592"/>
              <a:ext cx="1200" cy="240"/>
            </a:xfrm>
            <a:prstGeom prst="rect">
              <a:avLst/>
            </a:prstGeom>
            <a:solidFill>
              <a:schemeClr val="accent2"/>
            </a:solidFill>
            <a:ln w="9525">
              <a:solidFill>
                <a:schemeClr val="tx1"/>
              </a:solidFill>
              <a:miter lim="800000"/>
              <a:headEnd/>
              <a:tailEnd/>
            </a:ln>
            <a:effectLst/>
          </p:spPr>
          <p:txBody>
            <a:bodyPr wrap="none" anchor="ctr"/>
            <a:lstStyle/>
            <a:p>
              <a:pPr algn="ctr" eaLnBrk="0" hangingPunct="0">
                <a:buNone/>
                <a:defRPr/>
              </a:pPr>
              <a:r>
                <a:rPr lang="en-GB" sz="2000" dirty="0" err="1">
                  <a:solidFill>
                    <a:schemeClr val="bg1"/>
                  </a:solidFill>
                  <a:effectLst>
                    <a:outerShdw blurRad="38100" dist="38100" dir="2700000" algn="tl">
                      <a:srgbClr val="000000"/>
                    </a:outerShdw>
                  </a:effectLst>
                  <a:latin typeface="Tahoma" pitchFamily="34" charset="0"/>
                  <a:cs typeface="+mn-cs"/>
                </a:rPr>
                <a:t>CrAlN</a:t>
              </a:r>
              <a:endParaRPr lang="en-GB" sz="2000" dirty="0">
                <a:solidFill>
                  <a:schemeClr val="bg1"/>
                </a:solidFill>
                <a:effectLst>
                  <a:outerShdw blurRad="38100" dist="38100" dir="2700000" algn="tl">
                    <a:srgbClr val="000000"/>
                  </a:outerShdw>
                </a:effectLst>
                <a:latin typeface="Tahoma" pitchFamily="34" charset="0"/>
                <a:cs typeface="+mn-cs"/>
              </a:endParaRPr>
            </a:p>
          </p:txBody>
        </p:sp>
        <p:sp>
          <p:nvSpPr>
            <p:cNvPr id="8200" name="Rectangle 8"/>
            <p:cNvSpPr>
              <a:spLocks noChangeArrowheads="1"/>
            </p:cNvSpPr>
            <p:nvPr/>
          </p:nvSpPr>
          <p:spPr bwMode="auto">
            <a:xfrm>
              <a:off x="318" y="2448"/>
              <a:ext cx="1200" cy="144"/>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8201" name="Rectangle 9"/>
            <p:cNvSpPr>
              <a:spLocks noChangeArrowheads="1"/>
            </p:cNvSpPr>
            <p:nvPr/>
          </p:nvSpPr>
          <p:spPr bwMode="auto">
            <a:xfrm>
              <a:off x="318" y="2304"/>
              <a:ext cx="1200" cy="144"/>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8202" name="Rectangle 10"/>
            <p:cNvSpPr>
              <a:spLocks noChangeArrowheads="1"/>
            </p:cNvSpPr>
            <p:nvPr/>
          </p:nvSpPr>
          <p:spPr bwMode="auto">
            <a:xfrm>
              <a:off x="318" y="2160"/>
              <a:ext cx="1200" cy="144"/>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8203" name="Rectangle 11"/>
            <p:cNvSpPr>
              <a:spLocks noChangeArrowheads="1"/>
            </p:cNvSpPr>
            <p:nvPr/>
          </p:nvSpPr>
          <p:spPr bwMode="auto">
            <a:xfrm>
              <a:off x="318" y="2016"/>
              <a:ext cx="1200" cy="144"/>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8204" name="Rectangle 12"/>
            <p:cNvSpPr>
              <a:spLocks noChangeArrowheads="1"/>
            </p:cNvSpPr>
            <p:nvPr/>
          </p:nvSpPr>
          <p:spPr bwMode="auto">
            <a:xfrm>
              <a:off x="318" y="1872"/>
              <a:ext cx="1200" cy="144"/>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8205" name="Rectangle 13"/>
            <p:cNvSpPr>
              <a:spLocks noChangeArrowheads="1"/>
            </p:cNvSpPr>
            <p:nvPr/>
          </p:nvSpPr>
          <p:spPr bwMode="auto">
            <a:xfrm>
              <a:off x="318" y="1728"/>
              <a:ext cx="1200" cy="144"/>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8206" name="Rectangle 14"/>
            <p:cNvSpPr>
              <a:spLocks noChangeArrowheads="1"/>
            </p:cNvSpPr>
            <p:nvPr/>
          </p:nvSpPr>
          <p:spPr bwMode="auto">
            <a:xfrm>
              <a:off x="318" y="1584"/>
              <a:ext cx="1200" cy="144"/>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sp>
          <p:nvSpPr>
            <p:cNvPr id="184335" name="Text Box 15"/>
            <p:cNvSpPr txBox="1">
              <a:spLocks noChangeArrowheads="1"/>
            </p:cNvSpPr>
            <p:nvPr/>
          </p:nvSpPr>
          <p:spPr bwMode="auto">
            <a:xfrm>
              <a:off x="414" y="3033"/>
              <a:ext cx="1056" cy="215"/>
            </a:xfrm>
            <a:prstGeom prst="rect">
              <a:avLst/>
            </a:prstGeom>
            <a:noFill/>
            <a:ln w="9525">
              <a:noFill/>
              <a:miter lim="800000"/>
              <a:headEnd/>
              <a:tailEnd/>
            </a:ln>
            <a:effectLst/>
          </p:spPr>
          <p:txBody>
            <a:bodyPr>
              <a:spAutoFit/>
            </a:bodyPr>
            <a:lstStyle/>
            <a:p>
              <a:pPr eaLnBrk="0" hangingPunct="0">
                <a:buNone/>
                <a:defRPr/>
              </a:pPr>
              <a:r>
                <a:rPr lang="en-GB" sz="1800" b="1" dirty="0">
                  <a:solidFill>
                    <a:schemeClr val="bg1"/>
                  </a:solidFill>
                  <a:effectLst>
                    <a:outerShdw blurRad="38100" dist="38100" dir="2700000" algn="tl">
                      <a:srgbClr val="000000"/>
                    </a:outerShdw>
                  </a:effectLst>
                  <a:latin typeface="Tahoma" pitchFamily="34" charset="0"/>
                  <a:cs typeface="+mn-cs"/>
                </a:rPr>
                <a:t>SUBSTRATE</a:t>
              </a:r>
            </a:p>
          </p:txBody>
        </p:sp>
        <p:sp>
          <p:nvSpPr>
            <p:cNvPr id="8208" name="Rectangle 16"/>
            <p:cNvSpPr>
              <a:spLocks noChangeArrowheads="1"/>
            </p:cNvSpPr>
            <p:nvPr/>
          </p:nvSpPr>
          <p:spPr bwMode="auto">
            <a:xfrm>
              <a:off x="318" y="1440"/>
              <a:ext cx="1200" cy="144"/>
            </a:xfrm>
            <a:prstGeom prst="rect">
              <a:avLst/>
            </a:prstGeom>
            <a:solidFill>
              <a:srgbClr val="0000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endParaRPr lang="en-US" altLang="en-US"/>
            </a:p>
          </p:txBody>
        </p:sp>
      </p:grpSp>
      <p:sp>
        <p:nvSpPr>
          <p:cNvPr id="8196" name="Text Box 17"/>
          <p:cNvSpPr txBox="1">
            <a:spLocks noChangeArrowheads="1"/>
          </p:cNvSpPr>
          <p:nvPr/>
        </p:nvSpPr>
        <p:spPr bwMode="auto">
          <a:xfrm>
            <a:off x="2917488" y="2266027"/>
            <a:ext cx="57589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nSpc>
                <a:spcPct val="100000"/>
              </a:lnSpc>
              <a:spcBef>
                <a:spcPct val="50000"/>
              </a:spcBef>
              <a:buNone/>
            </a:pPr>
            <a:r>
              <a:rPr lang="en-GB" altLang="en-US" sz="2000" dirty="0" err="1" smtClean="0">
                <a:latin typeface="Tahoma" pitchFamily="34" charset="0"/>
                <a:cs typeface="Tahoma" pitchFamily="34" charset="0"/>
              </a:rPr>
              <a:t>Ti</a:t>
            </a:r>
            <a:r>
              <a:rPr lang="en-GB" altLang="en-US" sz="2000" dirty="0" smtClean="0">
                <a:latin typeface="Tahoma" pitchFamily="34" charset="0"/>
                <a:cs typeface="Tahoma" pitchFamily="34" charset="0"/>
              </a:rPr>
              <a:t> free coating formula</a:t>
            </a:r>
          </a:p>
          <a:p>
            <a:pPr>
              <a:lnSpc>
                <a:spcPct val="100000"/>
              </a:lnSpc>
              <a:spcBef>
                <a:spcPct val="50000"/>
              </a:spcBef>
              <a:buNone/>
            </a:pPr>
            <a:r>
              <a:rPr lang="en-GB" altLang="en-US" sz="2000" dirty="0" smtClean="0">
                <a:latin typeface="Tahoma" pitchFamily="34" charset="0"/>
                <a:cs typeface="Tahoma" pitchFamily="34" charset="0"/>
              </a:rPr>
              <a:t>Y- </a:t>
            </a:r>
            <a:r>
              <a:rPr lang="en-GB" altLang="en-US" sz="2000" dirty="0">
                <a:latin typeface="Tahoma" pitchFamily="34" charset="0"/>
                <a:cs typeface="Tahoma" pitchFamily="34" charset="0"/>
              </a:rPr>
              <a:t>stabilised interface by Y</a:t>
            </a:r>
            <a:r>
              <a:rPr lang="en-GB" altLang="en-US" sz="2000" baseline="30000" dirty="0">
                <a:latin typeface="Tahoma" pitchFamily="34" charset="0"/>
                <a:cs typeface="Tahoma" pitchFamily="34" charset="0"/>
              </a:rPr>
              <a:t>+</a:t>
            </a:r>
            <a:r>
              <a:rPr lang="en-GB" altLang="en-US" sz="2000" dirty="0">
                <a:latin typeface="Tahoma" pitchFamily="34" charset="0"/>
                <a:cs typeface="Tahoma" pitchFamily="34" charset="0"/>
              </a:rPr>
              <a:t> and Cr</a:t>
            </a:r>
            <a:r>
              <a:rPr lang="en-GB" altLang="en-US" sz="2000" baseline="30000" dirty="0">
                <a:latin typeface="Tahoma" pitchFamily="34" charset="0"/>
                <a:cs typeface="Tahoma" pitchFamily="34" charset="0"/>
              </a:rPr>
              <a:t>+</a:t>
            </a:r>
            <a:r>
              <a:rPr lang="en-GB" altLang="en-US" sz="2000" dirty="0">
                <a:latin typeface="Tahoma" pitchFamily="34" charset="0"/>
                <a:cs typeface="Tahoma" pitchFamily="34" charset="0"/>
              </a:rPr>
              <a:t> ion etching using HIPIMS</a:t>
            </a:r>
          </a:p>
          <a:p>
            <a:pPr>
              <a:lnSpc>
                <a:spcPct val="100000"/>
              </a:lnSpc>
              <a:spcBef>
                <a:spcPct val="50000"/>
              </a:spcBef>
              <a:buNone/>
            </a:pPr>
            <a:r>
              <a:rPr lang="en-GB" altLang="en-US" sz="2000" dirty="0" err="1">
                <a:latin typeface="Tahoma" pitchFamily="34" charset="0"/>
                <a:cs typeface="Tahoma" pitchFamily="34" charset="0"/>
              </a:rPr>
              <a:t>CrAlYN</a:t>
            </a:r>
            <a:r>
              <a:rPr lang="en-GB" altLang="en-US" sz="2000" dirty="0">
                <a:latin typeface="Tahoma" pitchFamily="34" charset="0"/>
                <a:cs typeface="Tahoma" pitchFamily="34" charset="0"/>
              </a:rPr>
              <a:t>/</a:t>
            </a:r>
            <a:r>
              <a:rPr lang="en-GB" altLang="en-US" sz="2000" dirty="0" err="1">
                <a:latin typeface="Tahoma" pitchFamily="34" charset="0"/>
                <a:cs typeface="Tahoma" pitchFamily="34" charset="0"/>
              </a:rPr>
              <a:t>CrN</a:t>
            </a:r>
            <a:r>
              <a:rPr lang="en-GB" altLang="en-US" sz="2000" dirty="0">
                <a:latin typeface="Tahoma" pitchFamily="34" charset="0"/>
                <a:cs typeface="Tahoma" pitchFamily="34" charset="0"/>
              </a:rPr>
              <a:t>  nanoscale </a:t>
            </a:r>
            <a:r>
              <a:rPr lang="en-GB" altLang="en-US" sz="2000" dirty="0" smtClean="0">
                <a:latin typeface="Tahoma" pitchFamily="34" charset="0"/>
                <a:cs typeface="Tahoma" pitchFamily="34" charset="0"/>
              </a:rPr>
              <a:t>multilayer structure , </a:t>
            </a:r>
            <a:r>
              <a:rPr lang="en-GB" altLang="en-US" sz="2000" dirty="0">
                <a:latin typeface="Tahoma" pitchFamily="34" charset="0"/>
                <a:cs typeface="Tahoma" pitchFamily="34" charset="0"/>
              </a:rPr>
              <a:t>(</a:t>
            </a:r>
            <a:r>
              <a:rPr lang="el-GR" altLang="en-US" sz="2000" dirty="0">
                <a:latin typeface="Tahoma" pitchFamily="34" charset="0"/>
                <a:cs typeface="Tahoma" pitchFamily="34" charset="0"/>
              </a:rPr>
              <a:t>Δ</a:t>
            </a:r>
            <a:r>
              <a:rPr lang="en-GB" altLang="en-US" sz="2000" dirty="0">
                <a:latin typeface="Tahoma" pitchFamily="34" charset="0"/>
                <a:cs typeface="Tahoma" pitchFamily="34" charset="0"/>
              </a:rPr>
              <a:t> = </a:t>
            </a:r>
            <a:r>
              <a:rPr lang="en-GB" altLang="en-US" sz="2000" dirty="0" smtClean="0">
                <a:latin typeface="Tahoma" pitchFamily="34" charset="0"/>
                <a:cs typeface="Tahoma" pitchFamily="34" charset="0"/>
              </a:rPr>
              <a:t>3 - 5 </a:t>
            </a:r>
            <a:r>
              <a:rPr lang="en-GB" altLang="en-US" sz="2000" dirty="0">
                <a:latin typeface="Tahoma" pitchFamily="34" charset="0"/>
                <a:cs typeface="Tahoma" pitchFamily="34" charset="0"/>
              </a:rPr>
              <a:t>nm) deposited by HIPIMS </a:t>
            </a:r>
            <a:r>
              <a:rPr lang="en-GB" altLang="en-US" sz="2000" dirty="0" smtClean="0">
                <a:latin typeface="Tahoma" pitchFamily="34" charset="0"/>
                <a:cs typeface="Tahoma" pitchFamily="34" charset="0"/>
              </a:rPr>
              <a:t>technology.</a:t>
            </a:r>
            <a:endParaRPr lang="en-GB" altLang="en-US" sz="2000" dirty="0">
              <a:latin typeface="Tahoma" pitchFamily="34" charset="0"/>
              <a:cs typeface="Tahoma" pitchFamily="34" charset="0"/>
            </a:endParaRPr>
          </a:p>
        </p:txBody>
      </p:sp>
      <p:sp>
        <p:nvSpPr>
          <p:cNvPr id="2" name="TextBox 1"/>
          <p:cNvSpPr txBox="1"/>
          <p:nvPr/>
        </p:nvSpPr>
        <p:spPr>
          <a:xfrm>
            <a:off x="395536" y="5445224"/>
            <a:ext cx="8352928" cy="1092607"/>
          </a:xfrm>
          <a:prstGeom prst="rect">
            <a:avLst/>
          </a:prstGeom>
          <a:noFill/>
        </p:spPr>
        <p:txBody>
          <a:bodyPr wrap="square" rtlCol="0">
            <a:spAutoFit/>
          </a:bodyPr>
          <a:lstStyle/>
          <a:p>
            <a:pPr>
              <a:buNone/>
            </a:pPr>
            <a:r>
              <a:rPr lang="en-GB" sz="1000" i="1" dirty="0" err="1"/>
              <a:t>P.Eh</a:t>
            </a:r>
            <a:r>
              <a:rPr lang="en-GB" sz="1000" i="1" dirty="0"/>
              <a:t>. Hovsepian, C. </a:t>
            </a:r>
            <a:r>
              <a:rPr lang="en-GB" sz="1000" i="1" dirty="0" err="1"/>
              <a:t>Reinhard</a:t>
            </a:r>
            <a:r>
              <a:rPr lang="en-GB" sz="1000" i="1" dirty="0"/>
              <a:t>, A.P. Ehiasarian, </a:t>
            </a:r>
            <a:r>
              <a:rPr lang="en-GB" sz="1000" i="1" dirty="0" err="1"/>
              <a:t>CrAlYN</a:t>
            </a:r>
            <a:r>
              <a:rPr lang="en-GB" sz="1000" i="1" dirty="0"/>
              <a:t>/</a:t>
            </a:r>
            <a:r>
              <a:rPr lang="en-GB" sz="1000" i="1" dirty="0" err="1"/>
              <a:t>CrN</a:t>
            </a:r>
            <a:r>
              <a:rPr lang="en-GB" sz="1000" i="1" dirty="0"/>
              <a:t> </a:t>
            </a:r>
            <a:r>
              <a:rPr lang="en-GB" sz="1000" i="1" dirty="0" err="1"/>
              <a:t>superlattice</a:t>
            </a:r>
            <a:r>
              <a:rPr lang="en-GB" sz="1000" i="1" dirty="0"/>
              <a:t> coatings deposited by the combined high power impulse magnetron sputtering technique. Surf. and Coat. </a:t>
            </a:r>
            <a:r>
              <a:rPr lang="en-GB" sz="1000" i="1" dirty="0" err="1"/>
              <a:t>Technol</a:t>
            </a:r>
            <a:r>
              <a:rPr lang="en-GB" sz="1000" i="1" dirty="0"/>
              <a:t> 201(2006)4105-4110</a:t>
            </a:r>
            <a:r>
              <a:rPr lang="en-GB" i="1" dirty="0"/>
              <a:t>.</a:t>
            </a:r>
          </a:p>
          <a:p>
            <a:endParaRPr lang="en-GB" dirty="0"/>
          </a:p>
        </p:txBody>
      </p:sp>
    </p:spTree>
    <p:extLst>
      <p:ext uri="{BB962C8B-B14F-4D97-AF65-F5344CB8AC3E}">
        <p14:creationId xmlns:p14="http://schemas.microsoft.com/office/powerpoint/2010/main" val="1845298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rap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367" y="2420888"/>
            <a:ext cx="4957763" cy="3773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1" y="584200"/>
            <a:ext cx="8964488" cy="838200"/>
          </a:xfrm>
          <a:prstGeom prst="rect">
            <a:avLst/>
          </a:prstGeom>
        </p:spPr>
        <p:txBody>
          <a:bodyPr/>
          <a:lstStyle>
            <a:lvl1pPr algn="l" rtl="0" eaLnBrk="1" fontAlgn="base" hangingPunct="1">
              <a:spcBef>
                <a:spcPct val="0"/>
              </a:spcBef>
              <a:spcAft>
                <a:spcPct val="0"/>
              </a:spcAft>
              <a:defRPr sz="2800">
                <a:solidFill>
                  <a:srgbClr val="333333"/>
                </a:solidFill>
                <a:latin typeface="+mj-lt"/>
                <a:ea typeface="+mj-ea"/>
                <a:cs typeface="+mj-cs"/>
              </a:defRPr>
            </a:lvl1pPr>
            <a:lvl2pPr algn="l" rtl="0" eaLnBrk="1" fontAlgn="base" hangingPunct="1">
              <a:spcBef>
                <a:spcPct val="0"/>
              </a:spcBef>
              <a:spcAft>
                <a:spcPct val="0"/>
              </a:spcAft>
              <a:defRPr sz="2800">
                <a:solidFill>
                  <a:srgbClr val="333333"/>
                </a:solidFill>
                <a:latin typeface="Tahoma" pitchFamily="34" charset="0"/>
              </a:defRPr>
            </a:lvl2pPr>
            <a:lvl3pPr algn="l" rtl="0" eaLnBrk="1" fontAlgn="base" hangingPunct="1">
              <a:spcBef>
                <a:spcPct val="0"/>
              </a:spcBef>
              <a:spcAft>
                <a:spcPct val="0"/>
              </a:spcAft>
              <a:defRPr sz="2800">
                <a:solidFill>
                  <a:srgbClr val="333333"/>
                </a:solidFill>
                <a:latin typeface="Tahoma" pitchFamily="34" charset="0"/>
              </a:defRPr>
            </a:lvl3pPr>
            <a:lvl4pPr algn="l" rtl="0" eaLnBrk="1" fontAlgn="base" hangingPunct="1">
              <a:spcBef>
                <a:spcPct val="0"/>
              </a:spcBef>
              <a:spcAft>
                <a:spcPct val="0"/>
              </a:spcAft>
              <a:defRPr sz="2800">
                <a:solidFill>
                  <a:srgbClr val="333333"/>
                </a:solidFill>
                <a:latin typeface="Tahoma" pitchFamily="34" charset="0"/>
              </a:defRPr>
            </a:lvl4pPr>
            <a:lvl5pPr algn="l" rtl="0" eaLnBrk="1" fontAlgn="base" hangingPunct="1">
              <a:spcBef>
                <a:spcPct val="0"/>
              </a:spcBef>
              <a:spcAft>
                <a:spcPct val="0"/>
              </a:spcAft>
              <a:defRPr sz="2800">
                <a:solidFill>
                  <a:srgbClr val="333333"/>
                </a:solidFill>
                <a:latin typeface="Tahoma" pitchFamily="34" charset="0"/>
              </a:defRPr>
            </a:lvl5pPr>
            <a:lvl6pPr marL="457200" algn="l" rtl="0" eaLnBrk="1" fontAlgn="base" hangingPunct="1">
              <a:spcBef>
                <a:spcPct val="0"/>
              </a:spcBef>
              <a:spcAft>
                <a:spcPct val="0"/>
              </a:spcAft>
              <a:defRPr sz="3200">
                <a:solidFill>
                  <a:srgbClr val="333333"/>
                </a:solidFill>
                <a:latin typeface="Tahoma" pitchFamily="34" charset="0"/>
              </a:defRPr>
            </a:lvl6pPr>
            <a:lvl7pPr marL="914400" algn="l" rtl="0" eaLnBrk="1" fontAlgn="base" hangingPunct="1">
              <a:spcBef>
                <a:spcPct val="0"/>
              </a:spcBef>
              <a:spcAft>
                <a:spcPct val="0"/>
              </a:spcAft>
              <a:defRPr sz="3200">
                <a:solidFill>
                  <a:srgbClr val="333333"/>
                </a:solidFill>
                <a:latin typeface="Tahoma" pitchFamily="34" charset="0"/>
              </a:defRPr>
            </a:lvl7pPr>
            <a:lvl8pPr marL="1371600" algn="l" rtl="0" eaLnBrk="1" fontAlgn="base" hangingPunct="1">
              <a:spcBef>
                <a:spcPct val="0"/>
              </a:spcBef>
              <a:spcAft>
                <a:spcPct val="0"/>
              </a:spcAft>
              <a:defRPr sz="3200">
                <a:solidFill>
                  <a:srgbClr val="333333"/>
                </a:solidFill>
                <a:latin typeface="Tahoma" pitchFamily="34" charset="0"/>
              </a:defRPr>
            </a:lvl8pPr>
            <a:lvl9pPr marL="1828800" algn="l" rtl="0" eaLnBrk="1" fontAlgn="base" hangingPunct="1">
              <a:spcBef>
                <a:spcPct val="0"/>
              </a:spcBef>
              <a:spcAft>
                <a:spcPct val="0"/>
              </a:spcAft>
              <a:defRPr sz="3200">
                <a:solidFill>
                  <a:srgbClr val="333333"/>
                </a:solidFill>
                <a:latin typeface="Tahoma" pitchFamily="34" charset="0"/>
              </a:defRPr>
            </a:lvl9pPr>
          </a:lstStyle>
          <a:p>
            <a:pPr>
              <a:lnSpc>
                <a:spcPct val="100000"/>
              </a:lnSpc>
              <a:buNone/>
            </a:pPr>
            <a:r>
              <a:rPr lang="en-GB" altLang="en-US" kern="0" dirty="0" smtClean="0"/>
              <a:t>Thermogravimetric Analysis of </a:t>
            </a:r>
            <a:r>
              <a:rPr lang="en-GB" altLang="en-US" kern="0" dirty="0" err="1" smtClean="0"/>
              <a:t>Ti</a:t>
            </a:r>
            <a:r>
              <a:rPr lang="en-GB" altLang="en-US" kern="0" dirty="0" smtClean="0"/>
              <a:t> containing </a:t>
            </a:r>
            <a:r>
              <a:rPr lang="en-GB" altLang="en-US" kern="0" dirty="0" err="1" smtClean="0"/>
              <a:t>TiAlYN</a:t>
            </a:r>
            <a:r>
              <a:rPr lang="en-GB" altLang="en-US" kern="0" dirty="0" smtClean="0"/>
              <a:t>/</a:t>
            </a:r>
            <a:r>
              <a:rPr lang="en-GB" altLang="en-US" kern="0" dirty="0" err="1" smtClean="0"/>
              <a:t>CrN</a:t>
            </a:r>
            <a:r>
              <a:rPr lang="en-GB" altLang="en-US" kern="0" dirty="0" smtClean="0"/>
              <a:t> and </a:t>
            </a:r>
            <a:r>
              <a:rPr lang="en-GB" altLang="en-US" kern="0" dirty="0" err="1" smtClean="0"/>
              <a:t>Ti</a:t>
            </a:r>
            <a:r>
              <a:rPr lang="en-GB" altLang="en-US" kern="0" dirty="0" smtClean="0"/>
              <a:t> free </a:t>
            </a:r>
            <a:r>
              <a:rPr lang="en-GB" altLang="en-US" kern="0" dirty="0" err="1" smtClean="0"/>
              <a:t>CrAlYN</a:t>
            </a:r>
            <a:r>
              <a:rPr lang="en-GB" altLang="en-US" kern="0" dirty="0" smtClean="0"/>
              <a:t>/</a:t>
            </a:r>
            <a:r>
              <a:rPr lang="en-GB" altLang="en-US" kern="0" dirty="0" err="1" smtClean="0"/>
              <a:t>CrN</a:t>
            </a:r>
            <a:r>
              <a:rPr lang="en-GB" altLang="en-US" kern="0" dirty="0" smtClean="0"/>
              <a:t> nanoscale multilayer coatings deposited by HIPIMS. Effect </a:t>
            </a:r>
            <a:r>
              <a:rPr lang="en-GB" altLang="en-US" kern="0" dirty="0"/>
              <a:t>of Coating Composition. </a:t>
            </a:r>
          </a:p>
        </p:txBody>
      </p:sp>
    </p:spTree>
    <p:extLst>
      <p:ext uri="{BB962C8B-B14F-4D97-AF65-F5344CB8AC3E}">
        <p14:creationId xmlns:p14="http://schemas.microsoft.com/office/powerpoint/2010/main" val="585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838200"/>
          </a:xfrm>
        </p:spPr>
        <p:txBody>
          <a:bodyPr/>
          <a:lstStyle/>
          <a:p>
            <a:pPr algn="ctr"/>
            <a:r>
              <a:rPr lang="en-GB" altLang="en-US" sz="2400" dirty="0" err="1" smtClean="0"/>
              <a:t>CrAlYN</a:t>
            </a:r>
            <a:r>
              <a:rPr lang="en-GB" altLang="en-US" sz="2400" dirty="0" smtClean="0"/>
              <a:t>/ </a:t>
            </a:r>
            <a:r>
              <a:rPr lang="en-GB" altLang="en-US" sz="2400" dirty="0" err="1" smtClean="0"/>
              <a:t>CrN</a:t>
            </a:r>
            <a:r>
              <a:rPr lang="en-GB" altLang="en-US" sz="2400" dirty="0" smtClean="0"/>
              <a:t> Coated </a:t>
            </a:r>
            <a:r>
              <a:rPr lang="en-GB" altLang="en-US" sz="2400" dirty="0"/>
              <a:t>Cutting Tools for </a:t>
            </a:r>
            <a:r>
              <a:rPr lang="en-GB" altLang="en-US" sz="2400" dirty="0" smtClean="0"/>
              <a:t>Dry High Speed Machining</a:t>
            </a:r>
            <a:endParaRPr lang="en-GB" altLang="en-US" sz="2400" dirty="0"/>
          </a:p>
        </p:txBody>
      </p:sp>
      <p:pic>
        <p:nvPicPr>
          <p:cNvPr id="34819" name="Picture 3" descr="PICT00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524000"/>
            <a:ext cx="61722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040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95536" y="685800"/>
            <a:ext cx="8062664" cy="838200"/>
          </a:xfrm>
        </p:spPr>
        <p:txBody>
          <a:bodyPr/>
          <a:lstStyle/>
          <a:p>
            <a:pPr algn="ctr"/>
            <a:r>
              <a:rPr lang="en-GB" altLang="en-US" sz="2800" dirty="0"/>
              <a:t>Friction and Wear </a:t>
            </a:r>
            <a:r>
              <a:rPr lang="en-GB" altLang="en-US" sz="2800" dirty="0" smtClean="0"/>
              <a:t>coefficients of </a:t>
            </a:r>
            <a:r>
              <a:rPr lang="en-GB" altLang="en-US" sz="2800" dirty="0" err="1" smtClean="0"/>
              <a:t>CrAlYN</a:t>
            </a:r>
            <a:r>
              <a:rPr lang="en-GB" altLang="en-US" sz="2800" dirty="0" smtClean="0"/>
              <a:t>/</a:t>
            </a:r>
            <a:r>
              <a:rPr lang="en-GB" altLang="en-US" sz="2800" dirty="0" err="1" smtClean="0"/>
              <a:t>CrN</a:t>
            </a:r>
            <a:r>
              <a:rPr lang="en-GB" altLang="en-US" sz="2800" dirty="0"/>
              <a:t/>
            </a:r>
            <a:br>
              <a:rPr lang="en-GB" altLang="en-US" sz="2800" dirty="0"/>
            </a:br>
            <a:r>
              <a:rPr lang="en-GB" altLang="en-US" sz="2000" dirty="0"/>
              <a:t> pin-on disk, Al</a:t>
            </a:r>
            <a:r>
              <a:rPr lang="en-GB" altLang="en-US" sz="2000" baseline="-25000" dirty="0"/>
              <a:t>2</a:t>
            </a:r>
            <a:r>
              <a:rPr lang="en-GB" altLang="en-US" sz="2000" dirty="0"/>
              <a:t>O</a:t>
            </a:r>
            <a:r>
              <a:rPr lang="en-GB" altLang="en-US" sz="2000" baseline="-25000" dirty="0"/>
              <a:t>3</a:t>
            </a:r>
            <a:r>
              <a:rPr lang="en-GB" altLang="en-US" sz="2000" dirty="0"/>
              <a:t>, Load= </a:t>
            </a:r>
            <a:r>
              <a:rPr lang="en-GB" altLang="en-US" sz="2000" dirty="0" smtClean="0"/>
              <a:t>5 N</a:t>
            </a:r>
            <a:r>
              <a:rPr lang="en-GB" altLang="en-US" sz="2000" dirty="0"/>
              <a:t>, dry</a:t>
            </a:r>
          </a:p>
        </p:txBody>
      </p:sp>
      <p:grpSp>
        <p:nvGrpSpPr>
          <p:cNvPr id="142341" name="Group 5"/>
          <p:cNvGrpSpPr>
            <a:grpSpLocks/>
          </p:cNvGrpSpPr>
          <p:nvPr/>
        </p:nvGrpSpPr>
        <p:grpSpPr bwMode="auto">
          <a:xfrm>
            <a:off x="1060450" y="1844674"/>
            <a:ext cx="6896100" cy="4251325"/>
            <a:chOff x="668" y="1162"/>
            <a:chExt cx="4344" cy="2678"/>
          </a:xfrm>
        </p:grpSpPr>
        <p:pic>
          <p:nvPicPr>
            <p:cNvPr id="142339" name="Picture 3" descr="2ah-2_friction"/>
            <p:cNvPicPr>
              <a:picLocks noChangeAspect="1" noChangeArrowheads="1"/>
            </p:cNvPicPr>
            <p:nvPr/>
          </p:nvPicPr>
          <p:blipFill>
            <a:blip r:embed="rId2" cstate="print">
              <a:extLst>
                <a:ext uri="{28A0092B-C50C-407E-A947-70E740481C1C}">
                  <a14:useLocalDpi xmlns:a14="http://schemas.microsoft.com/office/drawing/2010/main" val="0"/>
                </a:ext>
              </a:extLst>
            </a:blip>
            <a:srcRect t="14197"/>
            <a:stretch>
              <a:fillRect/>
            </a:stretch>
          </p:blipFill>
          <p:spPr bwMode="auto">
            <a:xfrm>
              <a:off x="668" y="1162"/>
              <a:ext cx="4344" cy="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 Box 4"/>
            <p:cNvSpPr txBox="1">
              <a:spLocks noChangeArrowheads="1"/>
            </p:cNvSpPr>
            <p:nvPr/>
          </p:nvSpPr>
          <p:spPr bwMode="auto">
            <a:xfrm>
              <a:off x="2812" y="1290"/>
              <a:ext cx="2160" cy="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pPr>
              <a:r>
                <a:rPr lang="en-GB" altLang="en-US" sz="2400" dirty="0">
                  <a:latin typeface="Symbol" pitchFamily="18" charset="2"/>
                </a:rPr>
                <a:t>m</a:t>
              </a:r>
              <a:r>
                <a:rPr lang="en-GB" altLang="en-US" sz="2400" dirty="0"/>
                <a:t> = 0.45</a:t>
              </a:r>
            </a:p>
            <a:p>
              <a:pPr>
                <a:spcBef>
                  <a:spcPct val="50000"/>
                </a:spcBef>
                <a:buNone/>
              </a:pPr>
              <a:r>
                <a:rPr lang="en-GB" altLang="en-US" sz="2400" dirty="0"/>
                <a:t>K</a:t>
              </a:r>
              <a:r>
                <a:rPr lang="en-GB" altLang="en-US" sz="2400" baseline="-25000" dirty="0"/>
                <a:t>s</a:t>
              </a:r>
              <a:r>
                <a:rPr lang="en-GB" altLang="en-US" sz="2400" dirty="0"/>
                <a:t> =2.87 x 10</a:t>
              </a:r>
              <a:r>
                <a:rPr lang="en-GB" altLang="en-US" sz="2400" baseline="30000" dirty="0"/>
                <a:t>-17</a:t>
              </a:r>
              <a:r>
                <a:rPr lang="en-GB" altLang="en-US" sz="2400" dirty="0"/>
                <a:t> m</a:t>
              </a:r>
              <a:r>
                <a:rPr lang="en-GB" altLang="en-US" sz="2400" baseline="30000" dirty="0"/>
                <a:t>3</a:t>
              </a:r>
              <a:r>
                <a:rPr lang="en-GB" altLang="en-US" sz="2400" dirty="0"/>
                <a:t>/Nm</a:t>
              </a:r>
            </a:p>
            <a:p>
              <a:pPr>
                <a:spcBef>
                  <a:spcPct val="50000"/>
                </a:spcBef>
              </a:pPr>
              <a:endParaRPr lang="en-GB" altLang="en-US" dirty="0"/>
            </a:p>
          </p:txBody>
        </p:sp>
      </p:grpSp>
    </p:spTree>
    <p:extLst>
      <p:ext uri="{BB962C8B-B14F-4D97-AF65-F5344CB8AC3E}">
        <p14:creationId xmlns:p14="http://schemas.microsoft.com/office/powerpoint/2010/main" val="238689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762000"/>
            <a:ext cx="7772400" cy="838200"/>
          </a:xfrm>
        </p:spPr>
        <p:txBody>
          <a:bodyPr/>
          <a:lstStyle/>
          <a:p>
            <a:pPr algn="ctr"/>
            <a:r>
              <a:rPr lang="en-GB" altLang="en-US" sz="2800" dirty="0"/>
              <a:t>Wear Coefficients of various PVD </a:t>
            </a:r>
            <a:r>
              <a:rPr lang="en-GB" altLang="en-US" sz="2800" dirty="0" smtClean="0"/>
              <a:t>coatings </a:t>
            </a:r>
            <a:r>
              <a:rPr lang="en-GB" altLang="en-US" sz="2800" dirty="0"/>
              <a:t/>
            </a:r>
            <a:br>
              <a:rPr lang="en-GB" altLang="en-US" sz="2800" dirty="0"/>
            </a:br>
            <a:r>
              <a:rPr lang="en-GB" altLang="en-US" sz="2000" dirty="0"/>
              <a:t>pin-on-disc, Al</a:t>
            </a:r>
            <a:r>
              <a:rPr lang="en-GB" altLang="en-US" sz="2000" baseline="-25000" dirty="0"/>
              <a:t>2</a:t>
            </a:r>
            <a:r>
              <a:rPr lang="en-GB" altLang="en-US" sz="2000" dirty="0"/>
              <a:t>O</a:t>
            </a:r>
            <a:r>
              <a:rPr lang="en-GB" altLang="en-US" sz="2000" baseline="-25000" dirty="0"/>
              <a:t>3</a:t>
            </a:r>
            <a:r>
              <a:rPr lang="en-GB" altLang="en-US" sz="2000" dirty="0"/>
              <a:t>, Load= </a:t>
            </a:r>
            <a:r>
              <a:rPr lang="en-GB" altLang="en-US" sz="2000" dirty="0" smtClean="0"/>
              <a:t>5 N</a:t>
            </a:r>
            <a:r>
              <a:rPr lang="en-GB" altLang="en-US" sz="2000" dirty="0"/>
              <a:t>, dry</a:t>
            </a:r>
          </a:p>
        </p:txBody>
      </p:sp>
      <p:graphicFrame>
        <p:nvGraphicFramePr>
          <p:cNvPr id="2" name="Object 3"/>
          <p:cNvGraphicFramePr>
            <a:graphicFrameLocks/>
          </p:cNvGraphicFramePr>
          <p:nvPr>
            <p:extLst>
              <p:ext uri="{D42A27DB-BD31-4B8C-83A1-F6EECF244321}">
                <p14:modId xmlns:p14="http://schemas.microsoft.com/office/powerpoint/2010/main" val="1869849226"/>
              </p:ext>
            </p:extLst>
          </p:nvPr>
        </p:nvGraphicFramePr>
        <p:xfrm>
          <a:off x="1093788" y="1752600"/>
          <a:ext cx="7096125" cy="421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03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hiasarian2010PC">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Arial Unicode MS"/>
        <a:ea typeface="Arial Unicode MS"/>
        <a:cs typeface="Arial Unicode MS"/>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Char char="•"/>
          <a:tabLst/>
          <a:defRPr kumimoji="0" lang="en-GB" sz="28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Char char="•"/>
          <a:tabLst/>
          <a:defRPr kumimoji="0" lang="en-GB" sz="28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Ehiasarian2010PC</Template>
  <TotalTime>1708</TotalTime>
  <Words>315</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Ehiasarian2010PC</vt:lpstr>
      <vt:lpstr>Chart</vt:lpstr>
      <vt:lpstr>    Coatings for Dry High Speed Machining Applications  Papken Eh. Hovsepian and Arutiun P. Ehiasarian  National HIPIMS Technology Centre, Materials and Engineering Research Institute, Sheffield Hallam University, Howard Street, Sheffield S1 1WB, UK,  </vt:lpstr>
      <vt:lpstr>PowerPoint Presentation</vt:lpstr>
      <vt:lpstr>As-deposited and TiAlCrYN coated CC end mill after heat treatment: 850 C, 1 hour</vt:lpstr>
      <vt:lpstr>Dry High Speed Milling of Hardened, (58 HRC) High Speed Steel, Cutting Speed 385 m/min </vt:lpstr>
      <vt:lpstr>Nanoscale Multilayer CrAlYN/CrN  Deposited by HIPIMS Technology</vt:lpstr>
      <vt:lpstr>PowerPoint Presentation</vt:lpstr>
      <vt:lpstr>CrAlYN/ CrN Coated Cutting Tools for Dry High Speed Machining</vt:lpstr>
      <vt:lpstr>Friction and Wear coefficients of CrAlYN/CrN  pin-on disk, Al2O3, Load= 5 N, dry</vt:lpstr>
      <vt:lpstr>Wear Coefficients of various PVD coatings  pin-on-disc, Al2O3, Load= 5 N, dry</vt:lpstr>
      <vt:lpstr>High Temperature Tribological Behaviour of CrAlYN/CrN</vt:lpstr>
      <vt:lpstr>MILLING TEST</vt:lpstr>
      <vt:lpstr>PowerPoint Presentation</vt:lpstr>
    </vt:vector>
  </TitlesOfParts>
  <Company>Sheffield Hallam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Power Impulse Magnetron Sputtering -HIPIMS</dc:title>
  <dc:creator>Papken Hovsepian</dc:creator>
  <cp:lastModifiedBy>Papken Hovsepian</cp:lastModifiedBy>
  <cp:revision>250</cp:revision>
  <cp:lastPrinted>2001-07-22T13:21:09Z</cp:lastPrinted>
  <dcterms:created xsi:type="dcterms:W3CDTF">2010-09-02T09:00:08Z</dcterms:created>
  <dcterms:modified xsi:type="dcterms:W3CDTF">2020-12-14T13:22:04Z</dcterms:modified>
</cp:coreProperties>
</file>