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8" r:id="rId1"/>
  </p:sldMasterIdLst>
  <p:notesMasterIdLst>
    <p:notesMasterId r:id="rId18"/>
  </p:notesMasterIdLst>
  <p:handoutMasterIdLst>
    <p:handoutMasterId r:id="rId19"/>
  </p:handoutMasterIdLst>
  <p:sldIdLst>
    <p:sldId id="328" r:id="rId2"/>
    <p:sldId id="329" r:id="rId3"/>
    <p:sldId id="331" r:id="rId4"/>
    <p:sldId id="334" r:id="rId5"/>
    <p:sldId id="335" r:id="rId6"/>
    <p:sldId id="336" r:id="rId7"/>
    <p:sldId id="337" r:id="rId8"/>
    <p:sldId id="338" r:id="rId9"/>
    <p:sldId id="339" r:id="rId10"/>
    <p:sldId id="347" r:id="rId11"/>
    <p:sldId id="340" r:id="rId12"/>
    <p:sldId id="341" r:id="rId13"/>
    <p:sldId id="342" r:id="rId14"/>
    <p:sldId id="343" r:id="rId15"/>
    <p:sldId id="344" r:id="rId16"/>
    <p:sldId id="345" r:id="rId17"/>
  </p:sldIdLst>
  <p:sldSz cx="9144000" cy="6858000" type="screen4x3"/>
  <p:notesSz cx="6669088" cy="9926638"/>
  <p:defaultTextStyle>
    <a:defPPr>
      <a:defRPr lang="en-GB"/>
    </a:defPPr>
    <a:lvl1pPr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1pPr>
    <a:lvl2pPr marL="4572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2pPr>
    <a:lvl3pPr marL="9144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3pPr>
    <a:lvl4pPr marL="13716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4pPr>
    <a:lvl5pPr marL="1828800" algn="l" rtl="0" eaLnBrk="0" fontAlgn="base" hangingPunct="0">
      <a:lnSpc>
        <a:spcPct val="90000"/>
      </a:lnSpc>
      <a:spcBef>
        <a:spcPct val="20000"/>
      </a:spcBef>
      <a:spcAft>
        <a:spcPct val="0"/>
      </a:spcAft>
      <a:buChar char="•"/>
      <a:defRPr sz="2800" kern="1200">
        <a:solidFill>
          <a:schemeClr val="tx1"/>
        </a:solidFill>
        <a:latin typeface="Arial Unicode MS" pitchFamily="34" charset="-128"/>
        <a:ea typeface="Arial Unicode MS" pitchFamily="34" charset="-128"/>
        <a:cs typeface="Arial Unicode MS" pitchFamily="34" charset="-128"/>
      </a:defRPr>
    </a:lvl5pPr>
    <a:lvl6pPr marL="22860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6pPr>
    <a:lvl7pPr marL="27432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7pPr>
    <a:lvl8pPr marL="32004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8pPr>
    <a:lvl9pPr marL="3657600" algn="l" defTabSz="914400" rtl="0" eaLnBrk="1" latinLnBrk="0" hangingPunct="1">
      <a:defRPr sz="2800" kern="1200">
        <a:solidFill>
          <a:schemeClr val="tx1"/>
        </a:solidFill>
        <a:latin typeface="Arial Unicode MS" pitchFamily="34" charset="-128"/>
        <a:ea typeface="Arial Unicode MS" pitchFamily="34" charset="-128"/>
        <a:cs typeface="Arial Unicode MS" pitchFamily="3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1C1C1C"/>
    <a:srgbClr val="FFFFCC"/>
    <a:srgbClr val="CCCC00"/>
    <a:srgbClr val="33CCFF"/>
    <a:srgbClr val="00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51" autoAdjust="0"/>
    <p:restoredTop sz="94638" autoAdjust="0"/>
  </p:normalViewPr>
  <p:slideViewPr>
    <p:cSldViewPr>
      <p:cViewPr>
        <p:scale>
          <a:sx n="75" d="100"/>
          <a:sy n="75" d="100"/>
        </p:scale>
        <p:origin x="-1181" y="-4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69635" name="Rectangle 3"/>
          <p:cNvSpPr>
            <a:spLocks noGrp="1" noChangeArrowheads="1"/>
          </p:cNvSpPr>
          <p:nvPr>
            <p:ph type="dt" sz="quarter" idx="1"/>
          </p:nvPr>
        </p:nvSpPr>
        <p:spPr bwMode="auto">
          <a:xfrm>
            <a:off x="3779838"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endParaRPr lang="en-GB" dirty="0"/>
          </a:p>
        </p:txBody>
      </p:sp>
      <p:sp>
        <p:nvSpPr>
          <p:cNvPr id="69636" name="Rectangle 4"/>
          <p:cNvSpPr>
            <a:spLocks noGrp="1" noChangeArrowheads="1"/>
          </p:cNvSpPr>
          <p:nvPr>
            <p:ph type="ftr" sz="quarter" idx="2"/>
          </p:nvPr>
        </p:nvSpPr>
        <p:spPr bwMode="auto">
          <a:xfrm>
            <a:off x="0"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69637" name="Rectangle 5"/>
          <p:cNvSpPr>
            <a:spLocks noGrp="1" noChangeArrowheads="1"/>
          </p:cNvSpPr>
          <p:nvPr>
            <p:ph type="sldNum" sz="quarter" idx="3"/>
          </p:nvPr>
        </p:nvSpPr>
        <p:spPr bwMode="auto">
          <a:xfrm>
            <a:off x="3779838"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fld id="{92D2F3C2-BCA0-43D8-BEAC-A1A3A0D15A6B}" type="slidenum">
              <a:rPr lang="en-GB"/>
              <a:pPr>
                <a:defRPr/>
              </a:pPr>
              <a:t>‹#›</a:t>
            </a:fld>
            <a:endParaRPr lang="en-GB" dirty="0"/>
          </a:p>
        </p:txBody>
      </p:sp>
    </p:spTree>
    <p:extLst>
      <p:ext uri="{BB962C8B-B14F-4D97-AF65-F5344CB8AC3E}">
        <p14:creationId xmlns:p14="http://schemas.microsoft.com/office/powerpoint/2010/main" val="2351419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28675" name="Rectangle 3"/>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endParaRPr lang="en-GB" dirty="0"/>
          </a:p>
        </p:txBody>
      </p:sp>
      <p:sp>
        <p:nvSpPr>
          <p:cNvPr id="3076" name="Rectangle 4"/>
          <p:cNvSpPr>
            <a:spLocks noGrp="1" noRot="1" noChangeAspect="1" noChangeArrowheads="1" noTextEdit="1"/>
          </p:cNvSpPr>
          <p:nvPr>
            <p:ph type="sldImg" idx="2"/>
          </p:nvPr>
        </p:nvSpPr>
        <p:spPr bwMode="auto">
          <a:xfrm>
            <a:off x="850900" y="742950"/>
            <a:ext cx="4967288" cy="3725863"/>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887413" y="4716463"/>
            <a:ext cx="4894262" cy="4467225"/>
          </a:xfrm>
          <a:prstGeom prst="rect">
            <a:avLst/>
          </a:prstGeom>
          <a:noFill/>
          <a:ln w="9525">
            <a:noFill/>
            <a:miter lim="800000"/>
            <a:headEnd/>
            <a:tailEnd/>
          </a:ln>
          <a:effectLst/>
        </p:spPr>
        <p:txBody>
          <a:bodyPr vert="horz" wrap="square" lIns="91968" tIns="45984" rIns="91968" bIns="45984"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28678" name="Rectangle 6"/>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defTabSz="919163">
              <a:lnSpc>
                <a:spcPct val="100000"/>
              </a:lnSpc>
              <a:spcBef>
                <a:spcPct val="0"/>
              </a:spcBef>
              <a:buFontTx/>
              <a:buNone/>
              <a:defRPr sz="1100">
                <a:latin typeface="Times New Roman" pitchFamily="18" charset="0"/>
              </a:defRPr>
            </a:lvl1pPr>
          </a:lstStyle>
          <a:p>
            <a:pPr>
              <a:defRPr/>
            </a:pPr>
            <a:endParaRPr lang="en-GB" dirty="0"/>
          </a:p>
        </p:txBody>
      </p:sp>
      <p:sp>
        <p:nvSpPr>
          <p:cNvPr id="28679" name="Rectangle 7"/>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968" tIns="45984" rIns="91968" bIns="45984" numCol="1" anchor="b" anchorCtr="0" compatLnSpc="1">
            <a:prstTxWarp prst="textNoShape">
              <a:avLst/>
            </a:prstTxWarp>
          </a:bodyPr>
          <a:lstStyle>
            <a:lvl1pPr algn="r" defTabSz="919163">
              <a:lnSpc>
                <a:spcPct val="100000"/>
              </a:lnSpc>
              <a:spcBef>
                <a:spcPct val="0"/>
              </a:spcBef>
              <a:buFontTx/>
              <a:buNone/>
              <a:defRPr sz="1100">
                <a:latin typeface="Times New Roman" pitchFamily="18" charset="0"/>
              </a:defRPr>
            </a:lvl1pPr>
          </a:lstStyle>
          <a:p>
            <a:pPr>
              <a:defRPr/>
            </a:pPr>
            <a:fld id="{ACE8BFC9-CEF5-42B7-AE5D-331984B36B07}" type="slidenum">
              <a:rPr lang="en-GB"/>
              <a:pPr>
                <a:defRPr/>
              </a:pPr>
              <a:t>‹#›</a:t>
            </a:fld>
            <a:endParaRPr lang="en-GB" dirty="0"/>
          </a:p>
        </p:txBody>
      </p:sp>
    </p:spTree>
    <p:extLst>
      <p:ext uri="{BB962C8B-B14F-4D97-AF65-F5344CB8AC3E}">
        <p14:creationId xmlns:p14="http://schemas.microsoft.com/office/powerpoint/2010/main" val="19622531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6"/>
            <a:ext cx="7772400" cy="1469826"/>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1"/>
            <a:ext cx="6400800" cy="175200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874000" y="857253"/>
            <a:ext cx="1100138" cy="492025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0" y="857253"/>
            <a:ext cx="3149600" cy="49202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695"/>
            <a:ext cx="7772400" cy="1360884"/>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7507"/>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0" y="2169915"/>
            <a:ext cx="1981200" cy="360759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705600" y="2169915"/>
            <a:ext cx="1981200" cy="360759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5035"/>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908"/>
            <a:ext cx="4040188" cy="6393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5273"/>
            <a:ext cx="4040188"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9" y="1535908"/>
            <a:ext cx="4041775" cy="6393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5273"/>
            <a:ext cx="4041775" cy="395049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250"/>
            <a:ext cx="3008313" cy="1162644"/>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248"/>
            <a:ext cx="5111750" cy="58525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894"/>
            <a:ext cx="3008313" cy="468987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3"/>
            <a:ext cx="5486400" cy="566142"/>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578"/>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GB" noProof="0" dirty="0" smtClean="0"/>
          </a:p>
        </p:txBody>
      </p:sp>
      <p:sp>
        <p:nvSpPr>
          <p:cNvPr id="4" name="Text Placeholder 3"/>
          <p:cNvSpPr>
            <a:spLocks noGrp="1"/>
          </p:cNvSpPr>
          <p:nvPr>
            <p:ph type="body" sz="half" idx="2"/>
          </p:nvPr>
        </p:nvSpPr>
        <p:spPr>
          <a:xfrm>
            <a:off x="1792288" y="5366743"/>
            <a:ext cx="5486400" cy="8054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9" name="Rectangle 25"/>
          <p:cNvSpPr>
            <a:spLocks noChangeArrowheads="1"/>
          </p:cNvSpPr>
          <p:nvPr/>
        </p:nvSpPr>
        <p:spPr bwMode="auto">
          <a:xfrm>
            <a:off x="0" y="0"/>
            <a:ext cx="9144000" cy="688975"/>
          </a:xfrm>
          <a:prstGeom prst="rect">
            <a:avLst/>
          </a:prstGeom>
          <a:gradFill>
            <a:gsLst>
              <a:gs pos="41000">
                <a:schemeClr val="tx1"/>
              </a:gs>
              <a:gs pos="98000">
                <a:schemeClr val="bg1"/>
              </a:gs>
            </a:gsLst>
            <a:lin ang="5400000" scaled="0"/>
          </a:gradFill>
          <a:ln w="9525">
            <a:noFill/>
            <a:miter lim="800000"/>
            <a:headEnd/>
            <a:tailEnd/>
          </a:ln>
          <a:effectLst/>
        </p:spPr>
        <p:txBody>
          <a:bodyPr wrap="none" anchor="ctr"/>
          <a:lstStyle/>
          <a:p>
            <a:pPr>
              <a:defRPr/>
            </a:pPr>
            <a:endParaRPr lang="en-GB" dirty="0"/>
          </a:p>
        </p:txBody>
      </p:sp>
      <p:sp>
        <p:nvSpPr>
          <p:cNvPr id="1040" name="Rectangle 16"/>
          <p:cNvSpPr>
            <a:spLocks noChangeArrowheads="1"/>
          </p:cNvSpPr>
          <p:nvPr/>
        </p:nvSpPr>
        <p:spPr bwMode="auto">
          <a:xfrm>
            <a:off x="0" y="6169025"/>
            <a:ext cx="9144000" cy="688975"/>
          </a:xfrm>
          <a:prstGeom prst="rect">
            <a:avLst/>
          </a:prstGeom>
          <a:gradFill>
            <a:gsLst>
              <a:gs pos="41000">
                <a:schemeClr val="tx1"/>
              </a:gs>
              <a:gs pos="98000">
                <a:schemeClr val="bg1"/>
              </a:gs>
            </a:gsLst>
            <a:lin ang="16200000" scaled="1"/>
          </a:gradFill>
          <a:ln w="9525">
            <a:noFill/>
            <a:miter lim="800000"/>
            <a:headEnd/>
            <a:tailEnd/>
          </a:ln>
          <a:effectLst/>
        </p:spPr>
        <p:txBody>
          <a:bodyPr wrap="none" anchor="ctr"/>
          <a:lstStyle/>
          <a:p>
            <a:pPr>
              <a:defRPr/>
            </a:pPr>
            <a:endParaRPr lang="en-GB" dirty="0"/>
          </a:p>
        </p:txBody>
      </p:sp>
      <p:pic>
        <p:nvPicPr>
          <p:cNvPr id="1028" name="Picture 20" descr="meri_bannernew"/>
          <p:cNvPicPr>
            <a:picLocks noChangeAspect="1" noChangeArrowheads="1"/>
          </p:cNvPicPr>
          <p:nvPr/>
        </p:nvPicPr>
        <p:blipFill>
          <a:blip r:embed="rId13" cstate="print">
            <a:lum bright="-40000"/>
          </a:blip>
          <a:srcRect r="39784"/>
          <a:stretch>
            <a:fillRect/>
          </a:stretch>
        </p:blipFill>
        <p:spPr bwMode="auto">
          <a:xfrm>
            <a:off x="8018463" y="6500813"/>
            <a:ext cx="1125537" cy="328612"/>
          </a:xfrm>
          <a:prstGeom prst="rect">
            <a:avLst/>
          </a:prstGeom>
          <a:noFill/>
          <a:ln w="9525">
            <a:noFill/>
            <a:miter lim="800000"/>
            <a:headEnd/>
            <a:tailEnd/>
          </a:ln>
        </p:spPr>
      </p:pic>
      <p:pic>
        <p:nvPicPr>
          <p:cNvPr id="1029" name="Picture 21" descr="SHU 2L black"/>
          <p:cNvPicPr>
            <a:picLocks noChangeAspect="1" noChangeArrowheads="1"/>
          </p:cNvPicPr>
          <p:nvPr/>
        </p:nvPicPr>
        <p:blipFill>
          <a:blip r:embed="rId14" cstate="print">
            <a:lum bright="-40000"/>
          </a:blip>
          <a:srcRect/>
          <a:stretch>
            <a:fillRect/>
          </a:stretch>
        </p:blipFill>
        <p:spPr bwMode="auto">
          <a:xfrm>
            <a:off x="0" y="6500813"/>
            <a:ext cx="1746250" cy="328612"/>
          </a:xfrm>
          <a:prstGeom prst="rect">
            <a:avLst/>
          </a:prstGeom>
          <a:noFill/>
          <a:ln w="9525">
            <a:noFill/>
            <a:miter lim="800000"/>
            <a:headEnd/>
            <a:tailEnd/>
          </a:ln>
        </p:spPr>
      </p:pic>
      <p:pic>
        <p:nvPicPr>
          <p:cNvPr id="1030" name="Picture 22" descr="LOGO NANOTECHsmallHR"/>
          <p:cNvPicPr>
            <a:picLocks noChangeAspect="1" noChangeArrowheads="1"/>
          </p:cNvPicPr>
          <p:nvPr/>
        </p:nvPicPr>
        <p:blipFill>
          <a:blip r:embed="rId15" cstate="print">
            <a:lum bright="-40000"/>
          </a:blip>
          <a:srcRect/>
          <a:stretch>
            <a:fillRect/>
          </a:stretch>
        </p:blipFill>
        <p:spPr bwMode="auto">
          <a:xfrm>
            <a:off x="0" y="0"/>
            <a:ext cx="1828800" cy="368300"/>
          </a:xfrm>
          <a:prstGeom prst="rect">
            <a:avLst/>
          </a:prstGeom>
          <a:noFill/>
          <a:ln w="9525">
            <a:noFill/>
            <a:miter lim="800000"/>
            <a:headEnd/>
            <a:tailEnd/>
          </a:ln>
        </p:spPr>
      </p:pic>
      <p:sp>
        <p:nvSpPr>
          <p:cNvPr id="1031" name="Rectangle 23"/>
          <p:cNvSpPr>
            <a:spLocks noGrp="1" noChangeArrowheads="1"/>
          </p:cNvSpPr>
          <p:nvPr>
            <p:ph type="title"/>
          </p:nvPr>
        </p:nvSpPr>
        <p:spPr bwMode="auto">
          <a:xfrm>
            <a:off x="4000500" y="684213"/>
            <a:ext cx="4902200" cy="10001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32" name="Rectangle 24"/>
          <p:cNvSpPr>
            <a:spLocks noGrp="1" noChangeArrowheads="1"/>
          </p:cNvSpPr>
          <p:nvPr>
            <p:ph type="body" idx="1"/>
          </p:nvPr>
        </p:nvSpPr>
        <p:spPr bwMode="auto">
          <a:xfrm>
            <a:off x="4500563" y="2303463"/>
            <a:ext cx="4357687" cy="3768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800">
          <a:solidFill>
            <a:srgbClr val="333333"/>
          </a:solidFill>
          <a:latin typeface="+mj-lt"/>
          <a:ea typeface="+mj-ea"/>
          <a:cs typeface="+mj-cs"/>
        </a:defRPr>
      </a:lvl1pPr>
      <a:lvl2pPr algn="l" rtl="0" eaLnBrk="1" fontAlgn="base" hangingPunct="1">
        <a:spcBef>
          <a:spcPct val="0"/>
        </a:spcBef>
        <a:spcAft>
          <a:spcPct val="0"/>
        </a:spcAft>
        <a:defRPr sz="2800">
          <a:solidFill>
            <a:srgbClr val="333333"/>
          </a:solidFill>
          <a:latin typeface="Tahoma" pitchFamily="34" charset="0"/>
        </a:defRPr>
      </a:lvl2pPr>
      <a:lvl3pPr algn="l" rtl="0" eaLnBrk="1" fontAlgn="base" hangingPunct="1">
        <a:spcBef>
          <a:spcPct val="0"/>
        </a:spcBef>
        <a:spcAft>
          <a:spcPct val="0"/>
        </a:spcAft>
        <a:defRPr sz="2800">
          <a:solidFill>
            <a:srgbClr val="333333"/>
          </a:solidFill>
          <a:latin typeface="Tahoma" pitchFamily="34" charset="0"/>
        </a:defRPr>
      </a:lvl3pPr>
      <a:lvl4pPr algn="l" rtl="0" eaLnBrk="1" fontAlgn="base" hangingPunct="1">
        <a:spcBef>
          <a:spcPct val="0"/>
        </a:spcBef>
        <a:spcAft>
          <a:spcPct val="0"/>
        </a:spcAft>
        <a:defRPr sz="2800">
          <a:solidFill>
            <a:srgbClr val="333333"/>
          </a:solidFill>
          <a:latin typeface="Tahoma" pitchFamily="34" charset="0"/>
        </a:defRPr>
      </a:lvl4pPr>
      <a:lvl5pPr algn="l" rtl="0" eaLnBrk="1" fontAlgn="base" hangingPunct="1">
        <a:spcBef>
          <a:spcPct val="0"/>
        </a:spcBef>
        <a:spcAft>
          <a:spcPct val="0"/>
        </a:spcAft>
        <a:defRPr sz="2800">
          <a:solidFill>
            <a:srgbClr val="333333"/>
          </a:solidFill>
          <a:latin typeface="Tahoma" pitchFamily="34" charset="0"/>
        </a:defRPr>
      </a:lvl5pPr>
      <a:lvl6pPr marL="457200" algn="l" rtl="0" eaLnBrk="1" fontAlgn="base" hangingPunct="1">
        <a:spcBef>
          <a:spcPct val="0"/>
        </a:spcBef>
        <a:spcAft>
          <a:spcPct val="0"/>
        </a:spcAft>
        <a:defRPr sz="3200">
          <a:solidFill>
            <a:srgbClr val="333333"/>
          </a:solidFill>
          <a:latin typeface="Tahoma" pitchFamily="34" charset="0"/>
        </a:defRPr>
      </a:lvl6pPr>
      <a:lvl7pPr marL="914400" algn="l" rtl="0" eaLnBrk="1" fontAlgn="base" hangingPunct="1">
        <a:spcBef>
          <a:spcPct val="0"/>
        </a:spcBef>
        <a:spcAft>
          <a:spcPct val="0"/>
        </a:spcAft>
        <a:defRPr sz="3200">
          <a:solidFill>
            <a:srgbClr val="333333"/>
          </a:solidFill>
          <a:latin typeface="Tahoma" pitchFamily="34" charset="0"/>
        </a:defRPr>
      </a:lvl7pPr>
      <a:lvl8pPr marL="1371600" algn="l" rtl="0" eaLnBrk="1" fontAlgn="base" hangingPunct="1">
        <a:spcBef>
          <a:spcPct val="0"/>
        </a:spcBef>
        <a:spcAft>
          <a:spcPct val="0"/>
        </a:spcAft>
        <a:defRPr sz="3200">
          <a:solidFill>
            <a:srgbClr val="333333"/>
          </a:solidFill>
          <a:latin typeface="Tahoma" pitchFamily="34" charset="0"/>
        </a:defRPr>
      </a:lvl8pPr>
      <a:lvl9pPr marL="1828800" algn="l" rtl="0" eaLnBrk="1" fontAlgn="base" hangingPunct="1">
        <a:spcBef>
          <a:spcPct val="0"/>
        </a:spcBef>
        <a:spcAft>
          <a:spcPct val="0"/>
        </a:spcAft>
        <a:defRPr sz="3200">
          <a:solidFill>
            <a:srgbClr val="333333"/>
          </a:solidFill>
          <a:latin typeface="Tahoma"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ea typeface="+mn-ea"/>
          <a:cs typeface="+mn-cs"/>
        </a:defRPr>
      </a:lvl2pPr>
      <a:lvl3pPr marL="1143000" indent="-228600" algn="l" rtl="0" eaLnBrk="1" fontAlgn="base" hangingPunct="1">
        <a:spcBef>
          <a:spcPct val="20000"/>
        </a:spcBef>
        <a:spcAft>
          <a:spcPct val="0"/>
        </a:spcAft>
        <a:buChar char="•"/>
        <a:defRPr>
          <a:solidFill>
            <a:schemeClr val="tx1"/>
          </a:solidFill>
          <a:latin typeface="+mn-lt"/>
          <a:ea typeface="+mn-ea"/>
          <a:cs typeface="+mn-cs"/>
        </a:defRPr>
      </a:lvl3pPr>
      <a:lvl4pPr marL="1600200" indent="-228600" algn="l" rtl="0" eaLnBrk="1" fontAlgn="base" hangingPunct="1">
        <a:spcBef>
          <a:spcPct val="20000"/>
        </a:spcBef>
        <a:spcAft>
          <a:spcPct val="0"/>
        </a:spcAft>
        <a:buChar char="–"/>
        <a:defRPr sz="16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600">
          <a:solidFill>
            <a:schemeClr val="tx1"/>
          </a:solidFill>
          <a:latin typeface="+mn-lt"/>
          <a:ea typeface="+mn-ea"/>
          <a:cs typeface="+mn-cs"/>
        </a:defRPr>
      </a:lvl5pPr>
      <a:lvl6pPr marL="2514600" indent="-228600" algn="l" rtl="0" eaLnBrk="1" fontAlgn="base" hangingPunct="1">
        <a:spcBef>
          <a:spcPct val="20000"/>
        </a:spcBef>
        <a:spcAft>
          <a:spcPct val="0"/>
        </a:spcAft>
        <a:buChar char="»"/>
        <a:defRPr sz="2000">
          <a:solidFill>
            <a:schemeClr val="tx1"/>
          </a:solidFill>
          <a:latin typeface="+mn-lt"/>
          <a:ea typeface="+mn-ea"/>
          <a:cs typeface="+mn-cs"/>
        </a:defRPr>
      </a:lvl6pPr>
      <a:lvl7pPr marL="2971800" indent="-228600" algn="l" rtl="0" eaLnBrk="1" fontAlgn="base" hangingPunct="1">
        <a:spcBef>
          <a:spcPct val="20000"/>
        </a:spcBef>
        <a:spcAft>
          <a:spcPct val="0"/>
        </a:spcAft>
        <a:buChar char="»"/>
        <a:defRPr sz="2000">
          <a:solidFill>
            <a:schemeClr val="tx1"/>
          </a:solidFill>
          <a:latin typeface="+mn-lt"/>
          <a:ea typeface="+mn-ea"/>
          <a:cs typeface="+mn-cs"/>
        </a:defRPr>
      </a:lvl7pPr>
      <a:lvl8pPr marL="3429000" indent="-228600" algn="l" rtl="0" eaLnBrk="1" fontAlgn="base" hangingPunct="1">
        <a:spcBef>
          <a:spcPct val="20000"/>
        </a:spcBef>
        <a:spcAft>
          <a:spcPct val="0"/>
        </a:spcAft>
        <a:buChar char="»"/>
        <a:defRPr sz="2000">
          <a:solidFill>
            <a:schemeClr val="tx1"/>
          </a:solidFill>
          <a:latin typeface="+mn-lt"/>
          <a:ea typeface="+mn-ea"/>
          <a:cs typeface="+mn-cs"/>
        </a:defRPr>
      </a:lvl8pPr>
      <a:lvl9pPr marL="3886200" indent="-228600" algn="l" rtl="0" eaLnBrk="1" fontAlgn="base" hangingPunct="1">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gi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4.emf"/><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gif"/><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1026"/>
          <p:cNvSpPr>
            <a:spLocks noGrp="1" noChangeArrowheads="1"/>
          </p:cNvSpPr>
          <p:nvPr>
            <p:ph type="ctrTitle"/>
          </p:nvPr>
        </p:nvSpPr>
        <p:spPr>
          <a:xfrm>
            <a:off x="395536" y="798483"/>
            <a:ext cx="8568952" cy="4896544"/>
          </a:xfrm>
        </p:spPr>
        <p:txBody>
          <a:bodyPr/>
          <a:lstStyle/>
          <a:p>
            <a:r>
              <a:rPr lang="en-GB" sz="2800" b="1" dirty="0" smtClean="0">
                <a:solidFill>
                  <a:schemeClr val="tx2"/>
                </a:solidFill>
                <a:effectLst>
                  <a:outerShdw blurRad="38100" dist="38100" dir="2700000" algn="tl">
                    <a:srgbClr val="C0C0C0"/>
                  </a:outerShdw>
                </a:effectLst>
              </a:rPr>
              <a:t/>
            </a:r>
            <a:br>
              <a:rPr lang="en-GB" sz="2800" b="1" dirty="0" smtClean="0">
                <a:solidFill>
                  <a:schemeClr val="tx2"/>
                </a:solidFill>
                <a:effectLst>
                  <a:outerShdw blurRad="38100" dist="38100" dir="2700000" algn="tl">
                    <a:srgbClr val="C0C0C0"/>
                  </a:outerShdw>
                </a:effectLst>
              </a:rPr>
            </a:br>
            <a:r>
              <a:rPr lang="en-GB" sz="2800" b="1" dirty="0" smtClean="0">
                <a:effectLst>
                  <a:outerShdw blurRad="38100" dist="38100" dir="2700000" algn="tl">
                    <a:srgbClr val="C0C0C0"/>
                  </a:outerShdw>
                </a:effectLst>
              </a:rPr>
              <a:t/>
            </a:r>
            <a:br>
              <a:rPr lang="en-GB" sz="2800" b="1"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
            </a:r>
            <a:br>
              <a:rPr lang="en-GB" sz="2800" b="1" dirty="0" smtClean="0">
                <a:effectLst>
                  <a:outerShdw blurRad="38100" dist="38100" dir="2700000" algn="tl">
                    <a:srgbClr val="C0C0C0"/>
                  </a:outerShdw>
                </a:effectLst>
              </a:rPr>
            </a:br>
            <a:r>
              <a:rPr lang="en-GB" sz="2800" b="1" dirty="0" smtClean="0">
                <a:effectLst>
                  <a:outerShdw blurRad="38100" dist="38100" dir="2700000" algn="tl">
                    <a:srgbClr val="C0C0C0"/>
                  </a:outerShdw>
                </a:effectLst>
              </a:rPr>
              <a:t/>
            </a:r>
            <a:br>
              <a:rPr lang="en-GB" sz="2800" b="1" dirty="0" smtClean="0">
                <a:effectLst>
                  <a:outerShdw blurRad="38100" dist="38100" dir="2700000" algn="tl">
                    <a:srgbClr val="C0C0C0"/>
                  </a:outerShdw>
                </a:effectLst>
              </a:rPr>
            </a:br>
            <a:r>
              <a:rPr lang="en-GB" sz="2800" b="1" dirty="0" smtClean="0"/>
              <a:t>WEAR MECHANISM OF HIPIMS Mo-W DOPED CARBON COATINGS IN DRY AND BOUNDARY LUBRICATION CONDITIONS</a:t>
            </a:r>
            <a:r>
              <a:rPr lang="en-GB" sz="2800" dirty="0" smtClean="0"/>
              <a:t/>
            </a:r>
            <a:br>
              <a:rPr lang="en-GB" sz="2800" dirty="0" smtClean="0"/>
            </a:br>
            <a:r>
              <a:rPr lang="en-GB" sz="2800" dirty="0" smtClean="0"/>
              <a:t/>
            </a:r>
            <a:br>
              <a:rPr lang="en-GB" sz="2800" dirty="0" smtClean="0"/>
            </a:br>
            <a:r>
              <a:rPr lang="en-GB" sz="2400" i="1" u="sng" dirty="0" smtClean="0"/>
              <a:t>Papken Eh. Hovsepian</a:t>
            </a:r>
            <a:r>
              <a:rPr lang="en-GB" sz="2400" baseline="30000" dirty="0" smtClean="0"/>
              <a:t> 1)</a:t>
            </a:r>
            <a:r>
              <a:rPr lang="en-GB" sz="2400" i="1" u="sng" dirty="0"/>
              <a:t>,</a:t>
            </a:r>
            <a:r>
              <a:rPr lang="en-GB" sz="2400" i="1" dirty="0" smtClean="0"/>
              <a:t>  </a:t>
            </a:r>
            <a:r>
              <a:rPr lang="es-ES_tradnl" sz="2400" i="1" dirty="0" err="1" smtClean="0"/>
              <a:t>Paranjayee</a:t>
            </a:r>
            <a:r>
              <a:rPr lang="es-ES_tradnl" sz="2400" i="1" dirty="0" smtClean="0"/>
              <a:t> </a:t>
            </a:r>
            <a:r>
              <a:rPr lang="es-ES_tradnl" sz="2400" i="1" dirty="0" err="1" smtClean="0"/>
              <a:t>Mandal</a:t>
            </a:r>
            <a:r>
              <a:rPr lang="es-ES_tradnl" sz="2400" i="1" dirty="0" smtClean="0"/>
              <a:t>,</a:t>
            </a:r>
            <a:r>
              <a:rPr lang="en-GB" sz="2400" baseline="30000" dirty="0" smtClean="0"/>
              <a:t> 1)</a:t>
            </a:r>
            <a:r>
              <a:rPr lang="es-ES_tradnl" sz="2400" i="1" dirty="0" smtClean="0"/>
              <a:t> </a:t>
            </a:r>
            <a:r>
              <a:rPr lang="en-GB" sz="2400" i="1" dirty="0" smtClean="0"/>
              <a:t>Arutiun P. </a:t>
            </a:r>
            <a:r>
              <a:rPr lang="es-ES_tradnl" sz="2400" i="1" dirty="0" err="1" smtClean="0"/>
              <a:t>Ehiasarian</a:t>
            </a:r>
            <a:r>
              <a:rPr lang="en-GB" sz="2400" baseline="30000" dirty="0" smtClean="0"/>
              <a:t> 1)</a:t>
            </a:r>
            <a:r>
              <a:rPr lang="es-ES_tradnl" sz="2400" b="1" i="1" dirty="0" smtClean="0"/>
              <a:t>, </a:t>
            </a:r>
            <a:r>
              <a:rPr lang="en-GB" sz="2400" i="1" dirty="0" smtClean="0"/>
              <a:t>G. </a:t>
            </a:r>
            <a:r>
              <a:rPr lang="en-GB" sz="2400" i="1" dirty="0" err="1" smtClean="0"/>
              <a:t>Sáfrán</a:t>
            </a:r>
            <a:r>
              <a:rPr lang="en-GB" sz="2400" i="1" dirty="0" smtClean="0"/>
              <a:t> </a:t>
            </a:r>
            <a:r>
              <a:rPr lang="en-GB" sz="2400" i="1" baseline="30000" dirty="0" smtClean="0"/>
              <a:t>2)</a:t>
            </a:r>
            <a:r>
              <a:rPr lang="en-GB" sz="2400" i="1" dirty="0" smtClean="0"/>
              <a:t>, R. </a:t>
            </a:r>
            <a:r>
              <a:rPr lang="en-GB" sz="2400" i="1" dirty="0" err="1" smtClean="0"/>
              <a:t>Tietema</a:t>
            </a:r>
            <a:r>
              <a:rPr lang="en-GB" sz="2400" i="1" dirty="0" smtClean="0"/>
              <a:t> </a:t>
            </a:r>
            <a:r>
              <a:rPr lang="en-GB" sz="2400" i="1" baseline="30000" dirty="0" smtClean="0"/>
              <a:t>3)</a:t>
            </a:r>
            <a:r>
              <a:rPr lang="en-GB" sz="2400" i="1" dirty="0" smtClean="0"/>
              <a:t>, D. </a:t>
            </a:r>
            <a:r>
              <a:rPr lang="en-GB" sz="2400" i="1" dirty="0" err="1" smtClean="0"/>
              <a:t>Doerwald</a:t>
            </a:r>
            <a:r>
              <a:rPr lang="en-GB" sz="2400" i="1" dirty="0" smtClean="0"/>
              <a:t> </a:t>
            </a:r>
            <a:r>
              <a:rPr lang="en-GB" sz="2400" i="1" baseline="30000" dirty="0" smtClean="0"/>
              <a:t>3)</a:t>
            </a:r>
            <a:r>
              <a:rPr lang="en-GB" sz="2400" i="1" dirty="0" smtClean="0"/>
              <a:t/>
            </a:r>
            <a:br>
              <a:rPr lang="en-GB" sz="2400" i="1" dirty="0" smtClean="0"/>
            </a:br>
            <a:r>
              <a:rPr lang="en-GB" sz="2800" dirty="0" smtClean="0"/>
              <a:t/>
            </a:r>
            <a:br>
              <a:rPr lang="en-GB" sz="2800" dirty="0" smtClean="0"/>
            </a:br>
            <a:r>
              <a:rPr lang="en-GB" sz="1600" i="1" baseline="30000" dirty="0" smtClean="0">
                <a:latin typeface="+mn-lt"/>
              </a:rPr>
              <a:t>1)</a:t>
            </a:r>
            <a:r>
              <a:rPr lang="en-GB" sz="1600" i="1" dirty="0" smtClean="0">
                <a:latin typeface="+mn-lt"/>
              </a:rPr>
              <a:t>National HIPIMS Technology Centre, Materials and Engineering Research Institute, Sheffield Hallam University, Howard Street, Sheffield S1 1WB, UK,</a:t>
            </a:r>
            <a:br>
              <a:rPr lang="en-GB" sz="1600" i="1" dirty="0" smtClean="0">
                <a:latin typeface="+mn-lt"/>
              </a:rPr>
            </a:br>
            <a:r>
              <a:rPr lang="en-GB" sz="1600" i="1" baseline="30000" dirty="0" smtClean="0"/>
              <a:t>2)</a:t>
            </a:r>
            <a:r>
              <a:rPr lang="en-GB" sz="1600" i="1" dirty="0" smtClean="0"/>
              <a:t> Hungarian Academy of Sciences, Research Institute for Technical Physics and Materials Science, H-1121 Budapest, </a:t>
            </a:r>
            <a:r>
              <a:rPr lang="en-GB" sz="1600" i="1" dirty="0" err="1" smtClean="0"/>
              <a:t>Konkoly-Thegeut</a:t>
            </a:r>
            <a:r>
              <a:rPr lang="en-GB" sz="1600" i="1" dirty="0" smtClean="0"/>
              <a:t> 29-33 Hungary,</a:t>
            </a:r>
            <a:br>
              <a:rPr lang="en-GB" sz="1600" i="1" dirty="0" smtClean="0"/>
            </a:br>
            <a:r>
              <a:rPr lang="en-GB" sz="1600" i="1" baseline="30000" dirty="0" smtClean="0"/>
              <a:t>3)</a:t>
            </a:r>
            <a:r>
              <a:rPr lang="en-GB" sz="1600" i="1" dirty="0"/>
              <a:t> </a:t>
            </a:r>
            <a:r>
              <a:rPr lang="en-GB" sz="1600" dirty="0" smtClean="0"/>
              <a:t>IHI </a:t>
            </a:r>
            <a:r>
              <a:rPr lang="en-GB" sz="1600" dirty="0" err="1"/>
              <a:t>Hauzer</a:t>
            </a:r>
            <a:r>
              <a:rPr lang="en-GB" sz="1600" dirty="0"/>
              <a:t> Techno Coating B.V.</a:t>
            </a:r>
            <a:r>
              <a:rPr lang="en-US" sz="1600" dirty="0"/>
              <a:t> Van </a:t>
            </a:r>
            <a:r>
              <a:rPr lang="en-US" sz="1600" dirty="0" err="1"/>
              <a:t>Heemskerckweg</a:t>
            </a:r>
            <a:r>
              <a:rPr lang="en-US" sz="1600" dirty="0"/>
              <a:t> 22, 5928 LL Venlo, The Netherlands</a:t>
            </a:r>
            <a:r>
              <a:rPr lang="en-GB" sz="1600" dirty="0"/>
              <a:t/>
            </a:r>
            <a:br>
              <a:rPr lang="en-GB" sz="1600" dirty="0"/>
            </a:br>
            <a:r>
              <a:rPr lang="en-GB" sz="1600" dirty="0" smtClean="0">
                <a:latin typeface="+mn-lt"/>
              </a:rPr>
              <a:t/>
            </a:r>
            <a:br>
              <a:rPr lang="en-GB" sz="1600" dirty="0" smtClean="0">
                <a:latin typeface="+mn-lt"/>
              </a:rPr>
            </a:br>
            <a:r>
              <a:rPr lang="en-GB" sz="1600" dirty="0" smtClean="0">
                <a:latin typeface="+mn-lt"/>
              </a:rPr>
              <a:t/>
            </a:r>
            <a:br>
              <a:rPr lang="en-GB" sz="1600" dirty="0" smtClean="0">
                <a:latin typeface="+mn-lt"/>
              </a:rPr>
            </a:br>
            <a:r>
              <a:rPr lang="en-GB" b="1" dirty="0" smtClean="0">
                <a:solidFill>
                  <a:schemeClr val="tx2"/>
                </a:solidFill>
                <a:effectLst>
                  <a:outerShdw blurRad="38100" dist="38100" dir="2700000" algn="tl">
                    <a:srgbClr val="C0C0C0"/>
                  </a:outerShdw>
                </a:effectLst>
              </a:rPr>
              <a:t/>
            </a:r>
            <a:br>
              <a:rPr lang="en-GB" b="1" dirty="0" smtClean="0">
                <a:solidFill>
                  <a:schemeClr val="tx2"/>
                </a:solidFill>
                <a:effectLst>
                  <a:outerShdw blurRad="38100" dist="38100" dir="2700000" algn="tl">
                    <a:srgbClr val="C0C0C0"/>
                  </a:outerShdw>
                </a:effectLst>
              </a:rPr>
            </a:br>
            <a:endParaRPr lang="en-US" dirty="0"/>
          </a:p>
        </p:txBody>
      </p:sp>
      <p:grpSp>
        <p:nvGrpSpPr>
          <p:cNvPr id="3" name="Group 2"/>
          <p:cNvGrpSpPr/>
          <p:nvPr/>
        </p:nvGrpSpPr>
        <p:grpSpPr>
          <a:xfrm>
            <a:off x="2758976" y="5817947"/>
            <a:ext cx="4752528" cy="959049"/>
            <a:chOff x="5606253" y="5448896"/>
            <a:chExt cx="3537747" cy="959049"/>
          </a:xfrm>
        </p:grpSpPr>
        <p:pic>
          <p:nvPicPr>
            <p:cNvPr id="4" name="Picture 10" descr="SHUIST Logo.e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6591306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Mum's PhD Documents\Posters and Papers\Paper 4 - C4-DLC lub sliding\Results\C4 7.5 km lub sliding Raman.jpg"/>
          <p:cNvPicPr/>
          <p:nvPr/>
        </p:nvPicPr>
        <p:blipFill rotWithShape="1">
          <a:blip r:embed="rId2" cstate="print">
            <a:extLst>
              <a:ext uri="{28A0092B-C50C-407E-A947-70E740481C1C}">
                <a14:useLocalDpi xmlns:a14="http://schemas.microsoft.com/office/drawing/2010/main" val="0"/>
              </a:ext>
            </a:extLst>
          </a:blip>
          <a:srcRect l="7259" t="9394" r="12908" b="4161"/>
          <a:stretch/>
        </p:blipFill>
        <p:spPr bwMode="auto">
          <a:xfrm>
            <a:off x="5954197" y="2250584"/>
            <a:ext cx="2965478" cy="2719589"/>
          </a:xfrm>
          <a:prstGeom prst="rect">
            <a:avLst/>
          </a:prstGeom>
          <a:noFill/>
          <a:ln>
            <a:noFill/>
          </a:ln>
          <a:extLst>
            <a:ext uri="{53640926-AAD7-44D8-BBD7-CCE9431645EC}">
              <a14:shadowObscured xmlns:a14="http://schemas.microsoft.com/office/drawing/2010/main"/>
            </a:ext>
          </a:extLst>
        </p:spPr>
      </p:pic>
      <p:pic>
        <p:nvPicPr>
          <p:cNvPr id="3" name="Picture 2" descr="E:\Samples\Raman Spectroscopy\Raman analysis of Mobil1 10W-60 and glass\10-5-1 green graphs\engine oil 532 nm.jpg"/>
          <p:cNvPicPr>
            <a:picLocks noChangeAspect="1"/>
          </p:cNvPicPr>
          <p:nvPr/>
        </p:nvPicPr>
        <p:blipFill>
          <a:blip r:embed="rId3" cstate="print"/>
          <a:srcRect l="3681" t="7407" r="11859" b="3968"/>
          <a:stretch>
            <a:fillRect/>
          </a:stretch>
        </p:blipFill>
        <p:spPr bwMode="auto">
          <a:xfrm>
            <a:off x="56271" y="2250584"/>
            <a:ext cx="3222202" cy="2426175"/>
          </a:xfrm>
          <a:prstGeom prst="rect">
            <a:avLst/>
          </a:prstGeom>
          <a:noFill/>
          <a:ln w="9525">
            <a:noFill/>
            <a:miter lim="800000"/>
            <a:headEnd/>
            <a:tailEnd/>
          </a:ln>
        </p:spPr>
      </p:pic>
      <p:pic>
        <p:nvPicPr>
          <p:cNvPr id="5" name="Picture 4" descr="G:\Paper 4 - C4-DLC lub sliding\Results\WS2 powder.jpg"/>
          <p:cNvPicPr/>
          <p:nvPr/>
        </p:nvPicPr>
        <p:blipFill rotWithShape="1">
          <a:blip r:embed="rId4" cstate="print">
            <a:extLst>
              <a:ext uri="{28A0092B-C50C-407E-A947-70E740481C1C}">
                <a14:useLocalDpi xmlns:a14="http://schemas.microsoft.com/office/drawing/2010/main" val="0"/>
              </a:ext>
            </a:extLst>
          </a:blip>
          <a:srcRect l="4805" t="9363" r="10956" b="4693"/>
          <a:stretch/>
        </p:blipFill>
        <p:spPr bwMode="auto">
          <a:xfrm>
            <a:off x="3143975" y="2276872"/>
            <a:ext cx="2810222" cy="2449113"/>
          </a:xfrm>
          <a:prstGeom prst="rect">
            <a:avLst/>
          </a:prstGeom>
          <a:noFill/>
          <a:ln>
            <a:noFill/>
          </a:ln>
          <a:extLst>
            <a:ext uri="{53640926-AAD7-44D8-BBD7-CCE9431645EC}">
              <a14:shadowObscured xmlns:a14="http://schemas.microsoft.com/office/drawing/2010/main"/>
            </a:ext>
          </a:extLst>
        </p:spPr>
      </p:pic>
      <p:sp>
        <p:nvSpPr>
          <p:cNvPr id="6" name="TextBox 5"/>
          <p:cNvSpPr txBox="1"/>
          <p:nvPr/>
        </p:nvSpPr>
        <p:spPr>
          <a:xfrm>
            <a:off x="251519" y="836712"/>
            <a:ext cx="8784977" cy="757130"/>
          </a:xfrm>
          <a:prstGeom prst="rect">
            <a:avLst/>
          </a:prstGeom>
          <a:noFill/>
        </p:spPr>
        <p:txBody>
          <a:bodyPr wrap="square" rtlCol="0">
            <a:spAutoFit/>
          </a:bodyPr>
          <a:lstStyle/>
          <a:p>
            <a:pPr>
              <a:buNone/>
            </a:pPr>
            <a:r>
              <a:rPr lang="en-GB" sz="2400" dirty="0">
                <a:latin typeface="+mn-lt"/>
              </a:rPr>
              <a:t>Raman analyses of the wear track after lubricated sliding </a:t>
            </a:r>
            <a:r>
              <a:rPr lang="en-GB" sz="2400" dirty="0" smtClean="0">
                <a:latin typeface="+mn-lt"/>
              </a:rPr>
              <a:t>at room temperature</a:t>
            </a:r>
            <a:endParaRPr lang="en-GB" sz="2400" dirty="0">
              <a:latin typeface="+mn-lt"/>
            </a:endParaRPr>
          </a:p>
        </p:txBody>
      </p:sp>
      <p:sp>
        <p:nvSpPr>
          <p:cNvPr id="7" name="TextBox 6"/>
          <p:cNvSpPr txBox="1"/>
          <p:nvPr/>
        </p:nvSpPr>
        <p:spPr>
          <a:xfrm>
            <a:off x="251520" y="4981124"/>
            <a:ext cx="2883428" cy="646331"/>
          </a:xfrm>
          <a:prstGeom prst="rect">
            <a:avLst/>
          </a:prstGeom>
          <a:noFill/>
        </p:spPr>
        <p:txBody>
          <a:bodyPr wrap="square" rtlCol="0">
            <a:spAutoFit/>
          </a:bodyPr>
          <a:lstStyle/>
          <a:p>
            <a:pPr>
              <a:buNone/>
            </a:pPr>
            <a:r>
              <a:rPr lang="en-GB" sz="2000" dirty="0" smtClean="0"/>
              <a:t>Lubricant,</a:t>
            </a:r>
            <a:r>
              <a:rPr lang="en-US" sz="2000" dirty="0"/>
              <a:t> </a:t>
            </a:r>
            <a:r>
              <a:rPr lang="en-US" sz="2000" dirty="0" smtClean="0"/>
              <a:t>10W-60 engine oil</a:t>
            </a:r>
            <a:r>
              <a:rPr lang="en-GB" sz="2000" dirty="0" smtClean="0"/>
              <a:t> </a:t>
            </a:r>
            <a:endParaRPr lang="en-GB" sz="2000" dirty="0"/>
          </a:p>
        </p:txBody>
      </p:sp>
      <p:sp>
        <p:nvSpPr>
          <p:cNvPr id="8" name="TextBox 7"/>
          <p:cNvSpPr txBox="1"/>
          <p:nvPr/>
        </p:nvSpPr>
        <p:spPr>
          <a:xfrm>
            <a:off x="3237338" y="4970172"/>
            <a:ext cx="2805694" cy="646331"/>
          </a:xfrm>
          <a:prstGeom prst="rect">
            <a:avLst/>
          </a:prstGeom>
          <a:noFill/>
        </p:spPr>
        <p:txBody>
          <a:bodyPr wrap="square" rtlCol="0">
            <a:spAutoFit/>
          </a:bodyPr>
          <a:lstStyle/>
          <a:p>
            <a:pPr>
              <a:buNone/>
            </a:pPr>
            <a:r>
              <a:rPr lang="en-GB" sz="2000" dirty="0"/>
              <a:t>WS2 </a:t>
            </a:r>
            <a:r>
              <a:rPr lang="en-GB" sz="2000" dirty="0" smtClean="0"/>
              <a:t>powder used as a standard</a:t>
            </a:r>
            <a:endParaRPr lang="en-GB" sz="2000" dirty="0"/>
          </a:p>
        </p:txBody>
      </p:sp>
      <p:sp>
        <p:nvSpPr>
          <p:cNvPr id="9" name="TextBox 8"/>
          <p:cNvSpPr txBox="1"/>
          <p:nvPr/>
        </p:nvSpPr>
        <p:spPr>
          <a:xfrm>
            <a:off x="6300192" y="4970173"/>
            <a:ext cx="2520280" cy="646331"/>
          </a:xfrm>
          <a:prstGeom prst="rect">
            <a:avLst/>
          </a:prstGeom>
          <a:noFill/>
        </p:spPr>
        <p:txBody>
          <a:bodyPr wrap="square" rtlCol="0">
            <a:spAutoFit/>
          </a:bodyPr>
          <a:lstStyle/>
          <a:p>
            <a:pPr>
              <a:buNone/>
            </a:pPr>
            <a:r>
              <a:rPr lang="en-GB" sz="2000" dirty="0" smtClean="0"/>
              <a:t>Wear track of Mo-W doped Carbon film</a:t>
            </a:r>
            <a:endParaRPr lang="en-GB" sz="2000" dirty="0"/>
          </a:p>
        </p:txBody>
      </p:sp>
      <p:grpSp>
        <p:nvGrpSpPr>
          <p:cNvPr id="10" name="Group 9"/>
          <p:cNvGrpSpPr/>
          <p:nvPr/>
        </p:nvGrpSpPr>
        <p:grpSpPr>
          <a:xfrm>
            <a:off x="2758976" y="5817947"/>
            <a:ext cx="4752528" cy="959049"/>
            <a:chOff x="5606253" y="5448896"/>
            <a:chExt cx="3537747" cy="959049"/>
          </a:xfrm>
        </p:grpSpPr>
        <p:pic>
          <p:nvPicPr>
            <p:cNvPr id="11" name="Picture 10" descr="SHUIST Logo.e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889364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1520" y="836712"/>
            <a:ext cx="8280920" cy="369332"/>
          </a:xfrm>
          <a:prstGeom prst="rect">
            <a:avLst/>
          </a:prstGeom>
          <a:noFill/>
        </p:spPr>
        <p:txBody>
          <a:bodyPr wrap="square" rtlCol="0">
            <a:spAutoFit/>
          </a:bodyPr>
          <a:lstStyle/>
          <a:p>
            <a:pPr>
              <a:buNone/>
            </a:pPr>
            <a:r>
              <a:rPr lang="en-GB" sz="2000" dirty="0">
                <a:latin typeface="+mn-lt"/>
              </a:rPr>
              <a:t>Raman analyses of the wear track after lubricated sliding at 200</a:t>
            </a:r>
            <a:r>
              <a:rPr lang="en-GB" sz="2000" baseline="30000" dirty="0">
                <a:latin typeface="+mn-lt"/>
              </a:rPr>
              <a:t>o</a:t>
            </a:r>
            <a:r>
              <a:rPr lang="en-GB" sz="2000" dirty="0">
                <a:latin typeface="+mn-lt"/>
              </a:rPr>
              <a:t>C</a:t>
            </a:r>
          </a:p>
        </p:txBody>
      </p:sp>
      <p:pic>
        <p:nvPicPr>
          <p:cNvPr id="27" name="Picture 26" descr="E:\Mum's PhD Documents\Posters and Papers\Conferences\SVC 2015\SVC paper\Images\C4 steelball scar 200C - Ramanm2.bmp"/>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988840"/>
            <a:ext cx="9144000" cy="2880320"/>
          </a:xfrm>
          <a:prstGeom prst="rect">
            <a:avLst/>
          </a:prstGeom>
          <a:noFill/>
          <a:ln>
            <a:noFill/>
          </a:ln>
        </p:spPr>
      </p:pic>
      <p:sp>
        <p:nvSpPr>
          <p:cNvPr id="5" name="TextBox 4"/>
          <p:cNvSpPr txBox="1"/>
          <p:nvPr/>
        </p:nvSpPr>
        <p:spPr>
          <a:xfrm>
            <a:off x="7236296" y="4716433"/>
            <a:ext cx="1907704" cy="584775"/>
          </a:xfrm>
          <a:prstGeom prst="rect">
            <a:avLst/>
          </a:prstGeom>
          <a:noFill/>
        </p:spPr>
        <p:txBody>
          <a:bodyPr wrap="square" rtlCol="0">
            <a:spAutoFit/>
          </a:bodyPr>
          <a:lstStyle/>
          <a:p>
            <a:pPr>
              <a:buNone/>
            </a:pPr>
            <a:r>
              <a:rPr lang="en-GB" sz="1600" dirty="0"/>
              <a:t>WS2 </a:t>
            </a:r>
            <a:r>
              <a:rPr lang="en-GB" sz="1600" dirty="0" smtClean="0"/>
              <a:t>powder used</a:t>
            </a:r>
          </a:p>
          <a:p>
            <a:pPr>
              <a:buNone/>
            </a:pPr>
            <a:r>
              <a:rPr lang="en-GB" sz="1600" dirty="0" smtClean="0"/>
              <a:t> as a standard</a:t>
            </a:r>
            <a:endParaRPr lang="en-GB" sz="1600" dirty="0"/>
          </a:p>
        </p:txBody>
      </p:sp>
      <p:sp>
        <p:nvSpPr>
          <p:cNvPr id="6" name="TextBox 5"/>
          <p:cNvSpPr txBox="1"/>
          <p:nvPr/>
        </p:nvSpPr>
        <p:spPr>
          <a:xfrm>
            <a:off x="107504" y="4805535"/>
            <a:ext cx="2088232" cy="584775"/>
          </a:xfrm>
          <a:prstGeom prst="rect">
            <a:avLst/>
          </a:prstGeom>
          <a:noFill/>
        </p:spPr>
        <p:txBody>
          <a:bodyPr wrap="square" rtlCol="0">
            <a:spAutoFit/>
          </a:bodyPr>
          <a:lstStyle/>
          <a:p>
            <a:pPr>
              <a:buNone/>
            </a:pPr>
            <a:r>
              <a:rPr lang="en-GB" sz="1600" dirty="0" smtClean="0"/>
              <a:t>MoS2 powder used</a:t>
            </a:r>
          </a:p>
          <a:p>
            <a:pPr>
              <a:buNone/>
            </a:pPr>
            <a:r>
              <a:rPr lang="en-GB" sz="1600" dirty="0" smtClean="0"/>
              <a:t> as a standard</a:t>
            </a:r>
            <a:endParaRPr lang="en-GB" sz="1600" dirty="0"/>
          </a:p>
        </p:txBody>
      </p:sp>
      <p:sp>
        <p:nvSpPr>
          <p:cNvPr id="7" name="TextBox 6"/>
          <p:cNvSpPr txBox="1"/>
          <p:nvPr/>
        </p:nvSpPr>
        <p:spPr>
          <a:xfrm>
            <a:off x="2448848" y="4743979"/>
            <a:ext cx="4499416" cy="646331"/>
          </a:xfrm>
          <a:prstGeom prst="rect">
            <a:avLst/>
          </a:prstGeom>
          <a:noFill/>
        </p:spPr>
        <p:txBody>
          <a:bodyPr wrap="square" rtlCol="0">
            <a:spAutoFit/>
          </a:bodyPr>
          <a:lstStyle/>
          <a:p>
            <a:pPr>
              <a:buNone/>
            </a:pPr>
            <a:r>
              <a:rPr lang="en-GB" sz="2000" dirty="0" smtClean="0"/>
              <a:t>Different positions in the wear track of Mo-W doped Carbon film</a:t>
            </a:r>
            <a:endParaRPr lang="en-GB" sz="2000" dirty="0"/>
          </a:p>
        </p:txBody>
      </p:sp>
      <p:grpSp>
        <p:nvGrpSpPr>
          <p:cNvPr id="8" name="Group 7"/>
          <p:cNvGrpSpPr/>
          <p:nvPr/>
        </p:nvGrpSpPr>
        <p:grpSpPr>
          <a:xfrm>
            <a:off x="2758976" y="5817947"/>
            <a:ext cx="4752528" cy="959049"/>
            <a:chOff x="5606253" y="5448896"/>
            <a:chExt cx="3537747" cy="959049"/>
          </a:xfrm>
        </p:grpSpPr>
        <p:pic>
          <p:nvPicPr>
            <p:cNvPr id="9" name="Picture 10" descr="SHUIST Logo.e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39168317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ribology-abc.com/abc/image/solidlub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1352" y="1853464"/>
            <a:ext cx="4104456" cy="21022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eb.ics.purdue.edu/~sdas/Di_chalcogen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8" y="1212417"/>
            <a:ext cx="5447578" cy="3384376"/>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758976" y="5817947"/>
            <a:ext cx="4752528" cy="959049"/>
            <a:chOff x="5606253" y="5448896"/>
            <a:chExt cx="3537747" cy="959049"/>
          </a:xfrm>
        </p:grpSpPr>
        <p:pic>
          <p:nvPicPr>
            <p:cNvPr id="5" name="Picture 10" descr="SHUIST Logo.e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32607815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mriph\AppData\Local\Microsoft\Windows\Temporary Internet Files\Content.Outlook\7T23QQHW\C4-DLC 1 8 km lub sliding 200C steel ballm3.bmp"/>
          <p:cNvPicPr/>
          <p:nvPr/>
        </p:nvPicPr>
        <p:blipFill>
          <a:blip r:embed="rId2">
            <a:extLst>
              <a:ext uri="{28A0092B-C50C-407E-A947-70E740481C1C}">
                <a14:useLocalDpi xmlns:a14="http://schemas.microsoft.com/office/drawing/2010/main" val="0"/>
              </a:ext>
            </a:extLst>
          </a:blip>
          <a:srcRect/>
          <a:stretch>
            <a:fillRect/>
          </a:stretch>
        </p:blipFill>
        <p:spPr bwMode="auto">
          <a:xfrm>
            <a:off x="827584" y="1944229"/>
            <a:ext cx="7344816" cy="3873718"/>
          </a:xfrm>
          <a:prstGeom prst="rect">
            <a:avLst/>
          </a:prstGeom>
          <a:noFill/>
          <a:ln>
            <a:noFill/>
          </a:ln>
        </p:spPr>
      </p:pic>
      <p:sp>
        <p:nvSpPr>
          <p:cNvPr id="3" name="TextBox 2"/>
          <p:cNvSpPr txBox="1"/>
          <p:nvPr/>
        </p:nvSpPr>
        <p:spPr>
          <a:xfrm>
            <a:off x="107504" y="764704"/>
            <a:ext cx="9036496" cy="1089529"/>
          </a:xfrm>
          <a:prstGeom prst="rect">
            <a:avLst/>
          </a:prstGeom>
          <a:noFill/>
        </p:spPr>
        <p:txBody>
          <a:bodyPr wrap="square" rtlCol="0">
            <a:spAutoFit/>
          </a:bodyPr>
          <a:lstStyle/>
          <a:p>
            <a:pPr>
              <a:buNone/>
            </a:pPr>
            <a:r>
              <a:rPr lang="en-US" sz="2400" dirty="0">
                <a:latin typeface="Arial" panose="020B0604020202020204" pitchFamily="34" charset="0"/>
                <a:cs typeface="Arial" panose="020B0604020202020204" pitchFamily="34" charset="0"/>
              </a:rPr>
              <a:t>Coefficient of friction of Mo-W-Carbon and DLC films as a function of sliding distance in lubricated sliding at 200</a:t>
            </a:r>
            <a:r>
              <a:rPr lang="en-US" sz="2400" baseline="30000" dirty="0">
                <a:latin typeface="Arial" panose="020B0604020202020204" pitchFamily="34" charset="0"/>
                <a:cs typeface="Arial" panose="020B0604020202020204" pitchFamily="34" charset="0"/>
              </a:rPr>
              <a:t>o</a:t>
            </a:r>
            <a:r>
              <a:rPr lang="en-US" sz="2400" dirty="0">
                <a:latin typeface="Arial" panose="020B0604020202020204" pitchFamily="34" charset="0"/>
                <a:cs typeface="Arial" panose="020B0604020202020204" pitchFamily="34" charset="0"/>
              </a:rPr>
              <a:t>C against a 100Cr6 counterpart</a:t>
            </a:r>
            <a:endParaRPr lang="en-GB" sz="2400" dirty="0">
              <a:latin typeface="Arial" panose="020B0604020202020204" pitchFamily="34" charset="0"/>
              <a:cs typeface="Arial" panose="020B0604020202020204" pitchFamily="34" charset="0"/>
            </a:endParaRPr>
          </a:p>
        </p:txBody>
      </p:sp>
      <p:grpSp>
        <p:nvGrpSpPr>
          <p:cNvPr id="4" name="Group 3"/>
          <p:cNvGrpSpPr/>
          <p:nvPr/>
        </p:nvGrpSpPr>
        <p:grpSpPr>
          <a:xfrm>
            <a:off x="2758976" y="5817947"/>
            <a:ext cx="4752528" cy="959049"/>
            <a:chOff x="5606253" y="5448896"/>
            <a:chExt cx="3537747" cy="959049"/>
          </a:xfrm>
        </p:grpSpPr>
        <p:pic>
          <p:nvPicPr>
            <p:cNvPr id="5" name="Picture 10" descr="SHUIST Logo.e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13231732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Papken Old D drive\recovery\Paranjayee\CMW\TG Coating A Hauz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7" y="1743358"/>
            <a:ext cx="5256584" cy="40619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836712"/>
            <a:ext cx="8784976" cy="757130"/>
          </a:xfrm>
          <a:prstGeom prst="rect">
            <a:avLst/>
          </a:prstGeom>
          <a:noFill/>
        </p:spPr>
        <p:txBody>
          <a:bodyPr wrap="square" rtlCol="0">
            <a:spAutoFit/>
          </a:bodyPr>
          <a:lstStyle/>
          <a:p>
            <a:pPr>
              <a:buNone/>
            </a:pPr>
            <a:r>
              <a:rPr lang="en-GB" sz="2400" dirty="0" err="1" smtClean="0">
                <a:latin typeface="Arial" panose="020B0604020202020204" pitchFamily="34" charset="0"/>
                <a:cs typeface="Arial" panose="020B0604020202020204" pitchFamily="34" charset="0"/>
              </a:rPr>
              <a:t>Thermogravimetric</a:t>
            </a:r>
            <a:r>
              <a:rPr lang="en-GB" sz="2400" dirty="0" smtClean="0">
                <a:latin typeface="Arial" panose="020B0604020202020204" pitchFamily="34" charset="0"/>
                <a:cs typeface="Arial" panose="020B0604020202020204" pitchFamily="34" charset="0"/>
              </a:rPr>
              <a:t> analyses of various Me-doped C coatings and SOA DLC coating</a:t>
            </a:r>
            <a:endParaRPr lang="en-GB" sz="2400" dirty="0">
              <a:latin typeface="Arial" panose="020B0604020202020204" pitchFamily="34" charset="0"/>
              <a:cs typeface="Arial" panose="020B0604020202020204" pitchFamily="34" charset="0"/>
            </a:endParaRPr>
          </a:p>
        </p:txBody>
      </p:sp>
      <p:grpSp>
        <p:nvGrpSpPr>
          <p:cNvPr id="4" name="Group 3"/>
          <p:cNvGrpSpPr/>
          <p:nvPr/>
        </p:nvGrpSpPr>
        <p:grpSpPr>
          <a:xfrm>
            <a:off x="2758976" y="5817947"/>
            <a:ext cx="4752528" cy="959049"/>
            <a:chOff x="5606253" y="5448896"/>
            <a:chExt cx="3537747" cy="959049"/>
          </a:xfrm>
        </p:grpSpPr>
        <p:pic>
          <p:nvPicPr>
            <p:cNvPr id="5" name="Picture 10" descr="SHUIST Logo.e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467891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sharedusers\USERDATA\Paranjayee\CMW1RTG\CMW1RTG400.bmp"/>
          <p:cNvPicPr>
            <a:picLocks noChangeAspect="1"/>
          </p:cNvPicPr>
          <p:nvPr/>
        </p:nvPicPr>
        <p:blipFill>
          <a:blip r:embed="rId2" cstate="print"/>
          <a:srcRect/>
          <a:stretch>
            <a:fillRect/>
          </a:stretch>
        </p:blipFill>
        <p:spPr bwMode="auto">
          <a:xfrm>
            <a:off x="1621542" y="1217892"/>
            <a:ext cx="2347342" cy="2160240"/>
          </a:xfrm>
          <a:prstGeom prst="rect">
            <a:avLst/>
          </a:prstGeom>
          <a:noFill/>
          <a:ln w="9525">
            <a:noFill/>
            <a:miter lim="800000"/>
            <a:headEnd/>
            <a:tailEnd/>
          </a:ln>
        </p:spPr>
      </p:pic>
      <p:pic>
        <p:nvPicPr>
          <p:cNvPr id="3" name="Picture 2" descr="E:\CMW1RTG\CMW1RTG500_001.bmp"/>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76851" y="1217892"/>
            <a:ext cx="2413113" cy="2220769"/>
          </a:xfrm>
          <a:prstGeom prst="rect">
            <a:avLst/>
          </a:prstGeom>
          <a:noFill/>
          <a:ln>
            <a:noFill/>
          </a:ln>
        </p:spPr>
      </p:pic>
      <p:pic>
        <p:nvPicPr>
          <p:cNvPr id="8" name="Picture 7" descr="G:\Refererence A 400.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2218" y="3641669"/>
            <a:ext cx="2461510" cy="2124244"/>
          </a:xfrm>
          <a:prstGeom prst="rect">
            <a:avLst/>
          </a:prstGeom>
          <a:noFill/>
          <a:ln>
            <a:noFill/>
          </a:ln>
        </p:spPr>
      </p:pic>
      <p:grpSp>
        <p:nvGrpSpPr>
          <p:cNvPr id="12" name="Group 11"/>
          <p:cNvGrpSpPr/>
          <p:nvPr/>
        </p:nvGrpSpPr>
        <p:grpSpPr>
          <a:xfrm>
            <a:off x="5739112" y="3677681"/>
            <a:ext cx="2425310" cy="2088232"/>
            <a:chOff x="5148064" y="3905131"/>
            <a:chExt cx="2425310" cy="2088232"/>
          </a:xfrm>
        </p:grpSpPr>
        <p:pic>
          <p:nvPicPr>
            <p:cNvPr id="9" name="Picture 8" descr="G:\Refererence A 500 coating and substrat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905131"/>
              <a:ext cx="2425310" cy="2088232"/>
            </a:xfrm>
            <a:prstGeom prst="rect">
              <a:avLst/>
            </a:prstGeom>
            <a:noFill/>
            <a:ln>
              <a:noFill/>
            </a:ln>
          </p:spPr>
        </p:pic>
        <p:sp>
          <p:nvSpPr>
            <p:cNvPr id="10" name="Text Box 2"/>
            <p:cNvSpPr txBox="1">
              <a:spLocks noChangeArrowheads="1"/>
            </p:cNvSpPr>
            <p:nvPr/>
          </p:nvSpPr>
          <p:spPr bwMode="auto">
            <a:xfrm>
              <a:off x="5160261" y="5244318"/>
              <a:ext cx="994663" cy="401834"/>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b="1" dirty="0">
                  <a:solidFill>
                    <a:srgbClr val="FFFFFF"/>
                  </a:solidFill>
                  <a:effectLst/>
                  <a:latin typeface="Calibri"/>
                  <a:ea typeface="Calibri"/>
                  <a:cs typeface="Arial"/>
                </a:rPr>
                <a:t>Substrate exposed</a:t>
              </a:r>
              <a:endParaRPr lang="en-GB" sz="1200" dirty="0">
                <a:effectLst/>
                <a:latin typeface="Calibri"/>
                <a:ea typeface="Calibri"/>
                <a:cs typeface="Arial"/>
              </a:endParaRPr>
            </a:p>
          </p:txBody>
        </p:sp>
        <p:sp>
          <p:nvSpPr>
            <p:cNvPr id="11" name="Text Box 2"/>
            <p:cNvSpPr txBox="1">
              <a:spLocks noChangeArrowheads="1"/>
            </p:cNvSpPr>
            <p:nvPr/>
          </p:nvSpPr>
          <p:spPr bwMode="auto">
            <a:xfrm>
              <a:off x="6516216" y="5301144"/>
              <a:ext cx="937284" cy="455031"/>
            </a:xfrm>
            <a:prstGeom prst="rect">
              <a:avLst/>
            </a:prstGeom>
            <a:noFill/>
            <a:ln w="9525">
              <a:noFill/>
              <a:miter lim="800000"/>
              <a:headEnd/>
              <a:tailEnd/>
            </a:ln>
          </p:spPr>
          <p:txBody>
            <a:bodyPr rot="0" vert="horz" wrap="square" lIns="91440" tIns="45720" rIns="91440" bIns="45720" anchor="t" anchorCtr="0">
              <a:noAutofit/>
            </a:bodyPr>
            <a:lstStyle/>
            <a:p>
              <a:pPr>
                <a:lnSpc>
                  <a:spcPct val="115000"/>
                </a:lnSpc>
                <a:spcAft>
                  <a:spcPts val="1000"/>
                </a:spcAft>
              </a:pPr>
              <a:r>
                <a:rPr lang="en-GB" sz="1400" b="1" dirty="0">
                  <a:solidFill>
                    <a:srgbClr val="FFFFFF"/>
                  </a:solidFill>
                  <a:effectLst/>
                  <a:latin typeface="Calibri"/>
                  <a:ea typeface="Calibri"/>
                  <a:cs typeface="Arial"/>
                </a:rPr>
                <a:t>Coating</a:t>
              </a:r>
              <a:endParaRPr lang="en-GB" sz="1200" dirty="0">
                <a:effectLst/>
                <a:latin typeface="Calibri"/>
                <a:ea typeface="Calibri"/>
                <a:cs typeface="Arial"/>
              </a:endParaRPr>
            </a:p>
          </p:txBody>
        </p:sp>
      </p:grpSp>
      <p:sp>
        <p:nvSpPr>
          <p:cNvPr id="13" name="TextBox 12"/>
          <p:cNvSpPr txBox="1"/>
          <p:nvPr/>
        </p:nvSpPr>
        <p:spPr>
          <a:xfrm>
            <a:off x="530440" y="692696"/>
            <a:ext cx="8441486" cy="424732"/>
          </a:xfrm>
          <a:prstGeom prst="rect">
            <a:avLst/>
          </a:prstGeom>
          <a:noFill/>
        </p:spPr>
        <p:txBody>
          <a:bodyPr wrap="square" rtlCol="0">
            <a:spAutoFit/>
          </a:bodyPr>
          <a:lstStyle/>
          <a:p>
            <a:pPr>
              <a:buNone/>
            </a:pPr>
            <a:r>
              <a:rPr lang="en-GB" sz="2400" dirty="0" smtClean="0">
                <a:latin typeface="Arial" panose="020B0604020202020204" pitchFamily="34" charset="0"/>
                <a:cs typeface="Arial" panose="020B0604020202020204" pitchFamily="34" charset="0"/>
              </a:rPr>
              <a:t>Static oxidation behaviour of Me-C and DLC coatings</a:t>
            </a:r>
            <a:endParaRPr lang="en-GB" sz="2400" dirty="0">
              <a:latin typeface="Arial" panose="020B0604020202020204" pitchFamily="34" charset="0"/>
              <a:cs typeface="Arial" panose="020B0604020202020204" pitchFamily="34" charset="0"/>
            </a:endParaRPr>
          </a:p>
        </p:txBody>
      </p:sp>
      <p:sp>
        <p:nvSpPr>
          <p:cNvPr id="14" name="TextBox 13"/>
          <p:cNvSpPr txBox="1"/>
          <p:nvPr/>
        </p:nvSpPr>
        <p:spPr>
          <a:xfrm>
            <a:off x="539552" y="1628800"/>
            <a:ext cx="936104" cy="646331"/>
          </a:xfrm>
          <a:prstGeom prst="rect">
            <a:avLst/>
          </a:prstGeom>
          <a:noFill/>
        </p:spPr>
        <p:txBody>
          <a:bodyPr wrap="square" rtlCol="0">
            <a:spAutoFit/>
          </a:bodyPr>
          <a:lstStyle/>
          <a:p>
            <a:pPr>
              <a:buNone/>
            </a:pPr>
            <a:r>
              <a:rPr lang="en-GB" sz="2000" dirty="0" smtClean="0"/>
              <a:t>Me-C, </a:t>
            </a:r>
            <a:r>
              <a:rPr lang="en-GB" sz="2000" dirty="0"/>
              <a:t>400</a:t>
            </a:r>
            <a:r>
              <a:rPr lang="en-GB" sz="2000" baseline="30000" dirty="0"/>
              <a:t>o</a:t>
            </a:r>
            <a:r>
              <a:rPr lang="en-GB" sz="2000" dirty="0"/>
              <a:t>C</a:t>
            </a:r>
          </a:p>
        </p:txBody>
      </p:sp>
      <p:sp>
        <p:nvSpPr>
          <p:cNvPr id="15" name="TextBox 14"/>
          <p:cNvSpPr txBox="1"/>
          <p:nvPr/>
        </p:nvSpPr>
        <p:spPr>
          <a:xfrm>
            <a:off x="530440" y="4654813"/>
            <a:ext cx="936104" cy="646331"/>
          </a:xfrm>
          <a:prstGeom prst="rect">
            <a:avLst/>
          </a:prstGeom>
          <a:noFill/>
        </p:spPr>
        <p:txBody>
          <a:bodyPr wrap="square" rtlCol="0">
            <a:spAutoFit/>
          </a:bodyPr>
          <a:lstStyle/>
          <a:p>
            <a:pPr>
              <a:buNone/>
            </a:pPr>
            <a:r>
              <a:rPr lang="en-GB" sz="2000" dirty="0" smtClean="0"/>
              <a:t>DLC, </a:t>
            </a:r>
            <a:r>
              <a:rPr lang="en-GB" sz="2000" dirty="0"/>
              <a:t>400</a:t>
            </a:r>
            <a:r>
              <a:rPr lang="en-GB" sz="2000" baseline="30000" dirty="0"/>
              <a:t>o</a:t>
            </a:r>
            <a:r>
              <a:rPr lang="en-GB" sz="2000" dirty="0"/>
              <a:t>C</a:t>
            </a:r>
          </a:p>
        </p:txBody>
      </p:sp>
      <p:sp>
        <p:nvSpPr>
          <p:cNvPr id="16" name="TextBox 15"/>
          <p:cNvSpPr txBox="1"/>
          <p:nvPr/>
        </p:nvSpPr>
        <p:spPr>
          <a:xfrm>
            <a:off x="4716016" y="1626717"/>
            <a:ext cx="936104" cy="646331"/>
          </a:xfrm>
          <a:prstGeom prst="rect">
            <a:avLst/>
          </a:prstGeom>
          <a:noFill/>
        </p:spPr>
        <p:txBody>
          <a:bodyPr wrap="square" rtlCol="0">
            <a:spAutoFit/>
          </a:bodyPr>
          <a:lstStyle/>
          <a:p>
            <a:pPr>
              <a:buNone/>
            </a:pPr>
            <a:r>
              <a:rPr lang="en-GB" sz="2000" dirty="0" smtClean="0"/>
              <a:t>Me-C, </a:t>
            </a:r>
            <a:r>
              <a:rPr lang="en-GB" sz="2000" dirty="0"/>
              <a:t>5</a:t>
            </a:r>
            <a:r>
              <a:rPr lang="en-GB" sz="2000" dirty="0" smtClean="0"/>
              <a:t>00</a:t>
            </a:r>
            <a:r>
              <a:rPr lang="en-GB" sz="2000" baseline="30000" dirty="0" smtClean="0"/>
              <a:t>o</a:t>
            </a:r>
            <a:r>
              <a:rPr lang="en-GB" sz="2000" dirty="0" smtClean="0"/>
              <a:t>C</a:t>
            </a:r>
            <a:endParaRPr lang="en-GB" sz="2000" dirty="0"/>
          </a:p>
        </p:txBody>
      </p:sp>
      <p:sp>
        <p:nvSpPr>
          <p:cNvPr id="17" name="TextBox 16"/>
          <p:cNvSpPr txBox="1"/>
          <p:nvPr/>
        </p:nvSpPr>
        <p:spPr>
          <a:xfrm>
            <a:off x="4716016" y="4546377"/>
            <a:ext cx="936104" cy="646331"/>
          </a:xfrm>
          <a:prstGeom prst="rect">
            <a:avLst/>
          </a:prstGeom>
          <a:noFill/>
        </p:spPr>
        <p:txBody>
          <a:bodyPr wrap="square" rtlCol="0">
            <a:spAutoFit/>
          </a:bodyPr>
          <a:lstStyle/>
          <a:p>
            <a:pPr>
              <a:buNone/>
            </a:pPr>
            <a:r>
              <a:rPr lang="en-GB" sz="2000" dirty="0" smtClean="0"/>
              <a:t>DLC, </a:t>
            </a:r>
            <a:r>
              <a:rPr lang="en-GB" sz="2000" dirty="0"/>
              <a:t>5</a:t>
            </a:r>
            <a:r>
              <a:rPr lang="en-GB" sz="2000" dirty="0" smtClean="0"/>
              <a:t>00</a:t>
            </a:r>
            <a:r>
              <a:rPr lang="en-GB" sz="2000" baseline="30000" dirty="0" smtClean="0"/>
              <a:t>o</a:t>
            </a:r>
            <a:r>
              <a:rPr lang="en-GB" sz="2000" dirty="0" smtClean="0"/>
              <a:t>C</a:t>
            </a:r>
            <a:endParaRPr lang="en-GB" sz="2000" dirty="0"/>
          </a:p>
        </p:txBody>
      </p:sp>
      <p:grpSp>
        <p:nvGrpSpPr>
          <p:cNvPr id="18" name="Group 17"/>
          <p:cNvGrpSpPr/>
          <p:nvPr/>
        </p:nvGrpSpPr>
        <p:grpSpPr>
          <a:xfrm>
            <a:off x="2758976" y="5817947"/>
            <a:ext cx="4752528" cy="959049"/>
            <a:chOff x="5606253" y="5448896"/>
            <a:chExt cx="3537747" cy="959049"/>
          </a:xfrm>
        </p:grpSpPr>
        <p:pic>
          <p:nvPicPr>
            <p:cNvPr id="19" name="Picture 10" descr="SHUIST Logo.em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19"/>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6205549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1460" y="4872"/>
            <a:ext cx="8686800" cy="6611041"/>
          </a:xfrm>
          <a:prstGeom prst="rect">
            <a:avLst/>
          </a:prstGeom>
          <a:noFill/>
          <a:ln w="9525">
            <a:noFill/>
            <a:miter lim="800000"/>
            <a:headEnd/>
            <a:tailEnd/>
          </a:ln>
          <a:effectLst/>
        </p:spPr>
        <p:txBody>
          <a:bodyPr>
            <a:spAutoFit/>
          </a:bodyPr>
          <a:lstStyle/>
          <a:p>
            <a:pPr>
              <a:spcBef>
                <a:spcPct val="50000"/>
              </a:spcBef>
            </a:pPr>
            <a:endParaRPr lang="en-GB" sz="2000" b="1" dirty="0" smtClean="0">
              <a:latin typeface="+mn-lt"/>
            </a:endParaRPr>
          </a:p>
          <a:p>
            <a:pPr algn="ctr">
              <a:spcBef>
                <a:spcPct val="50000"/>
              </a:spcBef>
              <a:buNone/>
            </a:pPr>
            <a:r>
              <a:rPr lang="en-GB" sz="2000" dirty="0" smtClean="0">
                <a:latin typeface="+mn-lt"/>
              </a:rPr>
              <a:t>CONCLUSIONS </a:t>
            </a:r>
            <a:endParaRPr lang="en-GB" sz="1800" dirty="0" smtClean="0">
              <a:latin typeface="+mn-lt"/>
            </a:endParaRPr>
          </a:p>
          <a:p>
            <a:pPr>
              <a:spcBef>
                <a:spcPct val="50000"/>
              </a:spcBef>
              <a:buNone/>
            </a:pPr>
            <a:r>
              <a:rPr lang="en-GB" sz="1800" dirty="0" smtClean="0">
                <a:latin typeface="+mn-lt"/>
              </a:rPr>
              <a:t>Me-doping </a:t>
            </a:r>
            <a:r>
              <a:rPr lang="en-GB" sz="1800" dirty="0">
                <a:latin typeface="+mn-lt"/>
              </a:rPr>
              <a:t>of Carbon based films is a powerful tool for manipulation of coating structure, properties and therefore performance</a:t>
            </a:r>
            <a:r>
              <a:rPr lang="en-GB" sz="1800" dirty="0" smtClean="0">
                <a:latin typeface="+mn-lt"/>
              </a:rPr>
              <a:t>.</a:t>
            </a:r>
          </a:p>
          <a:p>
            <a:pPr>
              <a:spcBef>
                <a:spcPct val="50000"/>
              </a:spcBef>
              <a:buNone/>
            </a:pPr>
            <a:r>
              <a:rPr lang="en-GB" sz="1800" b="1" dirty="0" smtClean="0">
                <a:latin typeface="+mn-lt"/>
              </a:rPr>
              <a:t>In dry sliding </a:t>
            </a:r>
            <a:r>
              <a:rPr lang="en-GB" sz="1800" dirty="0" smtClean="0">
                <a:latin typeface="+mn-lt"/>
              </a:rPr>
              <a:t>conditions the wear debris consisted of MoO</a:t>
            </a:r>
            <a:r>
              <a:rPr lang="en-GB" sz="1800" baseline="-25000" dirty="0" smtClean="0">
                <a:latin typeface="+mn-lt"/>
              </a:rPr>
              <a:t>3</a:t>
            </a:r>
            <a:r>
              <a:rPr lang="en-GB" sz="1800" dirty="0" smtClean="0">
                <a:latin typeface="+mn-lt"/>
              </a:rPr>
              <a:t> and WO</a:t>
            </a:r>
            <a:r>
              <a:rPr lang="en-GB" sz="1800" baseline="-25000" dirty="0" smtClean="0">
                <a:latin typeface="+mn-lt"/>
              </a:rPr>
              <a:t>3</a:t>
            </a:r>
            <a:r>
              <a:rPr lang="en-GB" sz="1800" dirty="0" smtClean="0">
                <a:latin typeface="+mn-lt"/>
              </a:rPr>
              <a:t> as well as debris of graphitic nature as indicated by the well pronounced D and G band in the Raman spectra. This is typical for </a:t>
            </a:r>
            <a:r>
              <a:rPr lang="en-GB" sz="1800" b="1" dirty="0" smtClean="0">
                <a:latin typeface="+mn-lt"/>
              </a:rPr>
              <a:t>oxidative wear mechanism</a:t>
            </a:r>
            <a:r>
              <a:rPr lang="en-GB" sz="1800" dirty="0" smtClean="0">
                <a:latin typeface="+mn-lt"/>
              </a:rPr>
              <a:t>.</a:t>
            </a:r>
            <a:r>
              <a:rPr lang="en-GB" sz="1800" b="1" dirty="0">
                <a:latin typeface="+mn-lt"/>
              </a:rPr>
              <a:t> </a:t>
            </a:r>
            <a:endParaRPr lang="en-GB" sz="1800" b="1" dirty="0" smtClean="0">
              <a:latin typeface="+mn-lt"/>
            </a:endParaRPr>
          </a:p>
          <a:p>
            <a:pPr>
              <a:spcBef>
                <a:spcPct val="50000"/>
              </a:spcBef>
              <a:buNone/>
            </a:pPr>
            <a:r>
              <a:rPr lang="en-GB" sz="1800" b="1" dirty="0" smtClean="0">
                <a:latin typeface="+mn-lt"/>
              </a:rPr>
              <a:t>In </a:t>
            </a:r>
            <a:r>
              <a:rPr lang="en-GB" sz="1800" b="1" dirty="0">
                <a:latin typeface="+mn-lt"/>
              </a:rPr>
              <a:t>boundary lubrication condition, </a:t>
            </a:r>
            <a:r>
              <a:rPr lang="en-GB" sz="1800" dirty="0">
                <a:latin typeface="+mn-lt"/>
              </a:rPr>
              <a:t>the friction behaviour of the Mo-W doped C coatings is dominated by the </a:t>
            </a:r>
            <a:r>
              <a:rPr lang="nl-NL" sz="1800" i="1" dirty="0">
                <a:latin typeface="+mn-lt"/>
              </a:rPr>
              <a:t>in situ</a:t>
            </a:r>
            <a:r>
              <a:rPr lang="nl-NL" sz="1800" dirty="0">
                <a:latin typeface="+mn-lt"/>
              </a:rPr>
              <a:t> </a:t>
            </a:r>
            <a:r>
              <a:rPr lang="en-GB" sz="1800" dirty="0" smtClean="0">
                <a:latin typeface="+mn-lt"/>
              </a:rPr>
              <a:t>formation </a:t>
            </a:r>
            <a:r>
              <a:rPr lang="en-GB" sz="1800" dirty="0">
                <a:latin typeface="+mn-lt"/>
              </a:rPr>
              <a:t>of solid lubricants MoS</a:t>
            </a:r>
            <a:r>
              <a:rPr lang="en-GB" sz="1800" baseline="-25000" dirty="0">
                <a:latin typeface="+mn-lt"/>
              </a:rPr>
              <a:t>2</a:t>
            </a:r>
            <a:r>
              <a:rPr lang="en-GB" sz="1800" dirty="0">
                <a:latin typeface="+mn-lt"/>
              </a:rPr>
              <a:t> and </a:t>
            </a:r>
            <a:r>
              <a:rPr lang="en-GB" sz="1800" dirty="0" smtClean="0">
                <a:latin typeface="+mn-lt"/>
              </a:rPr>
              <a:t>WS</a:t>
            </a:r>
            <a:r>
              <a:rPr lang="en-GB" sz="1800" baseline="-25000" dirty="0" smtClean="0">
                <a:latin typeface="+mn-lt"/>
              </a:rPr>
              <a:t>2 </a:t>
            </a:r>
            <a:r>
              <a:rPr lang="en-GB" sz="1800" dirty="0" smtClean="0">
                <a:latin typeface="+mn-lt"/>
              </a:rPr>
              <a:t>at </a:t>
            </a:r>
            <a:r>
              <a:rPr lang="en-GB" sz="1800" dirty="0">
                <a:latin typeface="+mn-lt"/>
              </a:rPr>
              <a:t>the asperity contacts, which is typical for the </a:t>
            </a:r>
            <a:r>
              <a:rPr lang="en-GB" sz="1800" b="1" dirty="0" err="1">
                <a:latin typeface="+mn-lt"/>
              </a:rPr>
              <a:t>tribochemical</a:t>
            </a:r>
            <a:r>
              <a:rPr lang="en-GB" sz="1800" b="1" dirty="0">
                <a:latin typeface="+mn-lt"/>
              </a:rPr>
              <a:t> reaction wear mechanism</a:t>
            </a:r>
            <a:r>
              <a:rPr lang="en-GB" sz="1800" dirty="0" smtClean="0">
                <a:latin typeface="+mn-lt"/>
              </a:rPr>
              <a:t>.</a:t>
            </a:r>
          </a:p>
          <a:p>
            <a:pPr>
              <a:spcBef>
                <a:spcPct val="50000"/>
              </a:spcBef>
              <a:buNone/>
            </a:pPr>
            <a:r>
              <a:rPr lang="en-GB" sz="1800" b="1" dirty="0" smtClean="0">
                <a:latin typeface="+mn-lt"/>
              </a:rPr>
              <a:t>Simultaneous </a:t>
            </a:r>
            <a:r>
              <a:rPr lang="en-GB" sz="1800" b="1" dirty="0">
                <a:latin typeface="+mn-lt"/>
              </a:rPr>
              <a:t>doping of Carbon films with Mo and W </a:t>
            </a:r>
            <a:r>
              <a:rPr lang="en-GB" sz="1800" dirty="0" smtClean="0">
                <a:latin typeface="+mn-lt"/>
              </a:rPr>
              <a:t>is a key to maintain </a:t>
            </a:r>
            <a:r>
              <a:rPr lang="en-GB" sz="1800" dirty="0">
                <a:latin typeface="+mn-lt"/>
              </a:rPr>
              <a:t>l</a:t>
            </a:r>
            <a:r>
              <a:rPr lang="en-GB" sz="1800" dirty="0" smtClean="0">
                <a:latin typeface="+mn-lt"/>
              </a:rPr>
              <a:t>ow </a:t>
            </a:r>
            <a:r>
              <a:rPr lang="en-GB" sz="1800" dirty="0">
                <a:latin typeface="+mn-lt"/>
              </a:rPr>
              <a:t>coefficient </a:t>
            </a:r>
            <a:r>
              <a:rPr lang="en-GB" sz="1800" dirty="0" smtClean="0">
                <a:latin typeface="+mn-lt"/>
              </a:rPr>
              <a:t>of friction in wide temperature range . </a:t>
            </a:r>
            <a:r>
              <a:rPr lang="en-GB" sz="1800" dirty="0" smtClean="0"/>
              <a:t>WS</a:t>
            </a:r>
            <a:r>
              <a:rPr lang="en-GB" sz="1800" baseline="-25000" dirty="0" smtClean="0"/>
              <a:t>2 </a:t>
            </a:r>
            <a:r>
              <a:rPr lang="en-GB" sz="1800" dirty="0" smtClean="0">
                <a:latin typeface="+mn-lt"/>
              </a:rPr>
              <a:t>forms readily at low temperatures where as </a:t>
            </a:r>
            <a:r>
              <a:rPr lang="en-GB" sz="1800" dirty="0" smtClean="0"/>
              <a:t>MoS</a:t>
            </a:r>
            <a:r>
              <a:rPr lang="en-GB" sz="1800" baseline="-25000" dirty="0" smtClean="0"/>
              <a:t>2</a:t>
            </a:r>
            <a:r>
              <a:rPr lang="en-GB" sz="1800" dirty="0"/>
              <a:t> </a:t>
            </a:r>
            <a:r>
              <a:rPr lang="en-GB" sz="1800" dirty="0" smtClean="0"/>
              <a:t>contributes more effectively at higher temperatures.</a:t>
            </a:r>
            <a:endParaRPr lang="en-GB" sz="1800" dirty="0" smtClean="0">
              <a:latin typeface="+mn-lt"/>
            </a:endParaRPr>
          </a:p>
          <a:p>
            <a:pPr>
              <a:spcBef>
                <a:spcPct val="50000"/>
              </a:spcBef>
              <a:buNone/>
            </a:pPr>
            <a:r>
              <a:rPr lang="nl-NL" sz="1800" dirty="0" smtClean="0">
                <a:latin typeface="+mn-lt"/>
              </a:rPr>
              <a:t>Mo and W dopants provide effective tool for further enhancement of the </a:t>
            </a:r>
            <a:r>
              <a:rPr lang="nl-NL" sz="1800" b="1" dirty="0">
                <a:latin typeface="+mn-lt"/>
              </a:rPr>
              <a:t>high temperature </a:t>
            </a:r>
            <a:r>
              <a:rPr lang="nl-NL" sz="1800" b="1" dirty="0" smtClean="0">
                <a:latin typeface="+mn-lt"/>
              </a:rPr>
              <a:t>stability </a:t>
            </a:r>
            <a:r>
              <a:rPr lang="nl-NL" sz="1800" dirty="0" smtClean="0">
                <a:latin typeface="+mn-lt"/>
              </a:rPr>
              <a:t>of </a:t>
            </a:r>
            <a:r>
              <a:rPr lang="nl-NL" sz="1800" dirty="0">
                <a:latin typeface="+mn-lt"/>
              </a:rPr>
              <a:t>the Carbon based </a:t>
            </a:r>
            <a:r>
              <a:rPr lang="nl-NL" sz="1800" dirty="0" smtClean="0">
                <a:latin typeface="+mn-lt"/>
              </a:rPr>
              <a:t>coatings.</a:t>
            </a:r>
          </a:p>
          <a:p>
            <a:pPr>
              <a:spcBef>
                <a:spcPct val="50000"/>
              </a:spcBef>
              <a:buNone/>
            </a:pPr>
            <a:r>
              <a:rPr lang="nl-NL" sz="1800" dirty="0" smtClean="0">
                <a:latin typeface="+mn-lt"/>
              </a:rPr>
              <a:t>The </a:t>
            </a:r>
            <a:r>
              <a:rPr lang="nl-NL" sz="1800" dirty="0">
                <a:latin typeface="+mn-lt"/>
              </a:rPr>
              <a:t>use of the </a:t>
            </a:r>
            <a:r>
              <a:rPr lang="nl-NL" sz="1800" b="1" dirty="0">
                <a:latin typeface="+mn-lt"/>
              </a:rPr>
              <a:t>HIPIMS technology </a:t>
            </a:r>
            <a:r>
              <a:rPr lang="nl-NL" sz="1800" dirty="0">
                <a:latin typeface="+mn-lt"/>
              </a:rPr>
              <a:t>brings further advantages  as it provides conditions for deposition of highly adherent, very dense and smooth coatings. </a:t>
            </a:r>
            <a:endParaRPr lang="nl-NL" sz="1800" dirty="0" smtClean="0">
              <a:latin typeface="+mn-lt"/>
            </a:endParaRPr>
          </a:p>
          <a:p>
            <a:pPr>
              <a:spcBef>
                <a:spcPct val="50000"/>
              </a:spcBef>
              <a:buNone/>
            </a:pPr>
            <a:r>
              <a:rPr lang="en-GB" sz="1800" dirty="0" smtClean="0">
                <a:latin typeface="+mn-lt"/>
              </a:rPr>
              <a:t>Mo-W doped C coating solution is patent pending</a:t>
            </a:r>
          </a:p>
          <a:p>
            <a:pPr algn="l">
              <a:spcBef>
                <a:spcPct val="50000"/>
              </a:spcBef>
              <a:buFontTx/>
              <a:buChar char="•"/>
            </a:pPr>
            <a:endParaRPr lang="en-GB" b="1" dirty="0">
              <a:cs typeface="Times New Roman" pitchFamily="18" charset="0"/>
            </a:endParaRPr>
          </a:p>
        </p:txBody>
      </p:sp>
      <p:grpSp>
        <p:nvGrpSpPr>
          <p:cNvPr id="3" name="Group 2"/>
          <p:cNvGrpSpPr/>
          <p:nvPr/>
        </p:nvGrpSpPr>
        <p:grpSpPr>
          <a:xfrm>
            <a:off x="2758976" y="5877507"/>
            <a:ext cx="4752528" cy="959049"/>
            <a:chOff x="5606253" y="5448896"/>
            <a:chExt cx="3537747" cy="959049"/>
          </a:xfrm>
        </p:grpSpPr>
        <p:pic>
          <p:nvPicPr>
            <p:cNvPr id="4" name="Picture 10" descr="SHUIST Logo.e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3925541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323528" y="1349476"/>
            <a:ext cx="8928992" cy="3615789"/>
            <a:chOff x="-46001" y="1916832"/>
            <a:chExt cx="9298521" cy="3615789"/>
          </a:xfrm>
        </p:grpSpPr>
        <p:cxnSp>
          <p:nvCxnSpPr>
            <p:cNvPr id="3" name="Straight Arrow Connector 2"/>
            <p:cNvCxnSpPr/>
            <p:nvPr/>
          </p:nvCxnSpPr>
          <p:spPr bwMode="auto">
            <a:xfrm flipV="1">
              <a:off x="1187624" y="1916832"/>
              <a:ext cx="0" cy="36004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 name="Straight Connector 4"/>
            <p:cNvCxnSpPr/>
            <p:nvPr/>
          </p:nvCxnSpPr>
          <p:spPr bwMode="auto">
            <a:xfrm>
              <a:off x="1187624" y="5517232"/>
              <a:ext cx="784887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7" name="TextBox 6"/>
            <p:cNvSpPr txBox="1"/>
            <p:nvPr/>
          </p:nvSpPr>
          <p:spPr>
            <a:xfrm>
              <a:off x="-36512" y="5224844"/>
              <a:ext cx="1512168"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100 % Carbon</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46001" y="1916832"/>
              <a:ext cx="1233625" cy="307777"/>
            </a:xfrm>
            <a:prstGeom prst="rect">
              <a:avLst/>
            </a:prstGeom>
            <a:noFill/>
          </p:spPr>
          <p:txBody>
            <a:bodyPr wrap="square" rtlCol="0">
              <a:spAutoFit/>
            </a:bodyPr>
            <a:lstStyle/>
            <a:p>
              <a:r>
                <a:rPr lang="en-GB" sz="1400" dirty="0" smtClean="0">
                  <a:latin typeface="Arial" panose="020B0604020202020204" pitchFamily="34" charset="0"/>
                  <a:cs typeface="Arial" panose="020B0604020202020204" pitchFamily="34" charset="0"/>
                </a:rPr>
                <a:t>100 % Metal</a:t>
              </a:r>
              <a:endParaRPr lang="en-GB" sz="1400" dirty="0">
                <a:latin typeface="Arial" panose="020B0604020202020204" pitchFamily="34" charset="0"/>
                <a:cs typeface="Arial" panose="020B0604020202020204" pitchFamily="34" charset="0"/>
              </a:endParaRPr>
            </a:p>
          </p:txBody>
        </p:sp>
        <p:sp>
          <p:nvSpPr>
            <p:cNvPr id="9" name="TextBox 8"/>
            <p:cNvSpPr txBox="1"/>
            <p:nvPr/>
          </p:nvSpPr>
          <p:spPr>
            <a:xfrm>
              <a:off x="1187624" y="5224844"/>
              <a:ext cx="6832383"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Diamond and  DLC films:  % Sp</a:t>
              </a:r>
              <a:r>
                <a:rPr lang="en-GB" sz="1400" b="1" baseline="30000" dirty="0" smtClean="0">
                  <a:latin typeface="Arial" panose="020B0604020202020204" pitchFamily="34" charset="0"/>
                  <a:cs typeface="Arial" panose="020B0604020202020204" pitchFamily="34" charset="0"/>
                </a:rPr>
                <a:t>3 </a:t>
              </a:r>
              <a:r>
                <a:rPr lang="en-GB" sz="1400" b="1" dirty="0" smtClean="0">
                  <a:latin typeface="Arial" panose="020B0604020202020204" pitchFamily="34" charset="0"/>
                  <a:cs typeface="Arial" panose="020B0604020202020204" pitchFamily="34" charset="0"/>
                </a:rPr>
                <a:t>bonding</a:t>
              </a:r>
              <a:endParaRPr lang="en-GB" sz="1400" b="1" dirty="0">
                <a:latin typeface="Arial" panose="020B0604020202020204" pitchFamily="34" charset="0"/>
                <a:cs typeface="Arial" panose="020B0604020202020204" pitchFamily="34" charset="0"/>
              </a:endParaRPr>
            </a:p>
          </p:txBody>
        </p:sp>
        <p:sp>
          <p:nvSpPr>
            <p:cNvPr id="10" name="TextBox 9"/>
            <p:cNvSpPr txBox="1"/>
            <p:nvPr/>
          </p:nvSpPr>
          <p:spPr>
            <a:xfrm>
              <a:off x="1187624" y="4581128"/>
              <a:ext cx="7496643"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Me-doped DLC films: Me-type and content, </a:t>
              </a:r>
              <a:r>
                <a:rPr lang="en-GB" sz="1400" b="1" dirty="0">
                  <a:latin typeface="Arial" panose="020B0604020202020204" pitchFamily="34" charset="0"/>
                  <a:cs typeface="Arial" panose="020B0604020202020204" pitchFamily="34" charset="0"/>
                </a:rPr>
                <a:t>% Sp</a:t>
              </a:r>
              <a:r>
                <a:rPr lang="en-GB" sz="1400" b="1" baseline="30000" dirty="0">
                  <a:latin typeface="Arial" panose="020B0604020202020204" pitchFamily="34" charset="0"/>
                  <a:cs typeface="Arial" panose="020B0604020202020204" pitchFamily="34" charset="0"/>
                </a:rPr>
                <a:t>3 </a:t>
              </a:r>
              <a:r>
                <a:rPr lang="en-GB" sz="1400" b="1" dirty="0">
                  <a:latin typeface="Arial" panose="020B0604020202020204" pitchFamily="34" charset="0"/>
                  <a:cs typeface="Arial" panose="020B0604020202020204" pitchFamily="34" charset="0"/>
                </a:rPr>
                <a:t>bonding, H- content</a:t>
              </a:r>
            </a:p>
          </p:txBody>
        </p:sp>
        <p:sp>
          <p:nvSpPr>
            <p:cNvPr id="11" name="TextBox 10"/>
            <p:cNvSpPr txBox="1"/>
            <p:nvPr/>
          </p:nvSpPr>
          <p:spPr>
            <a:xfrm>
              <a:off x="1187624" y="4149080"/>
              <a:ext cx="8064896" cy="307777"/>
            </a:xfrm>
            <a:prstGeom prst="rect">
              <a:avLst/>
            </a:prstGeom>
            <a:noFill/>
          </p:spPr>
          <p:txBody>
            <a:bodyPr wrap="square" rtlCol="0">
              <a:spAutoFit/>
            </a:bodyPr>
            <a:lstStyle/>
            <a:p>
              <a:r>
                <a:rPr lang="en-GB" sz="1400" b="1" dirty="0" smtClean="0">
                  <a:solidFill>
                    <a:srgbClr val="FF0000"/>
                  </a:solidFill>
                  <a:latin typeface="Arial" panose="020B0604020202020204" pitchFamily="34" charset="0"/>
                  <a:cs typeface="Arial" panose="020B0604020202020204" pitchFamily="34" charset="0"/>
                </a:rPr>
                <a:t>Me-Carbon films: </a:t>
              </a:r>
              <a:r>
                <a:rPr lang="en-GB" sz="1400" b="1" dirty="0">
                  <a:solidFill>
                    <a:srgbClr val="FF0000"/>
                  </a:solidFill>
                  <a:latin typeface="Arial" panose="020B0604020202020204" pitchFamily="34" charset="0"/>
                  <a:cs typeface="Arial" panose="020B0604020202020204" pitchFamily="34" charset="0"/>
                </a:rPr>
                <a:t>Me-type and content, </a:t>
              </a:r>
              <a:r>
                <a:rPr lang="en-GB" sz="1400" b="1" dirty="0" smtClean="0">
                  <a:solidFill>
                    <a:srgbClr val="FF0000"/>
                  </a:solidFill>
                  <a:latin typeface="Arial" panose="020B0604020202020204" pitchFamily="34" charset="0"/>
                  <a:cs typeface="Arial" panose="020B0604020202020204" pitchFamily="34" charset="0"/>
                </a:rPr>
                <a:t>graphitic- mainly  Sp</a:t>
              </a:r>
              <a:r>
                <a:rPr lang="en-GB" sz="1400" b="1" baseline="30000" dirty="0" smtClean="0">
                  <a:solidFill>
                    <a:srgbClr val="FF0000"/>
                  </a:solidFill>
                  <a:latin typeface="Arial" panose="020B0604020202020204" pitchFamily="34" charset="0"/>
                  <a:cs typeface="Arial" panose="020B0604020202020204" pitchFamily="34" charset="0"/>
                </a:rPr>
                <a:t>2 </a:t>
              </a:r>
              <a:r>
                <a:rPr lang="en-GB" sz="1400" b="1" dirty="0">
                  <a:solidFill>
                    <a:srgbClr val="FF0000"/>
                  </a:solidFill>
                  <a:latin typeface="Arial" panose="020B0604020202020204" pitchFamily="34" charset="0"/>
                  <a:cs typeface="Arial" panose="020B0604020202020204" pitchFamily="34" charset="0"/>
                </a:rPr>
                <a:t>bonding</a:t>
              </a:r>
              <a:r>
                <a:rPr lang="en-GB" sz="1400" b="1" dirty="0" smtClean="0">
                  <a:solidFill>
                    <a:srgbClr val="FF0000"/>
                  </a:solidFill>
                  <a:latin typeface="Arial" panose="020B0604020202020204" pitchFamily="34" charset="0"/>
                  <a:cs typeface="Arial" panose="020B0604020202020204" pitchFamily="34" charset="0"/>
                </a:rPr>
                <a:t>,  </a:t>
              </a:r>
              <a:r>
                <a:rPr lang="en-GB" sz="1400" b="1" dirty="0" smtClean="0">
                  <a:solidFill>
                    <a:srgbClr val="00B050"/>
                  </a:solidFill>
                  <a:latin typeface="Arial" panose="020B0604020202020204" pitchFamily="34" charset="0"/>
                  <a:cs typeface="Arial" panose="020B0604020202020204" pitchFamily="34" charset="0"/>
                </a:rPr>
                <a:t>Coating Structure</a:t>
              </a:r>
              <a:endParaRPr lang="en-GB" sz="1400" b="1" dirty="0">
                <a:solidFill>
                  <a:srgbClr val="00B050"/>
                </a:solidFill>
                <a:latin typeface="Arial" panose="020B0604020202020204" pitchFamily="34" charset="0"/>
                <a:cs typeface="Arial" panose="020B0604020202020204" pitchFamily="34" charset="0"/>
              </a:endParaRPr>
            </a:p>
          </p:txBody>
        </p:sp>
        <p:sp>
          <p:nvSpPr>
            <p:cNvPr id="12" name="TextBox 11"/>
            <p:cNvSpPr txBox="1"/>
            <p:nvPr/>
          </p:nvSpPr>
          <p:spPr>
            <a:xfrm>
              <a:off x="1187624" y="3563143"/>
              <a:ext cx="669657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 Carbide films:</a:t>
              </a:r>
              <a:r>
                <a:rPr lang="en-GB" sz="1400" b="1" dirty="0">
                  <a:latin typeface="Arial" panose="020B0604020202020204" pitchFamily="34" charset="0"/>
                  <a:cs typeface="Arial" panose="020B0604020202020204" pitchFamily="34" charset="0"/>
                </a:rPr>
                <a:t> Me-type and Coating </a:t>
              </a:r>
              <a:r>
                <a:rPr lang="en-GB" sz="1400" b="1" dirty="0" smtClean="0">
                  <a:latin typeface="Arial" panose="020B0604020202020204" pitchFamily="34" charset="0"/>
                  <a:cs typeface="Arial" panose="020B0604020202020204" pitchFamily="34" charset="0"/>
                </a:rPr>
                <a:t>Structure</a:t>
              </a:r>
              <a:endParaRPr lang="en-GB" sz="1400" b="1" dirty="0">
                <a:latin typeface="Arial" panose="020B0604020202020204" pitchFamily="34" charset="0"/>
                <a:cs typeface="Arial" panose="020B0604020202020204" pitchFamily="34" charset="0"/>
              </a:endParaRPr>
            </a:p>
          </p:txBody>
        </p:sp>
        <p:sp>
          <p:nvSpPr>
            <p:cNvPr id="13" name="TextBox 12"/>
            <p:cNvSpPr txBox="1"/>
            <p:nvPr/>
          </p:nvSpPr>
          <p:spPr>
            <a:xfrm>
              <a:off x="1187624" y="2708920"/>
              <a:ext cx="7211960"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Me-Carbide + Me  films:</a:t>
              </a:r>
              <a:r>
                <a:rPr lang="en-GB" sz="1400" b="1" dirty="0">
                  <a:latin typeface="Arial" panose="020B0604020202020204" pitchFamily="34" charset="0"/>
                  <a:cs typeface="Arial" panose="020B0604020202020204" pitchFamily="34" charset="0"/>
                </a:rPr>
                <a:t> Me-type and Coating </a:t>
              </a:r>
              <a:r>
                <a:rPr lang="en-GB" sz="1400" b="1" dirty="0" smtClean="0">
                  <a:latin typeface="Arial" panose="020B0604020202020204" pitchFamily="34" charset="0"/>
                  <a:cs typeface="Arial" panose="020B0604020202020204" pitchFamily="34" charset="0"/>
                </a:rPr>
                <a:t>Structure</a:t>
              </a:r>
              <a:endParaRPr lang="en-GB" sz="1400" b="1" dirty="0">
                <a:latin typeface="Arial" panose="020B0604020202020204" pitchFamily="34" charset="0"/>
                <a:cs typeface="Arial" panose="020B0604020202020204" pitchFamily="34" charset="0"/>
              </a:endParaRPr>
            </a:p>
          </p:txBody>
        </p:sp>
        <p:sp>
          <p:nvSpPr>
            <p:cNvPr id="15" name="TextBox 14"/>
            <p:cNvSpPr txBox="1"/>
            <p:nvPr/>
          </p:nvSpPr>
          <p:spPr>
            <a:xfrm>
              <a:off x="1187624" y="1918085"/>
              <a:ext cx="4934499"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 films</a:t>
              </a:r>
              <a:endParaRPr lang="en-GB" sz="1400" b="1" dirty="0">
                <a:latin typeface="Arial" panose="020B0604020202020204" pitchFamily="34" charset="0"/>
                <a:cs typeface="Arial" panose="020B0604020202020204" pitchFamily="34" charset="0"/>
              </a:endParaRPr>
            </a:p>
          </p:txBody>
        </p:sp>
        <p:cxnSp>
          <p:nvCxnSpPr>
            <p:cNvPr id="17" name="Straight Connector 16"/>
            <p:cNvCxnSpPr/>
            <p:nvPr/>
          </p:nvCxnSpPr>
          <p:spPr bwMode="auto">
            <a:xfrm>
              <a:off x="1115616" y="3717032"/>
              <a:ext cx="13977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p:cNvSpPr txBox="1"/>
            <p:nvPr/>
          </p:nvSpPr>
          <p:spPr>
            <a:xfrm>
              <a:off x="-36512" y="3499927"/>
              <a:ext cx="1239352" cy="523220"/>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5</a:t>
              </a:r>
              <a:r>
                <a:rPr lang="en-GB" sz="1400" dirty="0" smtClean="0">
                  <a:latin typeface="Arial" panose="020B0604020202020204" pitchFamily="34" charset="0"/>
                  <a:cs typeface="Arial" panose="020B0604020202020204" pitchFamily="34" charset="0"/>
                </a:rPr>
                <a:t>0 % Me</a:t>
              </a:r>
            </a:p>
            <a:p>
              <a:r>
                <a:rPr lang="en-GB" sz="1400" dirty="0" smtClean="0">
                  <a:latin typeface="Arial" panose="020B0604020202020204" pitchFamily="34" charset="0"/>
                  <a:cs typeface="Arial" panose="020B0604020202020204" pitchFamily="34" charset="0"/>
                </a:rPr>
                <a:t>50 % C</a:t>
              </a:r>
              <a:endParaRPr lang="en-GB" sz="1400" dirty="0">
                <a:latin typeface="Arial" panose="020B0604020202020204" pitchFamily="34" charset="0"/>
                <a:cs typeface="Arial" panose="020B0604020202020204" pitchFamily="34" charset="0"/>
              </a:endParaRPr>
            </a:p>
          </p:txBody>
        </p:sp>
      </p:grpSp>
      <p:sp>
        <p:nvSpPr>
          <p:cNvPr id="24" name="TextBox 23"/>
          <p:cNvSpPr txBox="1"/>
          <p:nvPr/>
        </p:nvSpPr>
        <p:spPr>
          <a:xfrm>
            <a:off x="931529" y="680514"/>
            <a:ext cx="6768752" cy="424732"/>
          </a:xfrm>
          <a:prstGeom prst="rect">
            <a:avLst/>
          </a:prstGeom>
          <a:noFill/>
        </p:spPr>
        <p:txBody>
          <a:bodyPr wrap="square" rtlCol="0">
            <a:spAutoFit/>
          </a:bodyPr>
          <a:lstStyle/>
          <a:p>
            <a:pPr>
              <a:buNone/>
            </a:pPr>
            <a:r>
              <a:rPr lang="en-GB" sz="2400" dirty="0" smtClean="0">
                <a:latin typeface="+mn-lt"/>
              </a:rPr>
              <a:t>Me-C Thin Films</a:t>
            </a:r>
            <a:endParaRPr lang="en-GB" sz="2400" dirty="0">
              <a:latin typeface="+mn-lt"/>
            </a:endParaRPr>
          </a:p>
        </p:txBody>
      </p:sp>
      <p:sp>
        <p:nvSpPr>
          <p:cNvPr id="16" name="TextBox 15"/>
          <p:cNvSpPr txBox="1"/>
          <p:nvPr/>
        </p:nvSpPr>
        <p:spPr>
          <a:xfrm>
            <a:off x="1573197" y="4902413"/>
            <a:ext cx="7496643" cy="307777"/>
          </a:xfrm>
          <a:prstGeom prst="rect">
            <a:avLst/>
          </a:prstGeom>
          <a:noFill/>
        </p:spPr>
        <p:txBody>
          <a:bodyPr wrap="square" rtlCol="0">
            <a:spAutoFit/>
          </a:bodyPr>
          <a:lstStyle/>
          <a:p>
            <a:r>
              <a:rPr lang="en-GB" sz="1400" b="1" dirty="0" smtClean="0">
                <a:latin typeface="Arial" panose="020B0604020202020204" pitchFamily="34" charset="0"/>
                <a:cs typeface="Arial" panose="020B0604020202020204" pitchFamily="34" charset="0"/>
              </a:rPr>
              <a:t>Me-free DLC films: % </a:t>
            </a:r>
            <a:r>
              <a:rPr lang="en-GB" sz="1400" b="1" dirty="0">
                <a:latin typeface="Arial" panose="020B0604020202020204" pitchFamily="34" charset="0"/>
                <a:cs typeface="Arial" panose="020B0604020202020204" pitchFamily="34" charset="0"/>
              </a:rPr>
              <a:t>Sp</a:t>
            </a:r>
            <a:r>
              <a:rPr lang="en-GB" sz="1400" b="1" baseline="30000" dirty="0">
                <a:latin typeface="Arial" panose="020B0604020202020204" pitchFamily="34" charset="0"/>
                <a:cs typeface="Arial" panose="020B0604020202020204" pitchFamily="34" charset="0"/>
              </a:rPr>
              <a:t>3 </a:t>
            </a:r>
            <a:r>
              <a:rPr lang="en-GB" sz="1400" b="1" dirty="0">
                <a:latin typeface="Arial" panose="020B0604020202020204" pitchFamily="34" charset="0"/>
                <a:cs typeface="Arial" panose="020B0604020202020204" pitchFamily="34" charset="0"/>
              </a:rPr>
              <a:t>bonding, H- content</a:t>
            </a:r>
          </a:p>
        </p:txBody>
      </p:sp>
      <p:sp>
        <p:nvSpPr>
          <p:cNvPr id="2" name="TextBox 1"/>
          <p:cNvSpPr txBox="1"/>
          <p:nvPr/>
        </p:nvSpPr>
        <p:spPr>
          <a:xfrm>
            <a:off x="1164596" y="5185291"/>
            <a:ext cx="6904391" cy="738664"/>
          </a:xfrm>
          <a:prstGeom prst="rect">
            <a:avLst/>
          </a:prstGeom>
          <a:noFill/>
        </p:spPr>
        <p:txBody>
          <a:bodyPr wrap="square" rtlCol="0">
            <a:spAutoFit/>
          </a:bodyPr>
          <a:lstStyle/>
          <a:p>
            <a:r>
              <a:rPr lang="en-GB" sz="1400" dirty="0"/>
              <a:t>Utilisation of </a:t>
            </a:r>
            <a:r>
              <a:rPr lang="en-GB" sz="1400" b="1" dirty="0" err="1"/>
              <a:t>tribochemical</a:t>
            </a:r>
            <a:r>
              <a:rPr lang="en-GB" sz="1400" b="1" dirty="0"/>
              <a:t> reactions</a:t>
            </a:r>
            <a:r>
              <a:rPr lang="en-GB" sz="1400" dirty="0"/>
              <a:t> to achieve low friction and high wear resistance of Mo-W- C films in boundary lubrication and elevated temperature conditions. Application: </a:t>
            </a:r>
            <a:r>
              <a:rPr lang="en-GB" sz="1400" b="1" i="1" dirty="0"/>
              <a:t>automotive components</a:t>
            </a:r>
            <a:endParaRPr lang="en-GB" sz="1400" dirty="0"/>
          </a:p>
        </p:txBody>
      </p:sp>
      <p:grpSp>
        <p:nvGrpSpPr>
          <p:cNvPr id="19" name="Group 18"/>
          <p:cNvGrpSpPr/>
          <p:nvPr/>
        </p:nvGrpSpPr>
        <p:grpSpPr>
          <a:xfrm>
            <a:off x="2758976" y="5817947"/>
            <a:ext cx="4752528" cy="959049"/>
            <a:chOff x="5606253" y="5448896"/>
            <a:chExt cx="3537747" cy="959049"/>
          </a:xfrm>
        </p:grpSpPr>
        <p:pic>
          <p:nvPicPr>
            <p:cNvPr id="20" name="Picture 10" descr="SHUIST Logo.e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ectangle 20"/>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21320769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84200"/>
            <a:ext cx="8280920" cy="838200"/>
          </a:xfrm>
        </p:spPr>
        <p:txBody>
          <a:bodyPr/>
          <a:lstStyle/>
          <a:p>
            <a:r>
              <a:rPr lang="en-GB" sz="2400" dirty="0" smtClean="0"/>
              <a:t>XSEM and TEM analyses of Mo-W doped Carbon films</a:t>
            </a:r>
            <a:endParaRPr lang="en-GB" sz="2400" dirty="0"/>
          </a:p>
        </p:txBody>
      </p:sp>
      <p:pic>
        <p:nvPicPr>
          <p:cNvPr id="136194" name="Picture 2" descr="D:\Papken Old D drive\recovery\MAHLE\TEM CMW\ADF STEM 100kx filtered rotated.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6176" y="2204864"/>
            <a:ext cx="288032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D:\Posters and Papers\Paper 2 - Dry sliding behaviour of CMW in RT\SEM images modified\C4 thickness2.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476" y="2204864"/>
            <a:ext cx="2952328" cy="2880320"/>
          </a:xfrm>
          <a:prstGeom prst="rect">
            <a:avLst/>
          </a:prstGeom>
          <a:noFill/>
          <a:ln>
            <a:noFill/>
          </a:ln>
        </p:spPr>
      </p:pic>
      <p:pic>
        <p:nvPicPr>
          <p:cNvPr id="136195" name="Picture 3" descr="D:\Papken Old D drive\recovery\MAHLE\TEM CMW\ADF STEM 20kx.b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2216995"/>
            <a:ext cx="2880320" cy="288032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2758976" y="5817947"/>
            <a:ext cx="4752528" cy="959049"/>
            <a:chOff x="5606253" y="5448896"/>
            <a:chExt cx="3537747" cy="959049"/>
          </a:xfrm>
        </p:grpSpPr>
        <p:pic>
          <p:nvPicPr>
            <p:cNvPr id="7" name="Picture 10" descr="SHUIST Logo.em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14390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611560" y="1556792"/>
            <a:ext cx="3096344" cy="2376264"/>
          </a:xfrm>
          <a:prstGeom prst="rect">
            <a:avLst/>
          </a:prstGeom>
          <a:noFill/>
          <a:ln w="9525">
            <a:noFill/>
            <a:miter lim="800000"/>
            <a:headEnd/>
            <a:tailEnd/>
          </a:ln>
        </p:spPr>
      </p:pic>
      <p:pic>
        <p:nvPicPr>
          <p:cNvPr id="3" name="Picture 2"/>
          <p:cNvPicPr/>
          <p:nvPr/>
        </p:nvPicPr>
        <p:blipFill rotWithShape="1">
          <a:blip r:embed="rId3" cstate="print"/>
          <a:srcRect l="-587" t="-1" r="587" b="-483"/>
          <a:stretch/>
        </p:blipFill>
        <p:spPr bwMode="auto">
          <a:xfrm>
            <a:off x="4788024" y="1559547"/>
            <a:ext cx="3096344" cy="2374149"/>
          </a:xfrm>
          <a:prstGeom prst="rect">
            <a:avLst/>
          </a:prstGeom>
          <a:noFill/>
          <a:ln w="9525">
            <a:noFill/>
            <a:miter lim="800000"/>
            <a:headEnd/>
            <a:tailEnd/>
          </a:ln>
        </p:spPr>
      </p:pic>
      <p:sp>
        <p:nvSpPr>
          <p:cNvPr id="4" name="TextBox 3"/>
          <p:cNvSpPr txBox="1"/>
          <p:nvPr/>
        </p:nvSpPr>
        <p:spPr>
          <a:xfrm>
            <a:off x="449796" y="4370112"/>
            <a:ext cx="8676456" cy="1600438"/>
          </a:xfrm>
          <a:prstGeom prst="rect">
            <a:avLst/>
          </a:prstGeom>
          <a:noFill/>
        </p:spPr>
        <p:txBody>
          <a:bodyPr wrap="square" rtlCol="0">
            <a:spAutoFit/>
          </a:bodyPr>
          <a:lstStyle/>
          <a:p>
            <a:r>
              <a:rPr lang="nl-NL" sz="1400" dirty="0">
                <a:latin typeface="+mn-lt"/>
              </a:rPr>
              <a:t>a) Standard </a:t>
            </a:r>
            <a:r>
              <a:rPr lang="nl-NL" sz="1400" dirty="0" smtClean="0">
                <a:latin typeface="+mn-lt"/>
              </a:rPr>
              <a:t>Ar-ion </a:t>
            </a:r>
            <a:r>
              <a:rPr lang="nl-NL" sz="1400" dirty="0">
                <a:latin typeface="+mn-lt"/>
              </a:rPr>
              <a:t>pre-treatment	 </a:t>
            </a:r>
            <a:r>
              <a:rPr lang="nl-NL" sz="1400" dirty="0" smtClean="0">
                <a:latin typeface="+mn-lt"/>
              </a:rPr>
              <a:t>                                 b</a:t>
            </a:r>
            <a:r>
              <a:rPr lang="nl-NL" sz="1400" dirty="0">
                <a:latin typeface="+mn-lt"/>
              </a:rPr>
              <a:t>) HIPIMS </a:t>
            </a:r>
            <a:r>
              <a:rPr lang="nl-NL" sz="1400" dirty="0" smtClean="0">
                <a:latin typeface="+mn-lt"/>
              </a:rPr>
              <a:t>Me-ion pre-treatment</a:t>
            </a:r>
            <a:endParaRPr lang="en-GB" sz="1400" dirty="0">
              <a:latin typeface="+mn-lt"/>
            </a:endParaRPr>
          </a:p>
          <a:p>
            <a:r>
              <a:rPr lang="nl-NL" sz="1400" dirty="0">
                <a:latin typeface="+mn-lt"/>
              </a:rPr>
              <a:t>Amorphised interface with a more random </a:t>
            </a:r>
            <a:r>
              <a:rPr lang="nl-NL" sz="1400" dirty="0" smtClean="0">
                <a:latin typeface="+mn-lt"/>
              </a:rPr>
              <a:t>structure</a:t>
            </a:r>
            <a:r>
              <a:rPr lang="nl-NL" sz="1400" dirty="0">
                <a:latin typeface="+mn-lt"/>
              </a:rPr>
              <a:t> </a:t>
            </a:r>
            <a:r>
              <a:rPr lang="nl-NL" sz="1400" dirty="0" smtClean="0">
                <a:latin typeface="+mn-lt"/>
              </a:rPr>
              <a:t>       Crystaline </a:t>
            </a:r>
            <a:r>
              <a:rPr lang="nl-NL" sz="1400" dirty="0">
                <a:latin typeface="+mn-lt"/>
              </a:rPr>
              <a:t>interface with well-defined orientation</a:t>
            </a:r>
            <a:endParaRPr lang="en-GB" sz="1400" dirty="0">
              <a:latin typeface="+mn-lt"/>
            </a:endParaRPr>
          </a:p>
          <a:p>
            <a:r>
              <a:rPr lang="nl-NL" sz="1400" dirty="0">
                <a:latin typeface="+mn-lt"/>
              </a:rPr>
              <a:t>Results in</a:t>
            </a:r>
            <a:r>
              <a:rPr lang="nl-NL" sz="1400" b="1" dirty="0">
                <a:latin typeface="+mn-lt"/>
              </a:rPr>
              <a:t> poor adhesion</a:t>
            </a:r>
            <a:r>
              <a:rPr lang="nl-NL" sz="1400" dirty="0">
                <a:latin typeface="+mn-lt"/>
              </a:rPr>
              <a:t>		 </a:t>
            </a:r>
            <a:r>
              <a:rPr lang="nl-NL" sz="1400" dirty="0" smtClean="0">
                <a:latin typeface="+mn-lt"/>
              </a:rPr>
              <a:t>               Results </a:t>
            </a:r>
            <a:r>
              <a:rPr lang="nl-NL" sz="1400" dirty="0">
                <a:latin typeface="+mn-lt"/>
              </a:rPr>
              <a:t>in </a:t>
            </a:r>
            <a:r>
              <a:rPr lang="nl-NL" sz="1400" b="1" dirty="0">
                <a:latin typeface="+mn-lt"/>
              </a:rPr>
              <a:t>strong adhesion </a:t>
            </a:r>
            <a:r>
              <a:rPr lang="nl-NL" sz="1400" dirty="0">
                <a:latin typeface="+mn-lt"/>
              </a:rPr>
              <a:t>EC, </a:t>
            </a:r>
            <a:r>
              <a:rPr lang="nl-NL" sz="1400" dirty="0" smtClean="0">
                <a:latin typeface="+mn-lt"/>
              </a:rPr>
              <a:t>Innovatial Project</a:t>
            </a:r>
            <a:endParaRPr lang="en-GB" sz="1400" dirty="0">
              <a:latin typeface="+mn-lt"/>
            </a:endParaRPr>
          </a:p>
          <a:p>
            <a:r>
              <a:rPr lang="nl-NL" sz="1400" dirty="0">
                <a:latin typeface="+mn-lt"/>
              </a:rPr>
              <a:t>Image courtesy of </a:t>
            </a:r>
            <a:r>
              <a:rPr lang="nl-NL" sz="1400" i="1" dirty="0">
                <a:latin typeface="+mn-lt"/>
              </a:rPr>
              <a:t>Jeff Th.M. De Hosson</a:t>
            </a:r>
            <a:r>
              <a:rPr lang="nl-NL" sz="1400" dirty="0">
                <a:latin typeface="+mn-lt"/>
              </a:rPr>
              <a:t>,                                   </a:t>
            </a:r>
            <a:r>
              <a:rPr lang="nl-NL" sz="1400" dirty="0" smtClean="0">
                <a:latin typeface="+mn-lt"/>
              </a:rPr>
              <a:t>        </a:t>
            </a:r>
            <a:r>
              <a:rPr lang="nl-NL" sz="1400" dirty="0">
                <a:latin typeface="+mn-lt"/>
              </a:rPr>
              <a:t>NMP3-CT-2005-515844</a:t>
            </a:r>
            <a:endParaRPr lang="en-GB" sz="1400" dirty="0">
              <a:latin typeface="+mn-lt"/>
            </a:endParaRPr>
          </a:p>
          <a:p>
            <a:r>
              <a:rPr lang="nl-NL" sz="1400" dirty="0">
                <a:latin typeface="+mn-lt"/>
              </a:rPr>
              <a:t>Department of Applied Physics,. </a:t>
            </a:r>
            <a:br>
              <a:rPr lang="nl-NL" sz="1400" dirty="0">
                <a:latin typeface="+mn-lt"/>
              </a:rPr>
            </a:br>
            <a:r>
              <a:rPr lang="nl-NL" sz="1400" dirty="0">
                <a:latin typeface="+mn-lt"/>
              </a:rPr>
              <a:t>Mater Scientific Centre, University of Groningen, </a:t>
            </a:r>
            <a:br>
              <a:rPr lang="nl-NL" sz="1400" dirty="0">
                <a:latin typeface="+mn-lt"/>
              </a:rPr>
            </a:br>
            <a:r>
              <a:rPr lang="nl-NL" sz="1400" dirty="0">
                <a:latin typeface="+mn-lt"/>
              </a:rPr>
              <a:t>The Netherlands</a:t>
            </a:r>
            <a:endParaRPr lang="en-GB" sz="1400" dirty="0">
              <a:latin typeface="+mn-lt"/>
            </a:endParaRPr>
          </a:p>
        </p:txBody>
      </p:sp>
      <p:sp>
        <p:nvSpPr>
          <p:cNvPr id="5" name="TextBox 4"/>
          <p:cNvSpPr txBox="1"/>
          <p:nvPr/>
        </p:nvSpPr>
        <p:spPr>
          <a:xfrm>
            <a:off x="0" y="832248"/>
            <a:ext cx="9217024" cy="424732"/>
          </a:xfrm>
          <a:prstGeom prst="rect">
            <a:avLst/>
          </a:prstGeom>
          <a:noFill/>
        </p:spPr>
        <p:txBody>
          <a:bodyPr wrap="square" rtlCol="0">
            <a:spAutoFit/>
          </a:bodyPr>
          <a:lstStyle/>
          <a:p>
            <a:pPr>
              <a:buNone/>
            </a:pPr>
            <a:r>
              <a:rPr lang="en-GB" sz="2400" dirty="0" smtClean="0">
                <a:latin typeface="Arial" panose="020B0604020202020204" pitchFamily="34" charset="0"/>
                <a:cs typeface="Arial" panose="020B0604020202020204" pitchFamily="34" charset="0"/>
              </a:rPr>
              <a:t>Interface structure  after </a:t>
            </a:r>
            <a:r>
              <a:rPr lang="en-GB" sz="2400" dirty="0" err="1" smtClean="0">
                <a:latin typeface="Arial" panose="020B0604020202020204" pitchFamily="34" charset="0"/>
                <a:cs typeface="Arial" panose="020B0604020202020204" pitchFamily="34" charset="0"/>
              </a:rPr>
              <a:t>Ar</a:t>
            </a:r>
            <a:r>
              <a:rPr lang="en-GB" sz="2400" dirty="0" smtClean="0">
                <a:latin typeface="Arial" panose="020B0604020202020204" pitchFamily="34" charset="0"/>
                <a:cs typeface="Arial" panose="020B0604020202020204" pitchFamily="34" charset="0"/>
              </a:rPr>
              <a:t>- ion and Me - </a:t>
            </a:r>
            <a:r>
              <a:rPr lang="en-GB" sz="2400" dirty="0">
                <a:latin typeface="Arial" panose="020B0604020202020204" pitchFamily="34" charset="0"/>
                <a:cs typeface="Arial" panose="020B0604020202020204" pitchFamily="34" charset="0"/>
              </a:rPr>
              <a:t>i</a:t>
            </a:r>
            <a:r>
              <a:rPr lang="en-GB" sz="2400" dirty="0" smtClean="0">
                <a:latin typeface="Arial" panose="020B0604020202020204" pitchFamily="34" charset="0"/>
                <a:cs typeface="Arial" panose="020B0604020202020204" pitchFamily="34" charset="0"/>
              </a:rPr>
              <a:t>on surface pre-treatment </a:t>
            </a:r>
            <a:endParaRPr lang="en-GB" sz="2400" dirty="0">
              <a:latin typeface="Arial" panose="020B0604020202020204" pitchFamily="34" charset="0"/>
              <a:cs typeface="Arial" panose="020B0604020202020204" pitchFamily="34" charset="0"/>
            </a:endParaRPr>
          </a:p>
        </p:txBody>
      </p:sp>
      <p:grpSp>
        <p:nvGrpSpPr>
          <p:cNvPr id="6" name="Group 5"/>
          <p:cNvGrpSpPr/>
          <p:nvPr/>
        </p:nvGrpSpPr>
        <p:grpSpPr>
          <a:xfrm>
            <a:off x="2758976" y="5817947"/>
            <a:ext cx="4752528" cy="959049"/>
            <a:chOff x="5606253" y="5448896"/>
            <a:chExt cx="3537747" cy="959049"/>
          </a:xfrm>
        </p:grpSpPr>
        <p:pic>
          <p:nvPicPr>
            <p:cNvPr id="7" name="Picture 10" descr="SHUIST Logo.e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1683140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43808" y="5688771"/>
            <a:ext cx="4752528" cy="959049"/>
            <a:chOff x="5606253" y="5448896"/>
            <a:chExt cx="3537747" cy="959049"/>
          </a:xfrm>
        </p:grpSpPr>
        <p:pic>
          <p:nvPicPr>
            <p:cNvPr id="4101" name="Picture 10" descr="SHUIST Logo.em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
        <p:nvSpPr>
          <p:cNvPr id="3" name="TextBox 2"/>
          <p:cNvSpPr txBox="1"/>
          <p:nvPr/>
        </p:nvSpPr>
        <p:spPr>
          <a:xfrm>
            <a:off x="107504" y="735087"/>
            <a:ext cx="9036496" cy="757130"/>
          </a:xfrm>
          <a:prstGeom prst="rect">
            <a:avLst/>
          </a:prstGeom>
          <a:noFill/>
        </p:spPr>
        <p:txBody>
          <a:bodyPr wrap="square" rtlCol="0">
            <a:spAutoFit/>
          </a:bodyPr>
          <a:lstStyle/>
          <a:p>
            <a:pPr>
              <a:buNone/>
            </a:pPr>
            <a:r>
              <a:rPr lang="en-GB" sz="2400" dirty="0" smtClean="0">
                <a:latin typeface="+mn-lt"/>
              </a:rPr>
              <a:t>Adhesion of coating Mo-W-C deposited on HSS at 100N normal load</a:t>
            </a:r>
            <a:endParaRPr lang="en-GB" sz="2400" dirty="0">
              <a:latin typeface="+mn-lt"/>
            </a:endParaRPr>
          </a:p>
        </p:txBody>
      </p:sp>
      <p:pic>
        <p:nvPicPr>
          <p:cNvPr id="15" name="Picture 14" descr="D:\PhD Documents\Thesis Documents\Characterisation Techniques\Scratch Adhesion\CMW1R\scratch CMW1R 2 (50X).bmp"/>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132856"/>
            <a:ext cx="3365599" cy="3024034"/>
          </a:xfrm>
          <a:prstGeom prst="rect">
            <a:avLst/>
          </a:prstGeom>
          <a:noFill/>
          <a:ln>
            <a:noFill/>
          </a:ln>
        </p:spPr>
      </p:pic>
      <p:pic>
        <p:nvPicPr>
          <p:cNvPr id="16" name="Picture 15" descr="D:\PhD Documents\Thesis Documents\Characterisation Techniques\SEM and EDX\CMW1R\CMW1R 100 N scratch track_002.bmp"/>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0072" y="2132856"/>
            <a:ext cx="3168351" cy="3024034"/>
          </a:xfrm>
          <a:prstGeom prst="rect">
            <a:avLst/>
          </a:prstGeom>
          <a:noFill/>
          <a:ln>
            <a:noFill/>
          </a:ln>
        </p:spPr>
      </p:pic>
      <p:sp>
        <p:nvSpPr>
          <p:cNvPr id="4" name="TextBox 3"/>
          <p:cNvSpPr txBox="1"/>
          <p:nvPr/>
        </p:nvSpPr>
        <p:spPr>
          <a:xfrm>
            <a:off x="6300192" y="5301208"/>
            <a:ext cx="1800200" cy="480131"/>
          </a:xfrm>
          <a:prstGeom prst="rect">
            <a:avLst/>
          </a:prstGeom>
          <a:noFill/>
        </p:spPr>
        <p:txBody>
          <a:bodyPr wrap="square" rtlCol="0">
            <a:spAutoFit/>
          </a:bodyPr>
          <a:lstStyle/>
          <a:p>
            <a:pPr>
              <a:buNone/>
            </a:pPr>
            <a:r>
              <a:rPr lang="en-GB" dirty="0" err="1" smtClean="0"/>
              <a:t>Lc</a:t>
            </a:r>
            <a:r>
              <a:rPr lang="en-GB" dirty="0" smtClean="0"/>
              <a:t>=100N</a:t>
            </a:r>
            <a:endParaRPr lang="en-GB" dirty="0"/>
          </a:p>
        </p:txBody>
      </p:sp>
    </p:spTree>
    <p:extLst>
      <p:ext uri="{BB962C8B-B14F-4D97-AF65-F5344CB8AC3E}">
        <p14:creationId xmlns:p14="http://schemas.microsoft.com/office/powerpoint/2010/main" val="2738035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hD Documents\Thesis Documents\Characterisation Techniques\Room Temperature Pin-on-Disc\CMW3\CMW3 dry runm.bmp"/>
          <p:cNvPicPr/>
          <p:nvPr/>
        </p:nvPicPr>
        <p:blipFill rotWithShape="1">
          <a:blip r:embed="rId2">
            <a:extLst>
              <a:ext uri="{28A0092B-C50C-407E-A947-70E740481C1C}">
                <a14:useLocalDpi xmlns:a14="http://schemas.microsoft.com/office/drawing/2010/main" val="0"/>
              </a:ext>
            </a:extLst>
          </a:blip>
          <a:srcRect l="9057" t="4742" r="8748" b="4124"/>
          <a:stretch/>
        </p:blipFill>
        <p:spPr bwMode="auto">
          <a:xfrm>
            <a:off x="1043608" y="1844824"/>
            <a:ext cx="6336704" cy="3816424"/>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67544" y="836712"/>
            <a:ext cx="8496944" cy="757130"/>
          </a:xfrm>
          <a:prstGeom prst="rect">
            <a:avLst/>
          </a:prstGeom>
          <a:noFill/>
        </p:spPr>
        <p:txBody>
          <a:bodyPr wrap="square" rtlCol="0">
            <a:spAutoFit/>
          </a:bodyPr>
          <a:lstStyle/>
          <a:p>
            <a:pPr>
              <a:buNone/>
            </a:pPr>
            <a:r>
              <a:rPr lang="en-US" sz="2400" dirty="0">
                <a:latin typeface="Arial" panose="020B0604020202020204" pitchFamily="34" charset="0"/>
                <a:cs typeface="Arial" panose="020B0604020202020204" pitchFamily="34" charset="0"/>
              </a:rPr>
              <a:t>Friction </a:t>
            </a:r>
            <a:r>
              <a:rPr lang="en-GB" sz="2400" dirty="0">
                <a:latin typeface="Arial" panose="020B0604020202020204" pitchFamily="34" charset="0"/>
                <a:cs typeface="Arial" panose="020B0604020202020204" pitchFamily="34" charset="0"/>
              </a:rPr>
              <a:t>behaviour</a:t>
            </a:r>
            <a:r>
              <a:rPr lang="en-US" sz="2400" dirty="0">
                <a:latin typeface="Arial" panose="020B0604020202020204" pitchFamily="34" charset="0"/>
                <a:cs typeface="Arial" panose="020B0604020202020204" pitchFamily="34" charset="0"/>
              </a:rPr>
              <a:t> of </a:t>
            </a:r>
            <a:r>
              <a:rPr lang="en-US" sz="2400" dirty="0" smtClean="0">
                <a:latin typeface="Arial" panose="020B0604020202020204" pitchFamily="34" charset="0"/>
                <a:cs typeface="Arial" panose="020B0604020202020204" pitchFamily="34" charset="0"/>
              </a:rPr>
              <a:t>the Mo-W-C coatings </a:t>
            </a:r>
            <a:r>
              <a:rPr lang="en-US" sz="2400" dirty="0">
                <a:latin typeface="Arial" panose="020B0604020202020204" pitchFamily="34" charset="0"/>
                <a:cs typeface="Arial" panose="020B0604020202020204" pitchFamily="34" charset="0"/>
              </a:rPr>
              <a:t>after 7.5 km of dry sliding</a:t>
            </a:r>
            <a:endParaRPr lang="en-GB" sz="2400" dirty="0">
              <a:latin typeface="Arial" panose="020B0604020202020204" pitchFamily="34" charset="0"/>
              <a:cs typeface="Arial" panose="020B0604020202020204" pitchFamily="34" charset="0"/>
            </a:endParaRPr>
          </a:p>
        </p:txBody>
      </p:sp>
      <p:grpSp>
        <p:nvGrpSpPr>
          <p:cNvPr id="4" name="Group 3"/>
          <p:cNvGrpSpPr/>
          <p:nvPr/>
        </p:nvGrpSpPr>
        <p:grpSpPr>
          <a:xfrm>
            <a:off x="2758976" y="5817947"/>
            <a:ext cx="4752528" cy="959049"/>
            <a:chOff x="5606253" y="5448896"/>
            <a:chExt cx="3537747" cy="959049"/>
          </a:xfrm>
        </p:grpSpPr>
        <p:pic>
          <p:nvPicPr>
            <p:cNvPr id="5" name="Picture 10" descr="SHUIST Logo.e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2302386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hD Documents\Thesis Documents\Transfer report and Presentation\1st year 2012-2013\CMW1R DT.jpg"/>
          <p:cNvPicPr>
            <a:picLocks noChangeAspect="1"/>
          </p:cNvPicPr>
          <p:nvPr/>
        </p:nvPicPr>
        <p:blipFill rotWithShape="1">
          <a:blip r:embed="rId2" cstate="print">
            <a:extLst>
              <a:ext uri="{28A0092B-C50C-407E-A947-70E740481C1C}">
                <a14:useLocalDpi xmlns:a14="http://schemas.microsoft.com/office/drawing/2010/main" val="0"/>
              </a:ext>
            </a:extLst>
          </a:blip>
          <a:srcRect l="7431" t="9341" r="10591" b="4684"/>
          <a:stretch/>
        </p:blipFill>
        <p:spPr bwMode="auto">
          <a:xfrm>
            <a:off x="4683437" y="2060848"/>
            <a:ext cx="3554627" cy="2880320"/>
          </a:xfrm>
          <a:prstGeom prst="rect">
            <a:avLst/>
          </a:prstGeom>
          <a:noFill/>
          <a:ln>
            <a:noFill/>
          </a:ln>
          <a:extLst>
            <a:ext uri="{53640926-AAD7-44D8-BBD7-CCE9431645EC}">
              <a14:shadowObscured xmlns:a14="http://schemas.microsoft.com/office/drawing/2010/main"/>
            </a:ext>
          </a:extLst>
        </p:spPr>
      </p:pic>
      <p:pic>
        <p:nvPicPr>
          <p:cNvPr id="3" name="Picture 2" descr="D:\PhD Documents\Thesis Documents\Transfer report and Presentation\1st year 2012-2013\CMW1R surface.jpg"/>
          <p:cNvPicPr/>
          <p:nvPr/>
        </p:nvPicPr>
        <p:blipFill rotWithShape="1">
          <a:blip r:embed="rId3" cstate="print">
            <a:extLst>
              <a:ext uri="{28A0092B-C50C-407E-A947-70E740481C1C}">
                <a14:useLocalDpi xmlns:a14="http://schemas.microsoft.com/office/drawing/2010/main" val="0"/>
              </a:ext>
            </a:extLst>
          </a:blip>
          <a:srcRect l="6370" t="9342" r="10828" b="5208"/>
          <a:stretch/>
        </p:blipFill>
        <p:spPr bwMode="auto">
          <a:xfrm>
            <a:off x="179512" y="1736812"/>
            <a:ext cx="4320480" cy="3528392"/>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51520" y="836712"/>
            <a:ext cx="8280920" cy="757130"/>
          </a:xfrm>
          <a:prstGeom prst="rect">
            <a:avLst/>
          </a:prstGeom>
          <a:noFill/>
        </p:spPr>
        <p:txBody>
          <a:bodyPr wrap="square" rtlCol="0">
            <a:spAutoFit/>
          </a:bodyPr>
          <a:lstStyle/>
          <a:p>
            <a:pPr>
              <a:buNone/>
            </a:pPr>
            <a:r>
              <a:rPr lang="en-GB" sz="2400" dirty="0">
                <a:latin typeface="+mn-lt"/>
              </a:rPr>
              <a:t>Raman analyses of the wear track after </a:t>
            </a:r>
            <a:r>
              <a:rPr lang="en-GB" sz="2400" dirty="0" smtClean="0">
                <a:latin typeface="+mn-lt"/>
              </a:rPr>
              <a:t>dry sliding at room temperature</a:t>
            </a:r>
            <a:endParaRPr lang="en-GB" sz="2400" dirty="0">
              <a:latin typeface="+mn-lt"/>
            </a:endParaRPr>
          </a:p>
        </p:txBody>
      </p:sp>
      <p:grpSp>
        <p:nvGrpSpPr>
          <p:cNvPr id="5" name="Group 4"/>
          <p:cNvGrpSpPr/>
          <p:nvPr/>
        </p:nvGrpSpPr>
        <p:grpSpPr>
          <a:xfrm>
            <a:off x="2758976" y="5817947"/>
            <a:ext cx="4752528" cy="959049"/>
            <a:chOff x="5606253" y="5448896"/>
            <a:chExt cx="3537747" cy="959049"/>
          </a:xfrm>
        </p:grpSpPr>
        <p:pic>
          <p:nvPicPr>
            <p:cNvPr id="6" name="Picture 10" descr="SHUIST Logo.e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8831214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5554836" cy="1000125"/>
          </a:xfrm>
        </p:spPr>
        <p:txBody>
          <a:bodyPr/>
          <a:lstStyle/>
          <a:p>
            <a:r>
              <a:rPr lang="en-GB" sz="2000" dirty="0" smtClean="0">
                <a:latin typeface="+mn-lt"/>
              </a:rPr>
              <a:t/>
            </a:r>
            <a:br>
              <a:rPr lang="en-GB" sz="2000" dirty="0" smtClean="0">
                <a:latin typeface="+mn-lt"/>
              </a:rPr>
            </a:br>
            <a:r>
              <a:rPr lang="en-GB" sz="2000" dirty="0">
                <a:latin typeface="+mn-lt"/>
              </a:rPr>
              <a:t/>
            </a:r>
            <a:br>
              <a:rPr lang="en-GB" sz="2000" dirty="0">
                <a:latin typeface="+mn-lt"/>
              </a:rPr>
            </a:br>
            <a:r>
              <a:rPr lang="en-GB" sz="2400" dirty="0" smtClean="0">
                <a:latin typeface="Arial" panose="020B0604020202020204" pitchFamily="34" charset="0"/>
                <a:cs typeface="Arial" panose="020B0604020202020204" pitchFamily="34" charset="0"/>
              </a:rPr>
              <a:t>Crystal structure of </a:t>
            </a:r>
            <a:r>
              <a:rPr lang="en-GB" sz="2400" dirty="0">
                <a:latin typeface="Arial" panose="020B0604020202020204" pitchFamily="34" charset="0"/>
                <a:cs typeface="Arial" panose="020B0604020202020204" pitchFamily="34" charset="0"/>
              </a:rPr>
              <a:t>MoO</a:t>
            </a:r>
            <a:r>
              <a:rPr lang="en-GB" sz="2400" baseline="-25000" dirty="0">
                <a:latin typeface="Arial" panose="020B0604020202020204" pitchFamily="34" charset="0"/>
                <a:cs typeface="Arial" panose="020B0604020202020204" pitchFamily="34" charset="0"/>
              </a:rPr>
              <a:t>3 </a:t>
            </a:r>
            <a:r>
              <a:rPr lang="en-GB" sz="2400" dirty="0" smtClean="0">
                <a:latin typeface="Arial" panose="020B0604020202020204" pitchFamily="34" charset="0"/>
                <a:cs typeface="Arial" panose="020B0604020202020204" pitchFamily="34" charset="0"/>
              </a:rPr>
              <a:t> and  WO</a:t>
            </a:r>
            <a:r>
              <a:rPr lang="en-GB" sz="2400" baseline="-25000" dirty="0" smtClean="0">
                <a:latin typeface="Arial" panose="020B0604020202020204" pitchFamily="34" charset="0"/>
                <a:cs typeface="Arial" panose="020B0604020202020204" pitchFamily="34" charset="0"/>
              </a:rPr>
              <a:t>3</a:t>
            </a:r>
            <a:r>
              <a:rPr lang="en-GB" sz="2400" dirty="0">
                <a:latin typeface="Arial" panose="020B0604020202020204" pitchFamily="34" charset="0"/>
                <a:cs typeface="Arial" panose="020B0604020202020204" pitchFamily="34" charset="0"/>
              </a:rPr>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pic>
        <p:nvPicPr>
          <p:cNvPr id="168968" name="Picture 8" descr="http://www.fhi-berlin.mpg.de/~hermann/Balsac/BalsacPictures/MoO3bul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257158"/>
            <a:ext cx="3880247" cy="2900034"/>
          </a:xfrm>
          <a:prstGeom prst="rect">
            <a:avLst/>
          </a:prstGeom>
          <a:noFill/>
          <a:extLst>
            <a:ext uri="{909E8E84-426E-40DD-AFC4-6F175D3DCCD1}">
              <a14:hiddenFill xmlns:a14="http://schemas.microsoft.com/office/drawing/2010/main">
                <a:solidFill>
                  <a:srgbClr val="FFFFFF"/>
                </a:solidFill>
              </a14:hiddenFill>
            </a:ext>
          </a:extLst>
        </p:spPr>
      </p:pic>
      <p:pic>
        <p:nvPicPr>
          <p:cNvPr id="168970" name="Picture 10" descr="http://www.fhi-berlin.mpg.de/~hermann/Balsac/BalsacPictures/WO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6276" y="2339243"/>
            <a:ext cx="3912188" cy="281794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2758976" y="5817947"/>
            <a:ext cx="4752528" cy="959049"/>
            <a:chOff x="5606253" y="5448896"/>
            <a:chExt cx="3537747" cy="959049"/>
          </a:xfrm>
        </p:grpSpPr>
        <p:pic>
          <p:nvPicPr>
            <p:cNvPr id="6" name="Picture 10" descr="SHUIST Logo.em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12650037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Papken Old D drive\recovery\Paranjayee\CMW\Bar chart lubricated fr coef DLC CMW .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86528" y="1844824"/>
            <a:ext cx="5616624" cy="4176464"/>
          </a:xfrm>
          <a:prstGeom prst="rect">
            <a:avLst/>
          </a:prstGeom>
          <a:noFill/>
          <a:ln>
            <a:noFill/>
          </a:ln>
        </p:spPr>
      </p:pic>
      <p:sp>
        <p:nvSpPr>
          <p:cNvPr id="3" name="TextBox 2"/>
          <p:cNvSpPr txBox="1"/>
          <p:nvPr/>
        </p:nvSpPr>
        <p:spPr>
          <a:xfrm>
            <a:off x="107504" y="764704"/>
            <a:ext cx="9036496" cy="1311128"/>
          </a:xfrm>
          <a:prstGeom prst="rect">
            <a:avLst/>
          </a:prstGeom>
          <a:noFill/>
        </p:spPr>
        <p:txBody>
          <a:bodyPr wrap="square" rtlCol="0">
            <a:spAutoFit/>
          </a:bodyPr>
          <a:lstStyle/>
          <a:p>
            <a:pPr>
              <a:buNone/>
            </a:pPr>
            <a:r>
              <a:rPr lang="en-GB" sz="2400" dirty="0" smtClean="0">
                <a:latin typeface="Arial" panose="020B0604020202020204" pitchFamily="34" charset="0"/>
                <a:cs typeface="Arial" panose="020B0604020202020204" pitchFamily="34" charset="0"/>
              </a:rPr>
              <a:t>Coefficient of friction of various DLC coatings compared to the Mo-W-C, (CMW1R) coating</a:t>
            </a:r>
          </a:p>
          <a:p>
            <a:pPr>
              <a:buNone/>
            </a:pPr>
            <a:r>
              <a:rPr lang="en-US" sz="1800" dirty="0" smtClean="0"/>
              <a:t>Tests carried out with highly </a:t>
            </a:r>
            <a:r>
              <a:rPr lang="en-US" sz="1800" dirty="0"/>
              <a:t>viscous Mobil1 Extended </a:t>
            </a:r>
            <a:r>
              <a:rPr lang="en-US" sz="1800" dirty="0" err="1"/>
              <a:t>life</a:t>
            </a:r>
            <a:r>
              <a:rPr lang="en-US" sz="1800" baseline="30000" dirty="0" err="1"/>
              <a:t>TM</a:t>
            </a:r>
            <a:r>
              <a:rPr lang="en-US" sz="1800" baseline="30000" dirty="0"/>
              <a:t> </a:t>
            </a:r>
            <a:r>
              <a:rPr lang="en-US" sz="1800" dirty="0"/>
              <a:t>10W-60 </a:t>
            </a:r>
            <a:r>
              <a:rPr lang="en-GB" sz="1800" dirty="0" err="1"/>
              <a:t>multigrade</a:t>
            </a:r>
            <a:r>
              <a:rPr lang="en-US" sz="1800" dirty="0"/>
              <a:t> synthetic engine </a:t>
            </a:r>
            <a:r>
              <a:rPr lang="en-US" sz="1800" dirty="0" smtClean="0"/>
              <a:t>oil free of friction modifiers</a:t>
            </a:r>
            <a:endParaRPr lang="en-GB" sz="1800" dirty="0">
              <a:latin typeface="Arial" panose="020B0604020202020204" pitchFamily="34" charset="0"/>
              <a:cs typeface="Arial" panose="020B0604020202020204" pitchFamily="34" charset="0"/>
            </a:endParaRPr>
          </a:p>
        </p:txBody>
      </p:sp>
      <p:grpSp>
        <p:nvGrpSpPr>
          <p:cNvPr id="4" name="Group 3"/>
          <p:cNvGrpSpPr/>
          <p:nvPr/>
        </p:nvGrpSpPr>
        <p:grpSpPr>
          <a:xfrm>
            <a:off x="2758976" y="5817947"/>
            <a:ext cx="4752528" cy="959049"/>
            <a:chOff x="5606253" y="5448896"/>
            <a:chExt cx="3537747" cy="959049"/>
          </a:xfrm>
        </p:grpSpPr>
        <p:pic>
          <p:nvPicPr>
            <p:cNvPr id="5" name="Picture 10" descr="SHUIST Logo.em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06253" y="5448896"/>
              <a:ext cx="750888" cy="95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300192" y="5748422"/>
              <a:ext cx="2843808" cy="338554"/>
            </a:xfrm>
            <a:prstGeom prst="rect">
              <a:avLst/>
            </a:prstGeom>
          </p:spPr>
          <p:txBody>
            <a:bodyPr wrap="square">
              <a:spAutoFit/>
            </a:bodyPr>
            <a:lstStyle/>
            <a:p>
              <a:pPr eaLnBrk="1" hangingPunct="1">
                <a:lnSpc>
                  <a:spcPct val="100000"/>
                </a:lnSpc>
                <a:buFontTx/>
                <a:buNone/>
                <a:defRPr/>
              </a:pPr>
              <a:r>
                <a:rPr lang="en-GB" sz="1600" i="1" kern="0" dirty="0" smtClean="0">
                  <a:solidFill>
                    <a:srgbClr val="000000"/>
                  </a:solidFill>
                  <a:latin typeface="Tahoma"/>
                  <a:ea typeface="Arial Unicode MS"/>
                  <a:cs typeface="Arial Unicode MS"/>
                </a:rPr>
                <a:t>National HIPIMS </a:t>
              </a:r>
              <a:r>
                <a:rPr lang="en-GB" sz="1600" i="1" kern="0" dirty="0">
                  <a:solidFill>
                    <a:srgbClr val="000000"/>
                  </a:solidFill>
                  <a:latin typeface="Tahoma"/>
                  <a:ea typeface="Arial Unicode MS"/>
                  <a:cs typeface="Arial Unicode MS"/>
                </a:rPr>
                <a:t>Technology </a:t>
              </a:r>
              <a:r>
                <a:rPr lang="en-GB" sz="1600" i="1" kern="0" dirty="0" smtClean="0">
                  <a:solidFill>
                    <a:srgbClr val="000000"/>
                  </a:solidFill>
                  <a:latin typeface="Tahoma"/>
                  <a:ea typeface="Arial Unicode MS"/>
                  <a:cs typeface="Arial Unicode MS"/>
                </a:rPr>
                <a:t>Centre, UK</a:t>
              </a:r>
              <a:endParaRPr lang="en-GB" sz="1600" i="1" kern="0" dirty="0">
                <a:solidFill>
                  <a:srgbClr val="000000"/>
                </a:solidFill>
                <a:latin typeface="Tahoma"/>
                <a:ea typeface="Arial Unicode MS"/>
                <a:cs typeface="Arial Unicode MS"/>
              </a:endParaRPr>
            </a:p>
          </p:txBody>
        </p:sp>
      </p:grpSp>
    </p:spTree>
    <p:extLst>
      <p:ext uri="{BB962C8B-B14F-4D97-AF65-F5344CB8AC3E}">
        <p14:creationId xmlns:p14="http://schemas.microsoft.com/office/powerpoint/2010/main" val="1900525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Ehiasarian2010PC">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ahoma"/>
        <a:ea typeface=""/>
        <a:cs typeface=""/>
      </a:majorFont>
      <a:minorFont>
        <a:latin typeface="Arial Unicode MS"/>
        <a:ea typeface="Arial Unicode MS"/>
        <a:cs typeface="Arial Unicode M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Char char="•"/>
          <a:tabLst/>
          <a:defRPr kumimoji="0" lang="en-GB" sz="28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20000"/>
          </a:spcBef>
          <a:spcAft>
            <a:spcPct val="0"/>
          </a:spcAft>
          <a:buClrTx/>
          <a:buSzTx/>
          <a:buFontTx/>
          <a:buChar char="•"/>
          <a:tabLst/>
          <a:defRPr kumimoji="0" lang="en-GB" sz="2800" b="0" i="0" u="none" strike="noStrike" cap="none" normalizeH="0" baseline="0" smtClean="0">
            <a:ln>
              <a:noFill/>
            </a:ln>
            <a:solidFill>
              <a:schemeClr val="tx1"/>
            </a:solidFill>
            <a:effectLst/>
            <a:latin typeface="Arial Unicode MS" pitchFamily="34" charset="-128"/>
            <a:ea typeface="Arial Unicode MS" pitchFamily="34" charset="-128"/>
            <a:cs typeface="Arial Unicode MS" pitchFamily="34" charset="-128"/>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Ehiasarian2010PC</Template>
  <TotalTime>969</TotalTime>
  <Words>620</Words>
  <Application>Microsoft Office PowerPoint</Application>
  <PresentationFormat>On-screen Show (4:3)</PresentationFormat>
  <Paragraphs>72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Ehiasarian2010PC</vt:lpstr>
      <vt:lpstr>    WEAR MECHANISM OF HIPIMS Mo-W DOPED CARBON COATINGS IN DRY AND BOUNDARY LUBRICATION CONDITIONS  Papken Eh. Hovsepian 1),  Paranjayee Mandal, 1) Arutiun P. Ehiasarian 1), G. Sáfrán 2), R. Tietema 3), D. Doerwald 3)  1)National HIPIMS Technology Centre, Materials and Engineering Research Institute, Sheffield Hallam University, Howard Street, Sheffield S1 1WB, UK, 2) Hungarian Academy of Sciences, Research Institute for Technical Physics and Materials Science, H-1121 Budapest, Konkoly-Thegeut 29-33 Hungary, 3) IHI Hauzer Techno Coating B.V. Van Heemskerckweg 22, 5928 LL Venlo, The Netherlands    </vt:lpstr>
      <vt:lpstr>PowerPoint Presentation</vt:lpstr>
      <vt:lpstr>XSEM and TEM analyses of Mo-W doped Carbon films</vt:lpstr>
      <vt:lpstr>PowerPoint Presentation</vt:lpstr>
      <vt:lpstr>PowerPoint Presentation</vt:lpstr>
      <vt:lpstr>PowerPoint Presentation</vt:lpstr>
      <vt:lpstr>PowerPoint Presentation</vt:lpstr>
      <vt:lpstr>  Crystal structure of MoO3  and  WO3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Sheffield Hallam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 Power Impulse Magnetron Sputtering -HIPIMS</dc:title>
  <dc:creator>Papken Hovsepian</dc:creator>
  <cp:lastModifiedBy>Papken Hovsepian</cp:lastModifiedBy>
  <cp:revision>153</cp:revision>
  <cp:lastPrinted>2001-07-22T13:21:09Z</cp:lastPrinted>
  <dcterms:created xsi:type="dcterms:W3CDTF">2010-09-02T09:00:08Z</dcterms:created>
  <dcterms:modified xsi:type="dcterms:W3CDTF">2020-12-11T16:03:52Z</dcterms:modified>
</cp:coreProperties>
</file>