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7556500" cy="10693400"/>
  <p:notesSz cx="6858000" cy="9144000"/>
  <p:embeddedFontLst>
    <p:embeddedFont>
      <p:font typeface="Calibri" panose="020F0502020204030204" pitchFamily="34" charset="0"/>
      <p:regular r:id="rId9"/>
      <p:bold r:id="rId10"/>
      <p:italic r:id="rId11"/>
      <p:boldItalic r:id="rId12"/>
    </p:embeddedFont>
    <p:embeddedFont>
      <p:font typeface="League Gothic" panose="020B0604020202020204" charset="0"/>
      <p:regular r:id="rId13"/>
    </p:embeddedFont>
    <p:embeddedFont>
      <p:font typeface="Montserrat Classic" panose="020B0604020202020204" charset="0"/>
      <p:regular r:id="rId14"/>
    </p:embeddedFont>
    <p:embeddedFont>
      <p:font typeface="Montserrat Classic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81" autoAdjust="0"/>
  </p:normalViewPr>
  <p:slideViewPr>
    <p:cSldViewPr>
      <p:cViewPr varScale="1">
        <p:scale>
          <a:sx n="40" d="100"/>
          <a:sy n="40" d="100"/>
        </p:scale>
        <p:origin x="197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www.shu.ac.uk/wellbeing/services/inclusive-support-team/support-for-student-car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www.shu.ac.uk/wellbeing/services/inclusive-support-team/support-for-student-carers"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46143-5C03-4D8D-BE17-39A66DE73CB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Welcome to Sheffield Hallam</a:t>
            </a:r>
          </a:p>
        </p:txBody>
      </p:sp>
      <p:sp>
        <p:nvSpPr>
          <p:cNvPr id="6" name="TextBox 6"/>
          <p:cNvSpPr txBox="1"/>
          <p:nvPr/>
        </p:nvSpPr>
        <p:spPr>
          <a:xfrm>
            <a:off x="1184962" y="45930"/>
            <a:ext cx="5577379" cy="2665513"/>
          </a:xfrm>
          <a:prstGeom prst="rect">
            <a:avLst/>
          </a:prstGeom>
        </p:spPr>
        <p:txBody>
          <a:bodyPr lIns="0" tIns="0" rIns="0" bIns="0" rtlCol="0" anchor="t">
            <a:spAutoFit/>
          </a:bodyPr>
          <a:lstStyle/>
          <a:p>
            <a:pPr algn="ctr">
              <a:lnSpc>
                <a:spcPts val="8519"/>
              </a:lnSpc>
            </a:pPr>
            <a:r>
              <a:rPr lang="en-US" sz="6085" dirty="0">
                <a:solidFill>
                  <a:srgbClr val="000000"/>
                </a:solidFill>
                <a:latin typeface="League Gothic"/>
              </a:rPr>
              <a:t>WELCOME TO SHEFFIELD HALLAM</a:t>
            </a:r>
          </a:p>
          <a:p>
            <a:pPr algn="ctr">
              <a:lnSpc>
                <a:spcPts val="4259"/>
              </a:lnSpc>
            </a:pPr>
            <a:r>
              <a:rPr lang="en-US" sz="3042" dirty="0">
                <a:solidFill>
                  <a:srgbClr val="000000"/>
                </a:solidFill>
                <a:latin typeface="League Gothic"/>
              </a:rPr>
              <a:t>SUPPORT FOR CARERS</a:t>
            </a:r>
          </a:p>
        </p:txBody>
      </p:sp>
      <p:pic>
        <p:nvPicPr>
          <p:cNvPr id="8" name="Picture 8">
            <a:extLst>
              <a:ext uri="{C183D7F6-B498-43B3-948B-1728B52AA6E4}">
                <adec:decorative xmlns:adec="http://schemas.microsoft.com/office/drawing/2017/decorative" val="1"/>
              </a:ext>
            </a:extLst>
          </p:cNvPr>
          <p:cNvPicPr>
            <a:picLocks noChangeAspect="1"/>
          </p:cNvPicPr>
          <p:nvPr/>
        </p:nvPicPr>
        <p:blipFill>
          <a:blip r:embed="rId2"/>
          <a:srcRect l="4459" t="40778" r="4459" b="27225"/>
          <a:stretch>
            <a:fillRect/>
          </a:stretch>
        </p:blipFill>
        <p:spPr>
          <a:xfrm>
            <a:off x="2870465" y="2838205"/>
            <a:ext cx="2206373" cy="775075"/>
          </a:xfrm>
          <a:prstGeom prst="rect">
            <a:avLst/>
          </a:prstGeom>
        </p:spPr>
      </p:pic>
      <p:sp>
        <p:nvSpPr>
          <p:cNvPr id="11" name="TextBox 11"/>
          <p:cNvSpPr txBox="1"/>
          <p:nvPr/>
        </p:nvSpPr>
        <p:spPr>
          <a:xfrm>
            <a:off x="1322645" y="3641855"/>
            <a:ext cx="1354848"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OUR OFFER</a:t>
            </a:r>
          </a:p>
        </p:txBody>
      </p:sp>
      <p:sp>
        <p:nvSpPr>
          <p:cNvPr id="12" name="TextBox 12"/>
          <p:cNvSpPr txBox="1"/>
          <p:nvPr/>
        </p:nvSpPr>
        <p:spPr>
          <a:xfrm>
            <a:off x="473647" y="4030279"/>
            <a:ext cx="3730726" cy="3898311"/>
          </a:xfrm>
          <a:prstGeom prst="rect">
            <a:avLst/>
          </a:prstGeom>
        </p:spPr>
        <p:txBody>
          <a:bodyPr lIns="0" tIns="0" rIns="0" bIns="0" rtlCol="0" anchor="t">
            <a:spAutoFit/>
          </a:bodyPr>
          <a:lstStyle/>
          <a:p>
            <a:pPr>
              <a:lnSpc>
                <a:spcPts val="1794"/>
              </a:lnSpc>
            </a:pPr>
            <a:r>
              <a:rPr lang="en-US" sz="1281" spc="51" dirty="0">
                <a:solidFill>
                  <a:srgbClr val="000000"/>
                </a:solidFill>
                <a:latin typeface="Montserrat Classic"/>
              </a:rPr>
              <a:t>Named contact</a:t>
            </a:r>
          </a:p>
          <a:p>
            <a:pPr>
              <a:lnSpc>
                <a:spcPts val="1794"/>
              </a:lnSpc>
            </a:pPr>
            <a:endParaRPr lang="en-US" sz="1281" spc="51" dirty="0">
              <a:solidFill>
                <a:srgbClr val="000000"/>
              </a:solidFill>
              <a:latin typeface="Montserrat Classic"/>
            </a:endParaRPr>
          </a:p>
          <a:p>
            <a:pPr>
              <a:lnSpc>
                <a:spcPts val="1794"/>
              </a:lnSpc>
            </a:pPr>
            <a:r>
              <a:rPr lang="en-US" sz="1281" spc="51" dirty="0">
                <a:solidFill>
                  <a:srgbClr val="000000"/>
                </a:solidFill>
                <a:latin typeface="Montserrat Classic"/>
              </a:rPr>
              <a:t>You will get a named contact who will:</a:t>
            </a:r>
          </a:p>
          <a:p>
            <a:pPr marL="276741" lvl="1" indent="-138371">
              <a:lnSpc>
                <a:spcPts val="1794"/>
              </a:lnSpc>
              <a:buFont typeface="Arial"/>
              <a:buChar char="•"/>
            </a:pPr>
            <a:r>
              <a:rPr lang="en-US" sz="1281" spc="51" dirty="0">
                <a:solidFill>
                  <a:srgbClr val="000000"/>
                </a:solidFill>
                <a:latin typeface="Montserrat Classic"/>
              </a:rPr>
              <a:t>support you with issues or concerns. You can speak to us one-to-one and contact us by phone or through email.</a:t>
            </a:r>
          </a:p>
          <a:p>
            <a:pPr marL="276741" lvl="1" indent="-138371">
              <a:lnSpc>
                <a:spcPts val="1794"/>
              </a:lnSpc>
              <a:buFont typeface="Arial"/>
              <a:buChar char="•"/>
            </a:pPr>
            <a:r>
              <a:rPr lang="en-US" sz="1281" spc="51" dirty="0">
                <a:solidFill>
                  <a:srgbClr val="000000"/>
                </a:solidFill>
                <a:latin typeface="Montserrat Classic"/>
              </a:rPr>
              <a:t>help you access all our support services</a:t>
            </a:r>
          </a:p>
          <a:p>
            <a:pPr marL="276741" lvl="1" indent="-138371">
              <a:lnSpc>
                <a:spcPts val="1794"/>
              </a:lnSpc>
              <a:buFont typeface="Arial"/>
              <a:buChar char="•"/>
            </a:pPr>
            <a:r>
              <a:rPr lang="en-US" sz="1281" spc="51" dirty="0">
                <a:solidFill>
                  <a:srgbClr val="000000"/>
                </a:solidFill>
                <a:latin typeface="Montserrat Classic"/>
              </a:rPr>
              <a:t>send monthly newsletters year round detailing opportunities and events</a:t>
            </a:r>
          </a:p>
          <a:p>
            <a:pPr marL="276741" lvl="1" indent="-138371">
              <a:lnSpc>
                <a:spcPts val="1794"/>
              </a:lnSpc>
              <a:buFont typeface="Arial"/>
              <a:buChar char="•"/>
            </a:pPr>
            <a:r>
              <a:rPr lang="en-US" sz="1281" spc="51" dirty="0">
                <a:solidFill>
                  <a:srgbClr val="000000"/>
                </a:solidFill>
                <a:latin typeface="Montserrat Classic"/>
              </a:rPr>
              <a:t>refer you to additional support from the Library Distance Learner Support Service</a:t>
            </a:r>
          </a:p>
          <a:p>
            <a:pPr marL="276741" lvl="1" indent="-138371">
              <a:lnSpc>
                <a:spcPts val="1794"/>
              </a:lnSpc>
              <a:buFont typeface="Arial"/>
              <a:buChar char="•"/>
            </a:pPr>
            <a:r>
              <a:rPr lang="en-US" sz="1281" spc="51" dirty="0">
                <a:solidFill>
                  <a:srgbClr val="000000"/>
                </a:solidFill>
                <a:latin typeface="Montserrat Classic"/>
              </a:rPr>
              <a:t>Support you to access a </a:t>
            </a:r>
            <a:r>
              <a:rPr lang="en-US" sz="1281" spc="51" dirty="0" err="1">
                <a:solidFill>
                  <a:srgbClr val="000000"/>
                </a:solidFill>
                <a:latin typeface="Montserrat Classic"/>
              </a:rPr>
              <a:t>Carer’s</a:t>
            </a:r>
            <a:r>
              <a:rPr lang="en-US" sz="1281" spc="51" dirty="0">
                <a:solidFill>
                  <a:srgbClr val="000000"/>
                </a:solidFill>
                <a:latin typeface="Montserrat Classic"/>
              </a:rPr>
              <a:t> support plan to help you manage your teaching and assessment.</a:t>
            </a:r>
          </a:p>
          <a:p>
            <a:pPr>
              <a:lnSpc>
                <a:spcPts val="1794"/>
              </a:lnSpc>
            </a:pPr>
            <a:endParaRPr lang="en-US" sz="1281" spc="51" dirty="0">
              <a:solidFill>
                <a:srgbClr val="000000"/>
              </a:solidFill>
              <a:latin typeface="Montserrat Classic"/>
            </a:endParaRPr>
          </a:p>
          <a:p>
            <a:pPr>
              <a:lnSpc>
                <a:spcPts val="1794"/>
              </a:lnSpc>
            </a:pPr>
            <a:endParaRPr lang="en-US" sz="1281" spc="51" dirty="0">
              <a:solidFill>
                <a:srgbClr val="000000"/>
              </a:solidFill>
              <a:latin typeface="Montserrat Classic"/>
            </a:endParaRPr>
          </a:p>
        </p:txBody>
      </p:sp>
      <p:pic>
        <p:nvPicPr>
          <p:cNvPr id="9" name="Picture 9" descr="Picture of the front entrance to the Owen Builiding"/>
          <p:cNvPicPr>
            <a:picLocks noChangeAspect="1"/>
          </p:cNvPicPr>
          <p:nvPr/>
        </p:nvPicPr>
        <p:blipFill>
          <a:blip r:embed="rId3"/>
          <a:srcRect l="16129" r="3390"/>
          <a:stretch>
            <a:fillRect/>
          </a:stretch>
        </p:blipFill>
        <p:spPr>
          <a:xfrm>
            <a:off x="4204372" y="3848326"/>
            <a:ext cx="3076592" cy="2867127"/>
          </a:xfrm>
          <a:prstGeom prst="rect">
            <a:avLst/>
          </a:prstGeom>
        </p:spPr>
      </p:pic>
      <p:sp>
        <p:nvSpPr>
          <p:cNvPr id="13" name="TextBox 13"/>
          <p:cNvSpPr txBox="1"/>
          <p:nvPr/>
        </p:nvSpPr>
        <p:spPr>
          <a:xfrm>
            <a:off x="4049820" y="7132083"/>
            <a:ext cx="3408700" cy="436655"/>
          </a:xfrm>
          <a:prstGeom prst="rect">
            <a:avLst/>
          </a:prstGeom>
        </p:spPr>
        <p:txBody>
          <a:bodyPr lIns="0" tIns="0" rIns="0" bIns="0" rtlCol="0" anchor="t">
            <a:spAutoFit/>
          </a:bodyPr>
          <a:lstStyle/>
          <a:p>
            <a:pPr>
              <a:lnSpc>
                <a:spcPts val="3306"/>
              </a:lnSpc>
            </a:pPr>
            <a:r>
              <a:rPr lang="en-US" sz="3089" spc="92" dirty="0">
                <a:solidFill>
                  <a:srgbClr val="000000"/>
                </a:solidFill>
                <a:latin typeface="League Gothic"/>
              </a:rPr>
              <a:t>HELP WITH YOUR FINANCES</a:t>
            </a:r>
          </a:p>
        </p:txBody>
      </p:sp>
      <p:sp>
        <p:nvSpPr>
          <p:cNvPr id="14" name="TextBox 14"/>
          <p:cNvSpPr txBox="1"/>
          <p:nvPr/>
        </p:nvSpPr>
        <p:spPr>
          <a:xfrm>
            <a:off x="3729813" y="7760989"/>
            <a:ext cx="3786161" cy="2133268"/>
          </a:xfrm>
          <a:prstGeom prst="rect">
            <a:avLst/>
          </a:prstGeom>
        </p:spPr>
        <p:txBody>
          <a:bodyPr lIns="0" tIns="0" rIns="0" bIns="0" rtlCol="0" anchor="t">
            <a:spAutoFit/>
          </a:bodyPr>
          <a:lstStyle/>
          <a:p>
            <a:pPr>
              <a:lnSpc>
                <a:spcPts val="1777"/>
              </a:lnSpc>
            </a:pPr>
            <a:r>
              <a:rPr lang="en-US" sz="1269" spc="50">
                <a:solidFill>
                  <a:srgbClr val="000000"/>
                </a:solidFill>
                <a:latin typeface="Montserrat Classic"/>
              </a:rPr>
              <a:t>You'll receive:</a:t>
            </a:r>
          </a:p>
          <a:p>
            <a:pPr>
              <a:lnSpc>
                <a:spcPts val="1777"/>
              </a:lnSpc>
            </a:pPr>
            <a:endParaRPr lang="en-US" sz="1269" spc="50">
              <a:solidFill>
                <a:srgbClr val="000000"/>
              </a:solidFill>
              <a:latin typeface="Montserrat Classic"/>
            </a:endParaRPr>
          </a:p>
          <a:p>
            <a:pPr marL="274193" lvl="1" indent="-137096">
              <a:lnSpc>
                <a:spcPts val="1777"/>
              </a:lnSpc>
              <a:buFont typeface="Arial"/>
              <a:buChar char="•"/>
            </a:pPr>
            <a:r>
              <a:rPr lang="en-US" sz="1269" spc="50">
                <a:solidFill>
                  <a:srgbClr val="000000"/>
                </a:solidFill>
                <a:latin typeface="Montserrat Classic"/>
              </a:rPr>
              <a:t>support from our Student Success Scholarship (if eligible)</a:t>
            </a:r>
          </a:p>
          <a:p>
            <a:pPr marL="274193" lvl="1" indent="-137096">
              <a:lnSpc>
                <a:spcPts val="1777"/>
              </a:lnSpc>
              <a:buFont typeface="Arial"/>
              <a:buChar char="•"/>
            </a:pPr>
            <a:r>
              <a:rPr lang="en-US" sz="1269" spc="50">
                <a:solidFill>
                  <a:srgbClr val="000000"/>
                </a:solidFill>
                <a:latin typeface="Montserrat Classic"/>
              </a:rPr>
              <a:t>priority access to our money skills support through one to one appointments or in a workshop.</a:t>
            </a:r>
          </a:p>
          <a:p>
            <a:pPr marL="274193" lvl="1" indent="-137096">
              <a:lnSpc>
                <a:spcPts val="1777"/>
              </a:lnSpc>
              <a:buFont typeface="Arial"/>
              <a:buChar char="•"/>
            </a:pPr>
            <a:r>
              <a:rPr lang="en-US" sz="1269" spc="50">
                <a:solidFill>
                  <a:srgbClr val="000000"/>
                </a:solidFill>
                <a:latin typeface="Montserrat Classic"/>
              </a:rPr>
              <a:t>support with student funding issues.</a:t>
            </a:r>
          </a:p>
          <a:p>
            <a:pPr>
              <a:lnSpc>
                <a:spcPts val="1777"/>
              </a:lnSpc>
            </a:pPr>
            <a:endParaRPr lang="en-US" sz="1269" spc="50">
              <a:solidFill>
                <a:srgbClr val="000000"/>
              </a:solidFill>
              <a:latin typeface="Montserrat Classic"/>
            </a:endParaRPr>
          </a:p>
          <a:p>
            <a:pPr>
              <a:lnSpc>
                <a:spcPts val="1777"/>
              </a:lnSpc>
            </a:pPr>
            <a:endParaRPr lang="en-US" sz="1269" spc="50">
              <a:solidFill>
                <a:srgbClr val="000000"/>
              </a:solidFill>
              <a:latin typeface="Montserrat Classic"/>
            </a:endParaRPr>
          </a:p>
        </p:txBody>
      </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4"/>
          <a:srcRect l="15695" r="15695"/>
          <a:stretch>
            <a:fillRect/>
          </a:stretch>
        </p:blipFill>
        <p:spPr>
          <a:xfrm>
            <a:off x="593329" y="7419759"/>
            <a:ext cx="2813480" cy="30178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592E1-4747-443E-A2F8-45993CF651B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Named contact and support</a:t>
            </a:r>
          </a:p>
        </p:txBody>
      </p:sp>
      <p:pic>
        <p:nvPicPr>
          <p:cNvPr id="2" name="Picture 2" descr="Contact details and support information for named contacts."/>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7951" y="349417"/>
            <a:ext cx="6984098" cy="10188570"/>
          </a:xfrm>
          <a:prstGeom prst="rect">
            <a:avLst/>
          </a:prstGeom>
        </p:spPr>
      </p:pic>
      <p:sp>
        <p:nvSpPr>
          <p:cNvPr id="11" name="TextBox 11"/>
          <p:cNvSpPr txBox="1"/>
          <p:nvPr/>
        </p:nvSpPr>
        <p:spPr>
          <a:xfrm>
            <a:off x="406343" y="954760"/>
            <a:ext cx="3383254" cy="2795189"/>
          </a:xfrm>
          <a:prstGeom prst="rect">
            <a:avLst/>
          </a:prstGeom>
        </p:spPr>
        <p:txBody>
          <a:bodyPr lIns="0" tIns="0" rIns="0" bIns="0" rtlCol="0" anchor="t">
            <a:spAutoFit/>
          </a:bodyPr>
          <a:lstStyle/>
          <a:p>
            <a:pPr>
              <a:lnSpc>
                <a:spcPts val="2240"/>
              </a:lnSpc>
            </a:pPr>
            <a:r>
              <a:rPr lang="en-US" sz="1600" spc="64" dirty="0">
                <a:solidFill>
                  <a:srgbClr val="000000"/>
                </a:solidFill>
                <a:latin typeface="Montserrat Classic Bold"/>
              </a:rPr>
              <a:t>Contact us:</a:t>
            </a:r>
          </a:p>
          <a:p>
            <a:pPr>
              <a:lnSpc>
                <a:spcPts val="1778"/>
              </a:lnSpc>
            </a:pPr>
            <a:endParaRPr lang="en-US" sz="1600" spc="64" dirty="0">
              <a:solidFill>
                <a:srgbClr val="000000"/>
              </a:solidFill>
              <a:latin typeface="Montserrat Classic Bold"/>
            </a:endParaRPr>
          </a:p>
          <a:p>
            <a:pPr>
              <a:lnSpc>
                <a:spcPts val="1778"/>
              </a:lnSpc>
            </a:pPr>
            <a:r>
              <a:rPr lang="en-US" sz="1270" spc="50" dirty="0">
                <a:solidFill>
                  <a:srgbClr val="000000"/>
                </a:solidFill>
                <a:latin typeface="Montserrat Classic Bold"/>
              </a:rPr>
              <a:t>Named contacts: </a:t>
            </a:r>
            <a:r>
              <a:rPr lang="en-US" sz="1270" spc="50" dirty="0">
                <a:solidFill>
                  <a:srgbClr val="000000"/>
                </a:solidFill>
                <a:latin typeface="Montserrat Classic"/>
              </a:rPr>
              <a:t>Kate </a:t>
            </a:r>
            <a:r>
              <a:rPr lang="en-US" sz="1270" spc="50" dirty="0" err="1">
                <a:solidFill>
                  <a:srgbClr val="000000"/>
                </a:solidFill>
                <a:latin typeface="Montserrat Classic"/>
              </a:rPr>
              <a:t>WIlkinson</a:t>
            </a:r>
            <a:r>
              <a:rPr lang="en-US" sz="1270" spc="50" dirty="0">
                <a:solidFill>
                  <a:srgbClr val="000000"/>
                </a:solidFill>
                <a:latin typeface="Montserrat Classic"/>
              </a:rPr>
              <a:t> and Robin Kerr</a:t>
            </a:r>
          </a:p>
          <a:p>
            <a:pPr>
              <a:lnSpc>
                <a:spcPts val="1778"/>
              </a:lnSpc>
            </a:pPr>
            <a:endParaRPr lang="en-US" sz="1270" spc="50" dirty="0">
              <a:solidFill>
                <a:srgbClr val="000000"/>
              </a:solidFill>
              <a:latin typeface="Montserrat Classic"/>
            </a:endParaRPr>
          </a:p>
          <a:p>
            <a:pPr>
              <a:lnSpc>
                <a:spcPts val="1778"/>
              </a:lnSpc>
            </a:pPr>
            <a:r>
              <a:rPr lang="en-US" sz="1270" spc="50" dirty="0">
                <a:solidFill>
                  <a:srgbClr val="000000"/>
                </a:solidFill>
                <a:latin typeface="Montserrat Classic Bold"/>
              </a:rPr>
              <a:t>Email us at: </a:t>
            </a:r>
            <a:r>
              <a:rPr lang="en-US" sz="1270" spc="50" dirty="0">
                <a:solidFill>
                  <a:srgbClr val="000000"/>
                </a:solidFill>
                <a:latin typeface="Montserrat Classic"/>
              </a:rPr>
              <a:t>inclusivesupport@shu.ac.uk</a:t>
            </a:r>
          </a:p>
          <a:p>
            <a:pPr>
              <a:lnSpc>
                <a:spcPts val="1778"/>
              </a:lnSpc>
            </a:pPr>
            <a:endParaRPr lang="en-US" sz="1270" spc="50" dirty="0">
              <a:solidFill>
                <a:srgbClr val="000000"/>
              </a:solidFill>
              <a:latin typeface="Montserrat Classic"/>
            </a:endParaRPr>
          </a:p>
          <a:p>
            <a:pPr>
              <a:lnSpc>
                <a:spcPts val="1778"/>
              </a:lnSpc>
            </a:pPr>
            <a:r>
              <a:rPr lang="en-US" sz="1270" spc="50" dirty="0">
                <a:solidFill>
                  <a:srgbClr val="000000"/>
                </a:solidFill>
                <a:latin typeface="Montserrat Classic Bold"/>
              </a:rPr>
              <a:t>Call us on:</a:t>
            </a:r>
            <a:r>
              <a:rPr lang="en-US" sz="1270" spc="50" dirty="0">
                <a:solidFill>
                  <a:srgbClr val="000000"/>
                </a:solidFill>
                <a:latin typeface="Montserrat Classic"/>
              </a:rPr>
              <a:t> 0114 225 2679</a:t>
            </a:r>
          </a:p>
          <a:p>
            <a:pPr>
              <a:lnSpc>
                <a:spcPts val="1778"/>
              </a:lnSpc>
            </a:pPr>
            <a:endParaRPr lang="en-US" sz="1270" spc="50" dirty="0">
              <a:solidFill>
                <a:srgbClr val="000000"/>
              </a:solidFill>
              <a:latin typeface="Montserrat Classic"/>
            </a:endParaRPr>
          </a:p>
          <a:p>
            <a:pPr>
              <a:lnSpc>
                <a:spcPts val="1778"/>
              </a:lnSpc>
            </a:pPr>
            <a:r>
              <a:rPr lang="en-US" sz="1270" spc="50" dirty="0">
                <a:latin typeface="Montserrat Classic Bold"/>
              </a:rPr>
              <a:t>Read about us at the </a:t>
            </a:r>
            <a:r>
              <a:rPr lang="en-US" sz="1270" spc="50" dirty="0">
                <a:solidFill>
                  <a:srgbClr val="FF0000"/>
                </a:solidFill>
                <a:latin typeface="Montserrat Classic Bold"/>
                <a:hlinkClick r:id="rId4"/>
              </a:rPr>
              <a:t>Student wellbeing </a:t>
            </a:r>
            <a:endParaRPr lang="en-US" sz="1270" spc="50" dirty="0">
              <a:solidFill>
                <a:srgbClr val="FF0000"/>
              </a:solidFill>
              <a:latin typeface="Montserrat Classic"/>
            </a:endParaRPr>
          </a:p>
        </p:txBody>
      </p:sp>
      <p:grpSp>
        <p:nvGrpSpPr>
          <p:cNvPr id="6" name="Group 6">
            <a:extLst>
              <a:ext uri="{C183D7F6-B498-43B3-948B-1728B52AA6E4}">
                <adec:decorative xmlns:adec="http://schemas.microsoft.com/office/drawing/2017/decorative" val="1"/>
              </a:ext>
            </a:extLst>
          </p:cNvPr>
          <p:cNvGrpSpPr/>
          <p:nvPr/>
        </p:nvGrpSpPr>
        <p:grpSpPr>
          <a:xfrm>
            <a:off x="406343" y="3899139"/>
            <a:ext cx="2770188" cy="2457423"/>
            <a:chOff x="0" y="0"/>
            <a:chExt cx="3693584" cy="3276564"/>
          </a:xfrm>
        </p:grpSpPr>
        <p:pic>
          <p:nvPicPr>
            <p:cNvPr id="7" name="Picture 7"/>
            <p:cNvPicPr>
              <a:picLocks noChangeAspect="1"/>
            </p:cNvPicPr>
            <p:nvPr/>
          </p:nvPicPr>
          <p:blipFill>
            <a:blip r:embed="rId5"/>
            <a:srcRect l="8063" r="8063"/>
            <a:stretch>
              <a:fillRect/>
            </a:stretch>
          </p:blipFill>
          <p:spPr>
            <a:xfrm>
              <a:off x="0" y="0"/>
              <a:ext cx="3693584" cy="3276564"/>
            </a:xfrm>
            <a:prstGeom prst="rect">
              <a:avLst/>
            </a:prstGeom>
          </p:spPr>
        </p:pic>
      </p:grpSp>
      <p:pic>
        <p:nvPicPr>
          <p:cNvPr id="8" name="Picture 8">
            <a:extLst>
              <a:ext uri="{C183D7F6-B498-43B3-948B-1728B52AA6E4}">
                <adec:decorative xmlns:adec="http://schemas.microsoft.com/office/drawing/2017/decorative" val="1"/>
              </a:ext>
            </a:extLst>
          </p:cNvPr>
          <p:cNvPicPr>
            <a:picLocks noChangeAspect="1"/>
          </p:cNvPicPr>
          <p:nvPr/>
        </p:nvPicPr>
        <p:blipFill>
          <a:blip r:embed="rId6"/>
          <a:srcRect l="5466" t="2668" r="4706"/>
          <a:stretch>
            <a:fillRect/>
          </a:stretch>
        </p:blipFill>
        <p:spPr>
          <a:xfrm>
            <a:off x="4012278" y="983335"/>
            <a:ext cx="2781166" cy="2007754"/>
          </a:xfrm>
          <a:prstGeom prst="rect">
            <a:avLst/>
          </a:prstGeom>
        </p:spPr>
      </p:pic>
      <p:sp>
        <p:nvSpPr>
          <p:cNvPr id="10" name="TextBox 10"/>
          <p:cNvSpPr txBox="1"/>
          <p:nvPr/>
        </p:nvSpPr>
        <p:spPr>
          <a:xfrm>
            <a:off x="631666" y="6496804"/>
            <a:ext cx="2633839" cy="3873565"/>
          </a:xfrm>
          <a:prstGeom prst="rect">
            <a:avLst/>
          </a:prstGeom>
        </p:spPr>
        <p:txBody>
          <a:bodyPr lIns="0" tIns="0" rIns="0" bIns="0" rtlCol="0" anchor="t">
            <a:spAutoFit/>
          </a:bodyPr>
          <a:lstStyle/>
          <a:p>
            <a:pPr>
              <a:lnSpc>
                <a:spcPts val="1777"/>
              </a:lnSpc>
            </a:pPr>
            <a:r>
              <a:rPr lang="en-US" sz="1270" spc="50">
                <a:solidFill>
                  <a:srgbClr val="000000"/>
                </a:solidFill>
                <a:latin typeface="Montserrat Classic Bold"/>
              </a:rPr>
              <a:t>Course support</a:t>
            </a:r>
          </a:p>
          <a:p>
            <a:pPr>
              <a:lnSpc>
                <a:spcPts val="1777"/>
              </a:lnSpc>
            </a:pPr>
            <a:r>
              <a:rPr lang="en-US" sz="1270" spc="50">
                <a:solidFill>
                  <a:srgbClr val="000000"/>
                </a:solidFill>
                <a:latin typeface="Montserrat Classic"/>
              </a:rPr>
              <a:t>Hallam help is your first point of contact for all enquiries - they will either answer your query or signpost you in the right direction. You can check the knoweldge base on My Hallam or drop Hallam Help a call or email. </a:t>
            </a:r>
          </a:p>
          <a:p>
            <a:pPr>
              <a:lnSpc>
                <a:spcPts val="1478"/>
              </a:lnSpc>
            </a:pPr>
            <a:endParaRPr lang="en-US" sz="1270" spc="50">
              <a:solidFill>
                <a:srgbClr val="000000"/>
              </a:solidFill>
              <a:latin typeface="Montserrat Classic"/>
            </a:endParaRPr>
          </a:p>
          <a:p>
            <a:pPr>
              <a:lnSpc>
                <a:spcPts val="1777"/>
              </a:lnSpc>
            </a:pPr>
            <a:r>
              <a:rPr lang="en-US" sz="1056" spc="42">
                <a:solidFill>
                  <a:srgbClr val="000000"/>
                </a:solidFill>
                <a:latin typeface="Montserrat Classic Bold"/>
              </a:rPr>
              <a:t>Accommodation</a:t>
            </a:r>
          </a:p>
          <a:p>
            <a:pPr>
              <a:lnSpc>
                <a:spcPts val="1777"/>
              </a:lnSpc>
            </a:pPr>
            <a:r>
              <a:rPr lang="en-US" sz="1270" spc="50">
                <a:solidFill>
                  <a:srgbClr val="000000"/>
                </a:solidFill>
                <a:latin typeface="Montserrat Classic"/>
              </a:rPr>
              <a:t>If you need information, advice or help with finding somewhere to live or with your current accommodation you can call or drop them an email. </a:t>
            </a:r>
          </a:p>
          <a:p>
            <a:pPr>
              <a:lnSpc>
                <a:spcPts val="1478"/>
              </a:lnSpc>
            </a:pPr>
            <a:endParaRPr lang="en-US" sz="1270" spc="50">
              <a:solidFill>
                <a:srgbClr val="000000"/>
              </a:solidFill>
              <a:latin typeface="Montserrat Classic"/>
            </a:endParaRPr>
          </a:p>
        </p:txBody>
      </p:sp>
      <p:sp>
        <p:nvSpPr>
          <p:cNvPr id="14" name="TextBox 14"/>
          <p:cNvSpPr txBox="1"/>
          <p:nvPr/>
        </p:nvSpPr>
        <p:spPr>
          <a:xfrm>
            <a:off x="4031138" y="3336199"/>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ADDITIONAL SUPPORT</a:t>
            </a:r>
          </a:p>
        </p:txBody>
      </p:sp>
      <p:sp>
        <p:nvSpPr>
          <p:cNvPr id="9" name="TextBox 9"/>
          <p:cNvSpPr txBox="1"/>
          <p:nvPr/>
        </p:nvSpPr>
        <p:spPr>
          <a:xfrm>
            <a:off x="4040349" y="3926823"/>
            <a:ext cx="2633839" cy="3873565"/>
          </a:xfrm>
          <a:prstGeom prst="rect">
            <a:avLst/>
          </a:prstGeom>
        </p:spPr>
        <p:txBody>
          <a:bodyPr lIns="0" tIns="0" rIns="0" bIns="0" rtlCol="0" anchor="t">
            <a:spAutoFit/>
          </a:bodyPr>
          <a:lstStyle/>
          <a:p>
            <a:pPr>
              <a:lnSpc>
                <a:spcPts val="1777"/>
              </a:lnSpc>
            </a:pPr>
            <a:r>
              <a:rPr lang="en-US" sz="1270" spc="50">
                <a:solidFill>
                  <a:srgbClr val="000000"/>
                </a:solidFill>
                <a:latin typeface="Montserrat Classic Bold"/>
              </a:rPr>
              <a:t>Student well being</a:t>
            </a:r>
          </a:p>
          <a:p>
            <a:pPr>
              <a:lnSpc>
                <a:spcPts val="1777"/>
              </a:lnSpc>
            </a:pPr>
            <a:r>
              <a:rPr lang="en-US" sz="1270" spc="50">
                <a:solidFill>
                  <a:srgbClr val="000000"/>
                </a:solidFill>
                <a:latin typeface="Montserrat Classic"/>
              </a:rPr>
              <a:t>Offer guidance and support on a range of personal issues and topics, through self-help and online resources as well as group or specialist 1:1 sessions. We have a named contact within this service for student carers who may wish to access this support.</a:t>
            </a:r>
          </a:p>
          <a:p>
            <a:pPr>
              <a:lnSpc>
                <a:spcPts val="1478"/>
              </a:lnSpc>
            </a:pPr>
            <a:endParaRPr lang="en-US" sz="1270" spc="50">
              <a:solidFill>
                <a:srgbClr val="000000"/>
              </a:solidFill>
              <a:latin typeface="Montserrat Classic"/>
            </a:endParaRPr>
          </a:p>
          <a:p>
            <a:pPr>
              <a:lnSpc>
                <a:spcPts val="1777"/>
              </a:lnSpc>
            </a:pPr>
            <a:r>
              <a:rPr lang="en-US" sz="1270" spc="50">
                <a:solidFill>
                  <a:srgbClr val="000000"/>
                </a:solidFill>
                <a:latin typeface="Montserrat Classic Bold"/>
              </a:rPr>
              <a:t>Students' Union Advice Centre</a:t>
            </a:r>
          </a:p>
          <a:p>
            <a:pPr>
              <a:lnSpc>
                <a:spcPts val="1777"/>
              </a:lnSpc>
            </a:pPr>
            <a:r>
              <a:rPr lang="en-US" sz="1270" spc="50">
                <a:solidFill>
                  <a:srgbClr val="000000"/>
                </a:solidFill>
                <a:latin typeface="Montserrat Classic"/>
              </a:rPr>
              <a:t>Offers free, independent and confidential advice on: Funding: Academic problems: Benefits: Debts: Housing. </a:t>
            </a:r>
          </a:p>
          <a:p>
            <a:pPr>
              <a:lnSpc>
                <a:spcPts val="1478"/>
              </a:lnSpc>
            </a:pPr>
            <a:endParaRPr lang="en-US" sz="1270" spc="50">
              <a:solidFill>
                <a:srgbClr val="000000"/>
              </a:solidFill>
              <a:latin typeface="Montserrat Classic"/>
            </a:endParaRPr>
          </a:p>
        </p:txBody>
      </p:sp>
      <p:grpSp>
        <p:nvGrpSpPr>
          <p:cNvPr id="12" name="Group 12">
            <a:extLst>
              <a:ext uri="{C183D7F6-B498-43B3-948B-1728B52AA6E4}">
                <adec:decorative xmlns:adec="http://schemas.microsoft.com/office/drawing/2017/decorative" val="1"/>
              </a:ext>
            </a:extLst>
          </p:cNvPr>
          <p:cNvGrpSpPr/>
          <p:nvPr/>
        </p:nvGrpSpPr>
        <p:grpSpPr>
          <a:xfrm>
            <a:off x="4012278" y="7921891"/>
            <a:ext cx="2705100" cy="2204426"/>
            <a:chOff x="0" y="0"/>
            <a:chExt cx="3606800" cy="2939235"/>
          </a:xfrm>
        </p:grpSpPr>
        <p:pic>
          <p:nvPicPr>
            <p:cNvPr id="13" name="Picture 13"/>
            <p:cNvPicPr>
              <a:picLocks noChangeAspect="1"/>
            </p:cNvPicPr>
            <p:nvPr/>
          </p:nvPicPr>
          <p:blipFill>
            <a:blip r:embed="rId7"/>
            <a:srcRect l="3215" r="3215"/>
            <a:stretch>
              <a:fillRect/>
            </a:stretch>
          </p:blipFill>
          <p:spPr>
            <a:xfrm>
              <a:off x="0" y="0"/>
              <a:ext cx="3606800" cy="2939235"/>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F4DADC-5247-4DBC-AB65-DC8CEB85FEC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Useful resources</a:t>
            </a:r>
          </a:p>
        </p:txBody>
      </p:sp>
      <p:pic>
        <p:nvPicPr>
          <p:cNvPr id="2" name="Picture 2" descr="Useful resources information"/>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5570" y="251715"/>
            <a:ext cx="6984098" cy="10188570"/>
          </a:xfrm>
          <a:prstGeom prst="rect">
            <a:avLst/>
          </a:prstGeom>
        </p:spPr>
      </p:pic>
      <p:sp>
        <p:nvSpPr>
          <p:cNvPr id="10" name="TextBox 10"/>
          <p:cNvSpPr txBox="1"/>
          <p:nvPr/>
        </p:nvSpPr>
        <p:spPr>
          <a:xfrm>
            <a:off x="493148" y="3592924"/>
            <a:ext cx="2743447" cy="2625217"/>
          </a:xfrm>
          <a:prstGeom prst="rect">
            <a:avLst/>
          </a:prstGeom>
        </p:spPr>
        <p:txBody>
          <a:bodyPr lIns="0" tIns="0" rIns="0" bIns="0" rtlCol="0" anchor="t">
            <a:spAutoFit/>
          </a:bodyPr>
          <a:lstStyle/>
          <a:p>
            <a:pPr>
              <a:lnSpc>
                <a:spcPts val="1777"/>
              </a:lnSpc>
            </a:pPr>
            <a:r>
              <a:rPr lang="en-US" sz="1270" spc="50">
                <a:solidFill>
                  <a:srgbClr val="000000"/>
                </a:solidFill>
                <a:latin typeface="Montserrat Classic Bold"/>
              </a:rPr>
              <a:t>The Skills Centre</a:t>
            </a:r>
          </a:p>
          <a:p>
            <a:pPr>
              <a:lnSpc>
                <a:spcPts val="1777"/>
              </a:lnSpc>
            </a:pPr>
            <a:r>
              <a:rPr lang="en-US" sz="1270" spc="50">
                <a:solidFill>
                  <a:srgbClr val="000000"/>
                </a:solidFill>
                <a:latin typeface="Montserrat Classic"/>
              </a:rPr>
              <a:t>Offers workshops, small group forums and drop ins for students to help develop academic skills throughout your studies. 1:1 tutorials for students with disabilities are also available. </a:t>
            </a:r>
          </a:p>
          <a:p>
            <a:pPr>
              <a:lnSpc>
                <a:spcPts val="1777"/>
              </a:lnSpc>
            </a:pPr>
            <a:r>
              <a:rPr lang="en-US" sz="1270" spc="50">
                <a:solidFill>
                  <a:srgbClr val="000000"/>
                </a:solidFill>
                <a:latin typeface="Montserrat Classic Bold"/>
              </a:rPr>
              <a:t>Topics include</a:t>
            </a:r>
            <a:r>
              <a:rPr lang="en-US" sz="1270" spc="50">
                <a:solidFill>
                  <a:srgbClr val="000000"/>
                </a:solidFill>
                <a:latin typeface="Montserrat Classic"/>
              </a:rPr>
              <a:t>: Literature reviews: Assignment planning: Critical writing: Presentation skills.</a:t>
            </a:r>
          </a:p>
        </p:txBody>
      </p:sp>
      <p:sp>
        <p:nvSpPr>
          <p:cNvPr id="8" name="TextBox 8"/>
          <p:cNvSpPr txBox="1"/>
          <p:nvPr/>
        </p:nvSpPr>
        <p:spPr>
          <a:xfrm>
            <a:off x="493148" y="6338254"/>
            <a:ext cx="2705100" cy="3452749"/>
          </a:xfrm>
          <a:prstGeom prst="rect">
            <a:avLst/>
          </a:prstGeom>
        </p:spPr>
        <p:txBody>
          <a:bodyPr lIns="0" tIns="0" rIns="0" bIns="0" rtlCol="0" anchor="t">
            <a:spAutoFit/>
          </a:bodyPr>
          <a:lstStyle/>
          <a:p>
            <a:pPr>
              <a:lnSpc>
                <a:spcPts val="1765"/>
              </a:lnSpc>
            </a:pPr>
            <a:r>
              <a:rPr lang="en-US" sz="1261" spc="50">
                <a:solidFill>
                  <a:srgbClr val="000000"/>
                </a:solidFill>
                <a:latin typeface="Montserrat Classic Bold"/>
              </a:rPr>
              <a:t>Careers Connect</a:t>
            </a:r>
          </a:p>
          <a:p>
            <a:pPr>
              <a:lnSpc>
                <a:spcPts val="1765"/>
              </a:lnSpc>
            </a:pPr>
            <a:r>
              <a:rPr lang="en-US" sz="1261" spc="50">
                <a:solidFill>
                  <a:srgbClr val="000000"/>
                </a:solidFill>
                <a:latin typeface="Montserrat Classic"/>
              </a:rPr>
              <a:t>Offer support with choosing the right career, looking for jobs - both graduate and part-time, applying for jobs and support when you graduate. They also run a career mentoring scheme which pairs student mentees with professionals who mentor and help them to make decisions about their career. We have a named contact within this service for students carers who may wish to access this support.</a:t>
            </a:r>
          </a:p>
        </p:txBody>
      </p:sp>
      <p:sp>
        <p:nvSpPr>
          <p:cNvPr id="11" name="TextBox 11"/>
          <p:cNvSpPr txBox="1"/>
          <p:nvPr/>
        </p:nvSpPr>
        <p:spPr>
          <a:xfrm>
            <a:off x="3931646" y="1099133"/>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USEFUL RESOURCES</a:t>
            </a:r>
          </a:p>
        </p:txBody>
      </p:sp>
      <p:sp>
        <p:nvSpPr>
          <p:cNvPr id="6" name="TextBox 6"/>
          <p:cNvSpPr txBox="1"/>
          <p:nvPr/>
        </p:nvSpPr>
        <p:spPr>
          <a:xfrm>
            <a:off x="3931646" y="1450695"/>
            <a:ext cx="2725517" cy="6960885"/>
          </a:xfrm>
          <a:prstGeom prst="rect">
            <a:avLst/>
          </a:prstGeom>
        </p:spPr>
        <p:txBody>
          <a:bodyPr lIns="0" tIns="0" rIns="0" bIns="0" rtlCol="0" anchor="t">
            <a:spAutoFit/>
          </a:bodyPr>
          <a:lstStyle/>
          <a:p>
            <a:pPr>
              <a:lnSpc>
                <a:spcPts val="1778"/>
              </a:lnSpc>
            </a:pPr>
            <a:r>
              <a:rPr lang="en-US" sz="1270" spc="50">
                <a:solidFill>
                  <a:srgbClr val="000000"/>
                </a:solidFill>
                <a:latin typeface="Montserrat Classic Bold"/>
              </a:rPr>
              <a:t>Sheffield City Council</a:t>
            </a:r>
          </a:p>
          <a:p>
            <a:pPr>
              <a:lnSpc>
                <a:spcPts val="1778"/>
              </a:lnSpc>
            </a:pPr>
            <a:r>
              <a:rPr lang="en-US" sz="1270" spc="50">
                <a:solidFill>
                  <a:srgbClr val="000000"/>
                </a:solidFill>
                <a:latin typeface="Montserrat Classic"/>
              </a:rPr>
              <a:t>A full range of carers support and services is provided by Sheffield Council, including practical support and employment support.</a:t>
            </a:r>
          </a:p>
          <a:p>
            <a:pPr>
              <a:lnSpc>
                <a:spcPts val="1778"/>
              </a:lnSpc>
            </a:pPr>
            <a:endParaRPr lang="en-US" sz="1270" spc="50">
              <a:solidFill>
                <a:srgbClr val="000000"/>
              </a:solidFill>
              <a:latin typeface="Montserrat Classic"/>
            </a:endParaRPr>
          </a:p>
          <a:p>
            <a:pPr>
              <a:lnSpc>
                <a:spcPts val="1778"/>
              </a:lnSpc>
            </a:pPr>
            <a:r>
              <a:rPr lang="en-US" sz="1270" spc="50">
                <a:solidFill>
                  <a:srgbClr val="000000"/>
                </a:solidFill>
                <a:latin typeface="Montserrat Classic"/>
              </a:rPr>
              <a:t>https://www.sheffield.gov.uk/home/social-care/carer-support</a:t>
            </a:r>
          </a:p>
          <a:p>
            <a:pPr>
              <a:lnSpc>
                <a:spcPts val="1778"/>
              </a:lnSpc>
            </a:pPr>
            <a:endParaRPr lang="en-US" sz="1270" spc="50">
              <a:solidFill>
                <a:srgbClr val="000000"/>
              </a:solidFill>
              <a:latin typeface="Montserrat Classic"/>
            </a:endParaRPr>
          </a:p>
          <a:p>
            <a:pPr>
              <a:lnSpc>
                <a:spcPts val="1778"/>
              </a:lnSpc>
            </a:pPr>
            <a:r>
              <a:rPr lang="en-US" sz="1270" spc="50">
                <a:solidFill>
                  <a:srgbClr val="000000"/>
                </a:solidFill>
                <a:latin typeface="Montserrat Classic Bold"/>
              </a:rPr>
              <a:t>Carers Trust</a:t>
            </a:r>
          </a:p>
          <a:p>
            <a:pPr>
              <a:lnSpc>
                <a:spcPts val="1778"/>
              </a:lnSpc>
            </a:pPr>
            <a:r>
              <a:rPr lang="en-US" sz="1270" spc="50">
                <a:solidFill>
                  <a:srgbClr val="000000"/>
                </a:solidFill>
                <a:latin typeface="Montserrat Classic"/>
              </a:rPr>
              <a:t>Carers Trust Network Partners provide a range of support services for carers across the UK.</a:t>
            </a:r>
          </a:p>
          <a:p>
            <a:pPr>
              <a:lnSpc>
                <a:spcPts val="1778"/>
              </a:lnSpc>
            </a:pPr>
            <a:endParaRPr lang="en-US" sz="1270" spc="50">
              <a:solidFill>
                <a:srgbClr val="000000"/>
              </a:solidFill>
              <a:latin typeface="Montserrat Classic"/>
            </a:endParaRPr>
          </a:p>
          <a:p>
            <a:pPr>
              <a:lnSpc>
                <a:spcPts val="1778"/>
              </a:lnSpc>
            </a:pPr>
            <a:r>
              <a:rPr lang="en-US" sz="1270" spc="50">
                <a:solidFill>
                  <a:srgbClr val="000000"/>
                </a:solidFill>
                <a:latin typeface="Montserrat Classic"/>
              </a:rPr>
              <a:t>info@carers.org / www.carers.org </a:t>
            </a:r>
          </a:p>
          <a:p>
            <a:pPr>
              <a:lnSpc>
                <a:spcPts val="1778"/>
              </a:lnSpc>
            </a:pPr>
            <a:endParaRPr lang="en-US" sz="1270" spc="50">
              <a:solidFill>
                <a:srgbClr val="000000"/>
              </a:solidFill>
              <a:latin typeface="Montserrat Classic"/>
            </a:endParaRPr>
          </a:p>
          <a:p>
            <a:pPr>
              <a:lnSpc>
                <a:spcPts val="1778"/>
              </a:lnSpc>
            </a:pPr>
            <a:r>
              <a:rPr lang="en-US" sz="1270" spc="50">
                <a:solidFill>
                  <a:srgbClr val="000000"/>
                </a:solidFill>
                <a:latin typeface="Montserrat Classic Bold"/>
              </a:rPr>
              <a:t>Sheffield Carers Centre</a:t>
            </a:r>
          </a:p>
          <a:p>
            <a:pPr>
              <a:lnSpc>
                <a:spcPts val="1778"/>
              </a:lnSpc>
            </a:pPr>
            <a:r>
              <a:rPr lang="en-US" sz="1270" spc="50">
                <a:solidFill>
                  <a:srgbClr val="000000"/>
                </a:solidFill>
                <a:latin typeface="Montserrat Classic"/>
              </a:rPr>
              <a:t>Sheffield Young Carers is an independent charity that has existed in Sheffield since 1997. They are dedicated to supporting young carers across the city.</a:t>
            </a:r>
          </a:p>
          <a:p>
            <a:pPr>
              <a:lnSpc>
                <a:spcPts val="1778"/>
              </a:lnSpc>
            </a:pPr>
            <a:endParaRPr lang="en-US" sz="1270" spc="50">
              <a:solidFill>
                <a:srgbClr val="000000"/>
              </a:solidFill>
              <a:latin typeface="Montserrat Classic"/>
            </a:endParaRPr>
          </a:p>
          <a:p>
            <a:pPr>
              <a:lnSpc>
                <a:spcPts val="1778"/>
              </a:lnSpc>
            </a:pPr>
            <a:r>
              <a:rPr lang="en-US" sz="1270" spc="50">
                <a:solidFill>
                  <a:srgbClr val="000000"/>
                </a:solidFill>
                <a:latin typeface="Montserrat Classic"/>
              </a:rPr>
              <a:t>0114 258 4595</a:t>
            </a:r>
          </a:p>
          <a:p>
            <a:pPr>
              <a:lnSpc>
                <a:spcPts val="1778"/>
              </a:lnSpc>
            </a:pPr>
            <a:r>
              <a:rPr lang="en-US" sz="1270" spc="50">
                <a:solidFill>
                  <a:srgbClr val="000000"/>
                </a:solidFill>
                <a:latin typeface="Montserrat Classic"/>
              </a:rPr>
              <a:t>www.sheffieldyoungcarers.org.uk / information@sheffieldyoungcarers.org.uk</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4"/>
          <a:srcRect l="8901" r="6279"/>
          <a:stretch>
            <a:fillRect/>
          </a:stretch>
        </p:blipFill>
        <p:spPr>
          <a:xfrm>
            <a:off x="379732" y="1184286"/>
            <a:ext cx="2991280" cy="19521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5B081-2947-434D-B22B-5A164CCB5DD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Top tips</a:t>
            </a:r>
          </a:p>
        </p:txBody>
      </p:sp>
      <p:pic>
        <p:nvPicPr>
          <p:cNvPr id="2" name="Picture 2" descr="Top tips "/>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5570" y="251715"/>
            <a:ext cx="6984098" cy="10188570"/>
          </a:xfrm>
          <a:prstGeom prst="rect">
            <a:avLst/>
          </a:prstGeom>
        </p:spPr>
      </p:pic>
      <p:sp>
        <p:nvSpPr>
          <p:cNvPr id="11" name="TextBox 11"/>
          <p:cNvSpPr txBox="1"/>
          <p:nvPr/>
        </p:nvSpPr>
        <p:spPr>
          <a:xfrm>
            <a:off x="781050" y="1067082"/>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TOP TIPS</a:t>
            </a:r>
          </a:p>
        </p:txBody>
      </p:sp>
      <p:sp>
        <p:nvSpPr>
          <p:cNvPr id="8" name="TextBox 8"/>
          <p:cNvSpPr txBox="1"/>
          <p:nvPr/>
        </p:nvSpPr>
        <p:spPr>
          <a:xfrm>
            <a:off x="760633" y="1480024"/>
            <a:ext cx="2725517" cy="4566809"/>
          </a:xfrm>
          <a:prstGeom prst="rect">
            <a:avLst/>
          </a:prstGeom>
        </p:spPr>
        <p:txBody>
          <a:bodyPr lIns="0" tIns="0" rIns="0" bIns="0" rtlCol="0" anchor="t">
            <a:spAutoFit/>
          </a:bodyPr>
          <a:lstStyle/>
          <a:p>
            <a:pPr>
              <a:lnSpc>
                <a:spcPts val="1778"/>
              </a:lnSpc>
            </a:pPr>
            <a:endParaRPr/>
          </a:p>
          <a:p>
            <a:pPr marL="274331" lvl="1" indent="-137165">
              <a:lnSpc>
                <a:spcPts val="1778"/>
              </a:lnSpc>
              <a:buFont typeface="Arial"/>
              <a:buChar char="•"/>
            </a:pPr>
            <a:r>
              <a:rPr lang="en-US" sz="1270" spc="50">
                <a:solidFill>
                  <a:srgbClr val="000000"/>
                </a:solidFill>
                <a:latin typeface="Montserrat Classic"/>
              </a:rPr>
              <a:t>If you are having problems applying or accessing your funding, one of our advisers can help to resolve complex SFE enquiries and assist with Hardship support for students facing financial crisis. Speak to Robin or Kate for more information</a:t>
            </a:r>
          </a:p>
          <a:p>
            <a:pPr>
              <a:lnSpc>
                <a:spcPts val="1778"/>
              </a:lnSpc>
            </a:pPr>
            <a:endParaRPr lang="en-US" sz="1270" spc="50">
              <a:solidFill>
                <a:srgbClr val="000000"/>
              </a:solidFill>
              <a:latin typeface="Montserrat Classic"/>
            </a:endParaRPr>
          </a:p>
          <a:p>
            <a:pPr marL="274331" lvl="1" indent="-137165">
              <a:lnSpc>
                <a:spcPts val="1778"/>
              </a:lnSpc>
              <a:buFont typeface="Arial"/>
              <a:buChar char="•"/>
            </a:pPr>
            <a:r>
              <a:rPr lang="en-US" sz="1270" spc="50">
                <a:solidFill>
                  <a:srgbClr val="000000"/>
                </a:solidFill>
                <a:latin typeface="Montserrat Classic"/>
              </a:rPr>
              <a:t>Get support managing your money. Our money skills advisers can offer lots of useful information and practical steps to help you manage your money. You can find more info here: </a:t>
            </a:r>
          </a:p>
          <a:p>
            <a:pPr>
              <a:lnSpc>
                <a:spcPts val="1778"/>
              </a:lnSpc>
            </a:pPr>
            <a:r>
              <a:rPr lang="en-US" sz="1270" spc="50">
                <a:solidFill>
                  <a:srgbClr val="000000"/>
                </a:solidFill>
                <a:latin typeface="Montserrat Classic"/>
              </a:rPr>
              <a:t>https://students.shu.ac.uk/shuspacecontent/finance/money-skills-help-budgeting</a:t>
            </a: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4"/>
          <a:srcRect l="9474" r="9474"/>
          <a:stretch>
            <a:fillRect/>
          </a:stretch>
        </p:blipFill>
        <p:spPr>
          <a:xfrm>
            <a:off x="686816" y="6737873"/>
            <a:ext cx="3299275" cy="2715410"/>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3727619" y="909771"/>
            <a:ext cx="3349719" cy="2233146"/>
          </a:xfrm>
          <a:prstGeom prst="rect">
            <a:avLst/>
          </a:prstGeom>
        </p:spPr>
      </p:pic>
      <p:sp>
        <p:nvSpPr>
          <p:cNvPr id="7" name="TextBox 7"/>
          <p:cNvSpPr txBox="1"/>
          <p:nvPr/>
        </p:nvSpPr>
        <p:spPr>
          <a:xfrm>
            <a:off x="3986092" y="3232486"/>
            <a:ext cx="2832773" cy="6497550"/>
          </a:xfrm>
          <a:prstGeom prst="rect">
            <a:avLst/>
          </a:prstGeom>
        </p:spPr>
        <p:txBody>
          <a:bodyPr lIns="0" tIns="0" rIns="0" bIns="0" rtlCol="0" anchor="t">
            <a:spAutoFit/>
          </a:bodyPr>
          <a:lstStyle/>
          <a:p>
            <a:pPr marL="272416" lvl="1" indent="-136208">
              <a:lnSpc>
                <a:spcPts val="1766"/>
              </a:lnSpc>
              <a:buFont typeface="Arial"/>
              <a:buChar char="•"/>
            </a:pPr>
            <a:r>
              <a:rPr lang="en-US" sz="1261" spc="50">
                <a:solidFill>
                  <a:srgbClr val="000000"/>
                </a:solidFill>
                <a:latin typeface="Montserrat Classic"/>
              </a:rPr>
              <a:t>Join a club or society. It's one of the best ways to meet people and have fun. Check out</a:t>
            </a:r>
          </a:p>
          <a:p>
            <a:pPr>
              <a:lnSpc>
                <a:spcPts val="1766"/>
              </a:lnSpc>
            </a:pPr>
            <a:r>
              <a:rPr lang="en-US" sz="1261" spc="50">
                <a:solidFill>
                  <a:srgbClr val="000000"/>
                </a:solidFill>
                <a:latin typeface="Montserrat Classic"/>
              </a:rPr>
              <a:t>https://www.hallamstudentsunion.com/</a:t>
            </a:r>
          </a:p>
          <a:p>
            <a:pPr>
              <a:lnSpc>
                <a:spcPts val="1766"/>
              </a:lnSpc>
            </a:pPr>
            <a:endParaRPr lang="en-US" sz="1261" spc="50">
              <a:solidFill>
                <a:srgbClr val="000000"/>
              </a:solidFill>
              <a:latin typeface="Montserrat Classic"/>
            </a:endParaRPr>
          </a:p>
          <a:p>
            <a:pPr marL="272416" lvl="1" indent="-136208">
              <a:lnSpc>
                <a:spcPts val="1766"/>
              </a:lnSpc>
              <a:buFont typeface="Arial"/>
              <a:buChar char="•"/>
            </a:pPr>
            <a:r>
              <a:rPr lang="en-US" sz="1261" spc="50">
                <a:solidFill>
                  <a:srgbClr val="000000"/>
                </a:solidFill>
                <a:latin typeface="Montserrat Classic"/>
              </a:rPr>
              <a:t>If you start to start to feel lonely or isolated, speak to someone. Lots of students struggle to settle into University life, you're not alone! But we understand that it may be more complicated if you're a student carer. We can help you through until you are feeling more confident and settled. Just get in touch with Kate or Robin for more information or ask Hallam Help to signpost you to the Student Wellbeing Service.</a:t>
            </a:r>
          </a:p>
          <a:p>
            <a:pPr>
              <a:lnSpc>
                <a:spcPts val="1766"/>
              </a:lnSpc>
            </a:pPr>
            <a:endParaRPr lang="en-US" sz="1261" spc="50">
              <a:solidFill>
                <a:srgbClr val="000000"/>
              </a:solidFill>
              <a:latin typeface="Montserrat Classic"/>
            </a:endParaRPr>
          </a:p>
          <a:p>
            <a:pPr marL="272416" lvl="1" indent="-136208">
              <a:lnSpc>
                <a:spcPts val="1766"/>
              </a:lnSpc>
              <a:buFont typeface="Arial"/>
              <a:buChar char="•"/>
            </a:pPr>
            <a:r>
              <a:rPr lang="en-US" sz="1261" spc="50">
                <a:solidFill>
                  <a:srgbClr val="000000"/>
                </a:solidFill>
                <a:latin typeface="Montserrat Classic"/>
              </a:rPr>
              <a:t>Stay connected with other students - we have a Facebook group for student carers. Just search for 'SHU carers' in Facebook groups.</a:t>
            </a:r>
          </a:p>
          <a:p>
            <a:pPr>
              <a:lnSpc>
                <a:spcPts val="1848"/>
              </a:lnSpc>
            </a:pPr>
            <a:endParaRPr lang="en-US" sz="1261" spc="50">
              <a:solidFill>
                <a:srgbClr val="000000"/>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B926DB-8701-4B4D-977E-84267C950A7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Top tips continued</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2"/>
          <a:srcRect l="32568" r="9587"/>
          <a:stretch>
            <a:fillRect/>
          </a:stretch>
        </p:blipFill>
        <p:spPr>
          <a:xfrm>
            <a:off x="643449" y="1112660"/>
            <a:ext cx="2670269" cy="2769825"/>
          </a:xfrm>
          <a:prstGeom prst="rect">
            <a:avLst/>
          </a:prstGeom>
        </p:spPr>
      </p:pic>
      <p:sp>
        <p:nvSpPr>
          <p:cNvPr id="8" name="TextBox 8"/>
          <p:cNvSpPr txBox="1"/>
          <p:nvPr/>
        </p:nvSpPr>
        <p:spPr>
          <a:xfrm>
            <a:off x="643449" y="4376653"/>
            <a:ext cx="2705100" cy="5051960"/>
          </a:xfrm>
          <a:prstGeom prst="rect">
            <a:avLst/>
          </a:prstGeom>
        </p:spPr>
        <p:txBody>
          <a:bodyPr lIns="0" tIns="0" rIns="0" bIns="0" rtlCol="0" anchor="t">
            <a:spAutoFit/>
          </a:bodyPr>
          <a:lstStyle/>
          <a:p>
            <a:pPr marL="272276" lvl="1" indent="-136138">
              <a:lnSpc>
                <a:spcPts val="1765"/>
              </a:lnSpc>
              <a:buFont typeface="Arial"/>
              <a:buChar char="•"/>
            </a:pPr>
            <a:r>
              <a:rPr lang="en-US" sz="1261" spc="50" dirty="0">
                <a:solidFill>
                  <a:srgbClr val="000000"/>
                </a:solidFill>
                <a:latin typeface="Montserrat Classic"/>
              </a:rPr>
              <a:t>Start thinking about your career early. Take advantage of the specialist Careers and Employability team. Contact Kate or Robin for more information. </a:t>
            </a:r>
          </a:p>
          <a:p>
            <a:pPr>
              <a:lnSpc>
                <a:spcPts val="1765"/>
              </a:lnSpc>
            </a:pPr>
            <a:endParaRPr lang="en-US" sz="1261" spc="50" dirty="0">
              <a:solidFill>
                <a:srgbClr val="000000"/>
              </a:solidFill>
              <a:latin typeface="Montserrat Classic"/>
            </a:endParaRPr>
          </a:p>
          <a:p>
            <a:pPr marL="272276" lvl="1" indent="-136138">
              <a:lnSpc>
                <a:spcPts val="1765"/>
              </a:lnSpc>
              <a:buFont typeface="Arial"/>
              <a:buChar char="•"/>
            </a:pPr>
            <a:r>
              <a:rPr lang="en-US" sz="1261" spc="50" dirty="0">
                <a:solidFill>
                  <a:srgbClr val="000000"/>
                </a:solidFill>
                <a:latin typeface="Montserrat Classic"/>
              </a:rPr>
              <a:t>If you are looking for work alongside your studies Careers Connect can also help you search for part-time jobs both on and off campus. You could even become a Student Ambassador, supporting other students. For more info, contact the service as above.</a:t>
            </a:r>
          </a:p>
          <a:p>
            <a:pPr>
              <a:lnSpc>
                <a:spcPts val="1765"/>
              </a:lnSpc>
            </a:pPr>
            <a:endParaRPr lang="en-US" sz="1261" spc="50" dirty="0">
              <a:solidFill>
                <a:srgbClr val="000000"/>
              </a:solidFill>
              <a:latin typeface="Montserrat Classic"/>
            </a:endParaRPr>
          </a:p>
          <a:p>
            <a:pPr marL="272276" lvl="1" indent="-136138">
              <a:lnSpc>
                <a:spcPts val="1765"/>
              </a:lnSpc>
              <a:buFont typeface="Arial"/>
              <a:buChar char="•"/>
            </a:pPr>
            <a:r>
              <a:rPr lang="en-US" sz="1261" spc="50" dirty="0">
                <a:solidFill>
                  <a:srgbClr val="000000"/>
                </a:solidFill>
                <a:latin typeface="Montserrat Classic"/>
              </a:rPr>
              <a:t>Visit the </a:t>
            </a:r>
            <a:r>
              <a:rPr lang="en-US" sz="1261" spc="50" dirty="0">
                <a:solidFill>
                  <a:srgbClr val="000000"/>
                </a:solidFill>
                <a:latin typeface="Montserrat Classic"/>
                <a:hlinkClick r:id="rId3"/>
              </a:rPr>
              <a:t>Student wellbeing </a:t>
            </a:r>
            <a:r>
              <a:rPr lang="en-US" sz="1261" spc="50" dirty="0">
                <a:solidFill>
                  <a:srgbClr val="000000"/>
                </a:solidFill>
                <a:latin typeface="Montserrat Classic"/>
              </a:rPr>
              <a:t>site for additional support info</a:t>
            </a:r>
          </a:p>
        </p:txBody>
      </p:sp>
      <p:sp>
        <p:nvSpPr>
          <p:cNvPr id="13" name="TextBox 13"/>
          <p:cNvSpPr txBox="1"/>
          <p:nvPr/>
        </p:nvSpPr>
        <p:spPr>
          <a:xfrm>
            <a:off x="4075419" y="906188"/>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TOP TIPS</a:t>
            </a:r>
          </a:p>
        </p:txBody>
      </p:sp>
      <p:sp>
        <p:nvSpPr>
          <p:cNvPr id="6" name="TextBox 6"/>
          <p:cNvSpPr txBox="1"/>
          <p:nvPr/>
        </p:nvSpPr>
        <p:spPr>
          <a:xfrm>
            <a:off x="3780000" y="1370976"/>
            <a:ext cx="2832773" cy="6436955"/>
          </a:xfrm>
          <a:prstGeom prst="rect">
            <a:avLst/>
          </a:prstGeom>
        </p:spPr>
        <p:txBody>
          <a:bodyPr lIns="0" tIns="0" rIns="0" bIns="0" rtlCol="0" anchor="t">
            <a:spAutoFit/>
          </a:bodyPr>
          <a:lstStyle/>
          <a:p>
            <a:pPr marL="272416" lvl="1" indent="-136208">
              <a:lnSpc>
                <a:spcPts val="1766"/>
              </a:lnSpc>
              <a:buFont typeface="Arial"/>
              <a:buChar char="•"/>
            </a:pPr>
            <a:r>
              <a:rPr lang="en-US" sz="1261" spc="50" dirty="0">
                <a:solidFill>
                  <a:srgbClr val="000000"/>
                </a:solidFill>
                <a:latin typeface="Montserrat Classic"/>
              </a:rPr>
              <a:t>Keep a note of key contacts at University. You may never need to call on them, but it's good to know just in case! There is a list of useful contacts in this booklet.</a:t>
            </a:r>
          </a:p>
          <a:p>
            <a:pPr>
              <a:lnSpc>
                <a:spcPts val="1766"/>
              </a:lnSpc>
            </a:pPr>
            <a:endParaRPr lang="en-US" sz="1261" spc="50" dirty="0">
              <a:solidFill>
                <a:srgbClr val="000000"/>
              </a:solidFill>
              <a:latin typeface="Montserrat Classic"/>
            </a:endParaRPr>
          </a:p>
          <a:p>
            <a:pPr marL="272416" lvl="1" indent="-136208">
              <a:lnSpc>
                <a:spcPts val="1766"/>
              </a:lnSpc>
              <a:buFont typeface="Arial"/>
              <a:buChar char="•"/>
            </a:pPr>
            <a:r>
              <a:rPr lang="en-US" sz="1261" spc="50" dirty="0">
                <a:solidFill>
                  <a:srgbClr val="000000"/>
                </a:solidFill>
                <a:latin typeface="Montserrat Classic"/>
              </a:rPr>
              <a:t>Get familiar with the city and campus - we know this year is going to be different, but it can help create a sense of belonging when you are more familiar with your surroundings. If you ever get stuck and aren't sure where a room or building is, just head to Hallam Help.</a:t>
            </a:r>
          </a:p>
          <a:p>
            <a:pPr>
              <a:lnSpc>
                <a:spcPts val="1766"/>
              </a:lnSpc>
            </a:pPr>
            <a:endParaRPr lang="en-US" sz="1261" spc="50" dirty="0">
              <a:solidFill>
                <a:srgbClr val="000000"/>
              </a:solidFill>
              <a:latin typeface="Montserrat Classic"/>
            </a:endParaRPr>
          </a:p>
          <a:p>
            <a:pPr marL="272416" lvl="1" indent="-136208">
              <a:lnSpc>
                <a:spcPts val="1766"/>
              </a:lnSpc>
              <a:buFont typeface="Arial"/>
              <a:buChar char="•"/>
            </a:pPr>
            <a:r>
              <a:rPr lang="en-US" sz="1261" spc="50" dirty="0">
                <a:solidFill>
                  <a:srgbClr val="000000"/>
                </a:solidFill>
                <a:latin typeface="Montserrat Classic"/>
              </a:rPr>
              <a:t>Join the SHU </a:t>
            </a:r>
            <a:r>
              <a:rPr lang="en-US" sz="1261" spc="50" dirty="0" err="1">
                <a:solidFill>
                  <a:srgbClr val="000000"/>
                </a:solidFill>
                <a:latin typeface="Montserrat Classic"/>
              </a:rPr>
              <a:t>GoGlobal</a:t>
            </a:r>
            <a:r>
              <a:rPr lang="en-US" sz="1261" spc="50" dirty="0">
                <a:solidFill>
                  <a:srgbClr val="000000"/>
                </a:solidFill>
                <a:latin typeface="Montserrat Classic"/>
              </a:rPr>
              <a:t> Facebook group to find out about social activities and meet students from different countries - </a:t>
            </a:r>
            <a:r>
              <a:rPr lang="en-US" sz="1261" spc="50" dirty="0" err="1">
                <a:solidFill>
                  <a:srgbClr val="000000"/>
                </a:solidFill>
                <a:latin typeface="Montserrat Classic"/>
              </a:rPr>
              <a:t>facebook,com</a:t>
            </a:r>
            <a:r>
              <a:rPr lang="en-US" sz="1261" spc="50" dirty="0">
                <a:solidFill>
                  <a:srgbClr val="000000"/>
                </a:solidFill>
                <a:latin typeface="Montserrat Classic"/>
              </a:rPr>
              <a:t>/</a:t>
            </a:r>
            <a:r>
              <a:rPr lang="en-US" sz="1261" spc="50" dirty="0" err="1">
                <a:solidFill>
                  <a:srgbClr val="000000"/>
                </a:solidFill>
                <a:latin typeface="Montserrat Classic"/>
              </a:rPr>
              <a:t>goglobalatSHU</a:t>
            </a:r>
            <a:r>
              <a:rPr lang="en-US" sz="1261" spc="50" dirty="0">
                <a:solidFill>
                  <a:srgbClr val="000000"/>
                </a:solidFill>
                <a:latin typeface="Montserrat Classic"/>
              </a:rPr>
              <a:t> </a:t>
            </a:r>
          </a:p>
          <a:p>
            <a:pPr>
              <a:lnSpc>
                <a:spcPts val="1766"/>
              </a:lnSpc>
            </a:pPr>
            <a:endParaRPr lang="en-US" sz="1261" spc="50" dirty="0">
              <a:solidFill>
                <a:srgbClr val="000000"/>
              </a:solidFill>
              <a:latin typeface="Montserrat Classic"/>
            </a:endParaRPr>
          </a:p>
          <a:p>
            <a:pPr>
              <a:lnSpc>
                <a:spcPts val="1766"/>
              </a:lnSpc>
            </a:pPr>
            <a:r>
              <a:rPr lang="en-US" sz="1261" spc="50" dirty="0">
                <a:solidFill>
                  <a:srgbClr val="000000"/>
                </a:solidFill>
                <a:latin typeface="Montserrat Classic"/>
              </a:rPr>
              <a:t> </a:t>
            </a:r>
          </a:p>
          <a:p>
            <a:pPr>
              <a:lnSpc>
                <a:spcPts val="1848"/>
              </a:lnSpc>
            </a:pPr>
            <a:endParaRPr lang="en-US" sz="1261" spc="50" dirty="0">
              <a:solidFill>
                <a:srgbClr val="000000"/>
              </a:solidFill>
              <a:latin typeface="Montserrat Classic"/>
            </a:endParaRP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4"/>
          <a:srcRect l="2994" r="8532"/>
          <a:stretch>
            <a:fillRect/>
          </a:stretch>
        </p:blipFill>
        <p:spPr>
          <a:xfrm>
            <a:off x="3895098" y="7219407"/>
            <a:ext cx="3104087" cy="22847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E875-65A0-44CA-AB3B-77018912866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Covid-19 advice and information</a:t>
            </a:r>
          </a:p>
        </p:txBody>
      </p:sp>
      <p:sp>
        <p:nvSpPr>
          <p:cNvPr id="8" name="TextBox 8"/>
          <p:cNvSpPr txBox="1"/>
          <p:nvPr/>
        </p:nvSpPr>
        <p:spPr>
          <a:xfrm>
            <a:off x="643449" y="958033"/>
            <a:ext cx="5819076" cy="441517"/>
          </a:xfrm>
          <a:prstGeom prst="rect">
            <a:avLst/>
          </a:prstGeom>
        </p:spPr>
        <p:txBody>
          <a:bodyPr lIns="0" tIns="0" rIns="0" bIns="0" rtlCol="0" anchor="t">
            <a:spAutoFit/>
          </a:bodyPr>
          <a:lstStyle/>
          <a:p>
            <a:pPr algn="ctr">
              <a:lnSpc>
                <a:spcPts val="3304"/>
              </a:lnSpc>
            </a:pPr>
            <a:r>
              <a:rPr lang="en-US" sz="3088" spc="92">
                <a:solidFill>
                  <a:srgbClr val="000000"/>
                </a:solidFill>
                <a:latin typeface="League Gothic"/>
              </a:rPr>
              <a:t>COVID-19 ADVICE AND INFORMATION</a:t>
            </a:r>
          </a:p>
        </p:txBody>
      </p:sp>
      <p:sp>
        <p:nvSpPr>
          <p:cNvPr id="9" name="TextBox 9"/>
          <p:cNvSpPr txBox="1"/>
          <p:nvPr/>
        </p:nvSpPr>
        <p:spPr>
          <a:xfrm>
            <a:off x="540015" y="1526200"/>
            <a:ext cx="6479971" cy="5166479"/>
          </a:xfrm>
          <a:prstGeom prst="rect">
            <a:avLst/>
          </a:prstGeom>
        </p:spPr>
        <p:txBody>
          <a:bodyPr lIns="0" tIns="0" rIns="0" bIns="0" rtlCol="0" anchor="t">
            <a:spAutoFit/>
          </a:bodyPr>
          <a:lstStyle/>
          <a:p>
            <a:pPr>
              <a:lnSpc>
                <a:spcPts val="1896"/>
              </a:lnSpc>
            </a:pPr>
            <a:r>
              <a:rPr lang="en-US" sz="1354" spc="54" dirty="0">
                <a:solidFill>
                  <a:srgbClr val="000000"/>
                </a:solidFill>
                <a:latin typeface="Montserrat Classic"/>
              </a:rPr>
              <a:t>My Hallam is kept up to date with the latest advice and information , including; Our Commitments; Safety measures; Campus facilities; Teaching and learning; Accommodation; and Student Support. </a:t>
            </a:r>
          </a:p>
          <a:p>
            <a:pPr>
              <a:lnSpc>
                <a:spcPts val="1896"/>
              </a:lnSpc>
            </a:pPr>
            <a:r>
              <a:rPr lang="en-US" sz="1354" spc="54" dirty="0">
                <a:solidFill>
                  <a:srgbClr val="000000"/>
                </a:solidFill>
                <a:latin typeface="Montserrat Classic"/>
              </a:rPr>
              <a:t>Make sure you check in with this regularly to ensure you stay in the know https://www.shu.ac.uk/keeping-safe-on-campus</a:t>
            </a:r>
          </a:p>
          <a:p>
            <a:pPr>
              <a:lnSpc>
                <a:spcPts val="1896"/>
              </a:lnSpc>
            </a:pPr>
            <a:endParaRPr lang="en-US" sz="1354" spc="54" dirty="0">
              <a:solidFill>
                <a:srgbClr val="000000"/>
              </a:solidFill>
              <a:latin typeface="Montserrat Classic"/>
            </a:endParaRPr>
          </a:p>
          <a:p>
            <a:pPr algn="ctr">
              <a:lnSpc>
                <a:spcPts val="2240"/>
              </a:lnSpc>
            </a:pPr>
            <a:endParaRPr lang="en-US" sz="1354" spc="54" dirty="0">
              <a:solidFill>
                <a:srgbClr val="000000"/>
              </a:solidFill>
              <a:latin typeface="Montserrat Classic"/>
            </a:endParaRPr>
          </a:p>
          <a:p>
            <a:pPr algn="ctr">
              <a:lnSpc>
                <a:spcPts val="2239"/>
              </a:lnSpc>
            </a:pPr>
            <a:r>
              <a:rPr lang="en-US" sz="1599" spc="63" dirty="0">
                <a:solidFill>
                  <a:srgbClr val="000000"/>
                </a:solidFill>
                <a:latin typeface="Montserrat Classic Bold"/>
              </a:rPr>
              <a:t>Good to know...</a:t>
            </a:r>
          </a:p>
          <a:p>
            <a:pPr>
              <a:lnSpc>
                <a:spcPts val="1896"/>
              </a:lnSpc>
            </a:pPr>
            <a:endParaRPr lang="en-US" sz="1599" spc="63" dirty="0">
              <a:solidFill>
                <a:srgbClr val="000000"/>
              </a:solidFill>
              <a:latin typeface="Montserrat Classic Bold"/>
            </a:endParaRPr>
          </a:p>
          <a:p>
            <a:pPr>
              <a:lnSpc>
                <a:spcPts val="1896"/>
              </a:lnSpc>
            </a:pPr>
            <a:r>
              <a:rPr lang="en-US" sz="1354" spc="54" dirty="0">
                <a:solidFill>
                  <a:srgbClr val="000000"/>
                </a:solidFill>
                <a:latin typeface="Montserrat Classic Bold"/>
              </a:rPr>
              <a:t>Accommodation</a:t>
            </a:r>
          </a:p>
          <a:p>
            <a:pPr>
              <a:lnSpc>
                <a:spcPts val="1896"/>
              </a:lnSpc>
            </a:pPr>
            <a:endParaRPr lang="en-US" sz="1354" spc="54" dirty="0">
              <a:solidFill>
                <a:srgbClr val="000000"/>
              </a:solidFill>
              <a:latin typeface="Montserrat Classic Bold"/>
            </a:endParaRPr>
          </a:p>
          <a:p>
            <a:pPr>
              <a:lnSpc>
                <a:spcPts val="1896"/>
              </a:lnSpc>
            </a:pPr>
            <a:r>
              <a:rPr lang="en-US" sz="1354" spc="54" dirty="0">
                <a:solidFill>
                  <a:srgbClr val="000000"/>
                </a:solidFill>
                <a:latin typeface="Montserrat Classic"/>
              </a:rPr>
              <a:t>Whether you are living in halls managed by Sheffield Hallam, private student accommodation or shared student houses the guidance is the same:</a:t>
            </a:r>
          </a:p>
          <a:p>
            <a:pPr marL="292412" lvl="1" indent="-146206">
              <a:lnSpc>
                <a:spcPts val="1896"/>
              </a:lnSpc>
              <a:buFont typeface="Arial"/>
              <a:buChar char="•"/>
            </a:pPr>
            <a:r>
              <a:rPr lang="en-US" sz="1354" spc="54" dirty="0">
                <a:solidFill>
                  <a:srgbClr val="000000"/>
                </a:solidFill>
                <a:latin typeface="Montserrat Classic"/>
              </a:rPr>
              <a:t>Discuss any concerns with your hall manager or landlord </a:t>
            </a:r>
          </a:p>
          <a:p>
            <a:pPr marL="292412" lvl="1" indent="-146206">
              <a:lnSpc>
                <a:spcPts val="1896"/>
              </a:lnSpc>
              <a:buFont typeface="Arial"/>
              <a:buChar char="•"/>
            </a:pPr>
            <a:r>
              <a:rPr lang="en-US" sz="1354" spc="54" dirty="0">
                <a:solidFill>
                  <a:srgbClr val="000000"/>
                </a:solidFill>
                <a:latin typeface="Montserrat Classic"/>
              </a:rPr>
              <a:t>Contact the Hallam Help team to speak to a Student or Residential Support Adviser.</a:t>
            </a:r>
          </a:p>
          <a:p>
            <a:pPr>
              <a:lnSpc>
                <a:spcPts val="1896"/>
              </a:lnSpc>
            </a:pPr>
            <a:endParaRPr lang="en-US" sz="1354" spc="54" dirty="0">
              <a:solidFill>
                <a:srgbClr val="000000"/>
              </a:solidFill>
              <a:latin typeface="Montserrat Classic"/>
            </a:endParaRPr>
          </a:p>
          <a:p>
            <a:pPr>
              <a:lnSpc>
                <a:spcPts val="1896"/>
              </a:lnSpc>
            </a:pPr>
            <a:r>
              <a:rPr lang="en-US" sz="1354" spc="54" dirty="0">
                <a:solidFill>
                  <a:srgbClr val="000000"/>
                </a:solidFill>
                <a:latin typeface="Montserrat Classic"/>
              </a:rPr>
              <a:t>If you have any questions or concerns or you are struggling to access the support advertised, please just get in touch. </a:t>
            </a:r>
          </a:p>
          <a:p>
            <a:pPr>
              <a:lnSpc>
                <a:spcPts val="1896"/>
              </a:lnSpc>
            </a:pPr>
            <a:endParaRPr lang="en-US" sz="1354" spc="54" dirty="0">
              <a:solidFill>
                <a:srgbClr val="000000"/>
              </a:solidFill>
              <a:latin typeface="Montserrat Classic"/>
            </a:endParaRPr>
          </a:p>
        </p:txBody>
      </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2"/>
          <a:srcRect t="5715" b="5715"/>
          <a:stretch>
            <a:fillRect/>
          </a:stretch>
        </p:blipFill>
        <p:spPr>
          <a:xfrm>
            <a:off x="540015" y="8506603"/>
            <a:ext cx="3012972" cy="1729369"/>
          </a:xfrm>
          <a:prstGeom prst="rect">
            <a:avLst/>
          </a:prstGeom>
        </p:spPr>
      </p:pic>
      <p:pic>
        <p:nvPicPr>
          <p:cNvPr id="11" name="Picture 11">
            <a:extLst>
              <a:ext uri="{C183D7F6-B498-43B3-948B-1728B52AA6E4}">
                <adec:decorative xmlns:adec="http://schemas.microsoft.com/office/drawing/2017/decorative" val="1"/>
              </a:ext>
            </a:extLst>
          </p:cNvPr>
          <p:cNvPicPr>
            <a:picLocks noChangeAspect="1"/>
          </p:cNvPicPr>
          <p:nvPr/>
        </p:nvPicPr>
        <p:blipFill>
          <a:blip r:embed="rId3"/>
          <a:srcRect t="3737" b="3737"/>
          <a:stretch>
            <a:fillRect/>
          </a:stretch>
        </p:blipFill>
        <p:spPr>
          <a:xfrm>
            <a:off x="4003849" y="8506603"/>
            <a:ext cx="2800151" cy="17293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4603-6635-4BA2-BD9E-483914AF7DC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Contacts</a:t>
            </a:r>
          </a:p>
        </p:txBody>
      </p:sp>
      <p:sp>
        <p:nvSpPr>
          <p:cNvPr id="12" name="TextBox 12"/>
          <p:cNvSpPr txBox="1"/>
          <p:nvPr/>
        </p:nvSpPr>
        <p:spPr>
          <a:xfrm>
            <a:off x="643449" y="958033"/>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CONTACTS...</a:t>
            </a:r>
          </a:p>
        </p:txBody>
      </p:sp>
      <p:sp>
        <p:nvSpPr>
          <p:cNvPr id="7" name="TextBox 7"/>
          <p:cNvSpPr txBox="1"/>
          <p:nvPr/>
        </p:nvSpPr>
        <p:spPr>
          <a:xfrm>
            <a:off x="643449" y="1622817"/>
            <a:ext cx="2905155" cy="7417791"/>
          </a:xfrm>
          <a:prstGeom prst="rect">
            <a:avLst/>
          </a:prstGeom>
        </p:spPr>
        <p:txBody>
          <a:bodyPr lIns="0" tIns="0" rIns="0" bIns="0" rtlCol="0" anchor="t">
            <a:spAutoFit/>
          </a:bodyPr>
          <a:lstStyle/>
          <a:p>
            <a:pPr>
              <a:lnSpc>
                <a:spcPts val="1896"/>
              </a:lnSpc>
            </a:pPr>
            <a:r>
              <a:rPr lang="en-US" sz="1354" spc="54">
                <a:solidFill>
                  <a:srgbClr val="000000"/>
                </a:solidFill>
                <a:latin typeface="Montserrat Classic Bold"/>
              </a:rPr>
              <a:t>Hallam Help:</a:t>
            </a:r>
          </a:p>
          <a:p>
            <a:pPr>
              <a:lnSpc>
                <a:spcPts val="1896"/>
              </a:lnSpc>
            </a:pPr>
            <a:r>
              <a:rPr lang="en-US" sz="1354" spc="54">
                <a:solidFill>
                  <a:srgbClr val="000000"/>
                </a:solidFill>
                <a:latin typeface="Montserrat Classic"/>
              </a:rPr>
              <a:t>0114 225 2222</a:t>
            </a:r>
          </a:p>
          <a:p>
            <a:pPr>
              <a:lnSpc>
                <a:spcPts val="1896"/>
              </a:lnSpc>
            </a:pPr>
            <a:r>
              <a:rPr lang="en-US" sz="1354" spc="54">
                <a:solidFill>
                  <a:srgbClr val="000000"/>
                </a:solidFill>
                <a:latin typeface="Montserrat Classic"/>
              </a:rPr>
              <a:t>hallamhelp@shu.ac.uk</a:t>
            </a:r>
          </a:p>
          <a:p>
            <a:pPr>
              <a:lnSpc>
                <a:spcPts val="1896"/>
              </a:lnSpc>
            </a:pPr>
            <a:r>
              <a:rPr lang="en-US" sz="1354" spc="54">
                <a:solidFill>
                  <a:srgbClr val="000000"/>
                </a:solidFill>
                <a:latin typeface="Montserrat Classic"/>
              </a:rPr>
              <a:t>https://www.shu.ac.uk/myhallam/help-and-support</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Student Wellbeing:</a:t>
            </a:r>
          </a:p>
          <a:p>
            <a:pPr>
              <a:lnSpc>
                <a:spcPts val="1896"/>
              </a:lnSpc>
            </a:pPr>
            <a:r>
              <a:rPr lang="en-US" sz="1354" spc="54">
                <a:solidFill>
                  <a:srgbClr val="000000"/>
                </a:solidFill>
                <a:latin typeface="Montserrat Classic"/>
              </a:rPr>
              <a:t>0114 225 2136</a:t>
            </a:r>
          </a:p>
          <a:p>
            <a:pPr>
              <a:lnSpc>
                <a:spcPts val="1896"/>
              </a:lnSpc>
            </a:pPr>
            <a:r>
              <a:rPr lang="en-US" sz="1354" spc="54">
                <a:solidFill>
                  <a:srgbClr val="000000"/>
                </a:solidFill>
                <a:latin typeface="Montserrat Classic"/>
              </a:rPr>
              <a:t>student.wellbeing@shu.ac.uk</a:t>
            </a:r>
          </a:p>
          <a:p>
            <a:pPr>
              <a:lnSpc>
                <a:spcPts val="1896"/>
              </a:lnSpc>
            </a:pPr>
            <a:r>
              <a:rPr lang="en-US" sz="1354" spc="54">
                <a:solidFill>
                  <a:srgbClr val="000000"/>
                </a:solidFill>
                <a:latin typeface="Montserrat Classic"/>
              </a:rPr>
              <a:t>https://www.shu.ac.uk/wellbeing</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Careers Connect:</a:t>
            </a:r>
          </a:p>
          <a:p>
            <a:pPr>
              <a:lnSpc>
                <a:spcPts val="1896"/>
              </a:lnSpc>
            </a:pPr>
            <a:r>
              <a:rPr lang="en-US" sz="1354" spc="54">
                <a:solidFill>
                  <a:srgbClr val="000000"/>
                </a:solidFill>
                <a:latin typeface="Montserrat Classic"/>
              </a:rPr>
              <a:t>0114 225 3752 </a:t>
            </a:r>
          </a:p>
          <a:p>
            <a:pPr>
              <a:lnSpc>
                <a:spcPts val="1896"/>
              </a:lnSpc>
            </a:pPr>
            <a:r>
              <a:rPr lang="en-US" sz="1354" spc="54">
                <a:solidFill>
                  <a:srgbClr val="000000"/>
                </a:solidFill>
                <a:latin typeface="Montserrat Classic"/>
              </a:rPr>
              <a:t>careers@shu.ac.uk</a:t>
            </a:r>
          </a:p>
          <a:p>
            <a:pPr>
              <a:lnSpc>
                <a:spcPts val="1896"/>
              </a:lnSpc>
            </a:pPr>
            <a:r>
              <a:rPr lang="en-US" sz="1354" spc="54">
                <a:solidFill>
                  <a:srgbClr val="000000"/>
                </a:solidFill>
                <a:latin typeface="Montserrat Classic"/>
              </a:rPr>
              <a:t>https://careersconnect.shu.ac.uk/</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Students Union Advice Centre:</a:t>
            </a:r>
          </a:p>
          <a:p>
            <a:pPr>
              <a:lnSpc>
                <a:spcPts val="1896"/>
              </a:lnSpc>
            </a:pPr>
            <a:r>
              <a:rPr lang="en-US" sz="1354" spc="54">
                <a:solidFill>
                  <a:srgbClr val="000000"/>
                </a:solidFill>
                <a:latin typeface="Montserrat Classic"/>
              </a:rPr>
              <a:t>0114 225 4148 </a:t>
            </a:r>
          </a:p>
          <a:p>
            <a:pPr>
              <a:lnSpc>
                <a:spcPts val="1896"/>
              </a:lnSpc>
            </a:pPr>
            <a:r>
              <a:rPr lang="en-US" sz="1354" spc="54">
                <a:solidFill>
                  <a:srgbClr val="000000"/>
                </a:solidFill>
                <a:latin typeface="Montserrat Classic"/>
              </a:rPr>
              <a:t>https://www.hallamstudentsunion.com/advice_help/</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Skills centre:</a:t>
            </a:r>
          </a:p>
          <a:p>
            <a:pPr>
              <a:lnSpc>
                <a:spcPts val="1896"/>
              </a:lnSpc>
            </a:pPr>
            <a:r>
              <a:rPr lang="en-US" sz="1354" spc="54">
                <a:solidFill>
                  <a:srgbClr val="000000"/>
                </a:solidFill>
                <a:latin typeface="Montserrat Classic"/>
              </a:rPr>
              <a:t>https://blogs.shu.ac.uk/skillscentre/</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Accommodation:</a:t>
            </a:r>
          </a:p>
          <a:p>
            <a:pPr>
              <a:lnSpc>
                <a:spcPts val="1896"/>
              </a:lnSpc>
            </a:pPr>
            <a:r>
              <a:rPr lang="en-US" sz="1354" spc="54">
                <a:solidFill>
                  <a:srgbClr val="000000"/>
                </a:solidFill>
                <a:latin typeface="Montserrat Classic"/>
              </a:rPr>
              <a:t>0114 225 5555</a:t>
            </a:r>
          </a:p>
          <a:p>
            <a:pPr>
              <a:lnSpc>
                <a:spcPts val="1896"/>
              </a:lnSpc>
            </a:pPr>
            <a:r>
              <a:rPr lang="en-US" sz="1354" spc="54">
                <a:solidFill>
                  <a:srgbClr val="000000"/>
                </a:solidFill>
                <a:latin typeface="Montserrat Classic"/>
              </a:rPr>
              <a:t>https://www.shu.ac.uk/study-here/accommodation </a:t>
            </a:r>
          </a:p>
          <a:p>
            <a:pPr>
              <a:lnSpc>
                <a:spcPts val="1896"/>
              </a:lnSpc>
            </a:pPr>
            <a:endParaRPr lang="en-US" sz="1354" spc="54">
              <a:solidFill>
                <a:srgbClr val="000000"/>
              </a:solidFill>
              <a:latin typeface="Montserrat Classic"/>
            </a:endParaRP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rcRect t="3247" b="3247"/>
          <a:stretch>
            <a:fillRect/>
          </a:stretch>
        </p:blipFill>
        <p:spPr>
          <a:xfrm>
            <a:off x="3976409" y="1164505"/>
            <a:ext cx="3024000" cy="1885650"/>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4361695" y="3655928"/>
            <a:ext cx="2253429" cy="3380143"/>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a:off x="3976409" y="7504801"/>
            <a:ext cx="3024000" cy="20166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1271</Words>
  <Application>Microsoft Office PowerPoint</Application>
  <PresentationFormat>Custom</PresentationFormat>
  <Paragraphs>130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Montserrat Classic Bold</vt:lpstr>
      <vt:lpstr>League Gothic</vt:lpstr>
      <vt:lpstr>Calibri</vt:lpstr>
      <vt:lpstr>Montserrat Classic</vt:lpstr>
      <vt:lpstr>Office Theme</vt:lpstr>
      <vt:lpstr>Welcome to Sheffield Hallam</vt:lpstr>
      <vt:lpstr>Named contact and support</vt:lpstr>
      <vt:lpstr>Useful resources</vt:lpstr>
      <vt:lpstr>Top tips</vt:lpstr>
      <vt:lpstr>Top tips continued</vt:lpstr>
      <vt:lpstr>Covid-19 advice and information</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SHU - Carers</dc:title>
  <dc:creator>Wilkinson, Kate (LSSS)</dc:creator>
  <cp:lastModifiedBy>Wilkinson, Kate (LSSS)</cp:lastModifiedBy>
  <cp:revision>10</cp:revision>
  <dcterms:created xsi:type="dcterms:W3CDTF">2006-08-16T00:00:00Z</dcterms:created>
  <dcterms:modified xsi:type="dcterms:W3CDTF">2021-06-10T11:27:04Z</dcterms:modified>
  <dc:identifier>DAEGFTlrYr0</dc:identifier>
</cp:coreProperties>
</file>