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7556500" cy="10693400"/>
  <p:notesSz cx="6858000" cy="9144000"/>
  <p:embeddedFontLst>
    <p:embeddedFont>
      <p:font typeface="Calibri" panose="020F0502020204030204" pitchFamily="34" charset="0"/>
      <p:regular r:id="rId9"/>
      <p:bold r:id="rId10"/>
      <p:italic r:id="rId11"/>
      <p:boldItalic r:id="rId12"/>
    </p:embeddedFont>
    <p:embeddedFont>
      <p:font typeface="League Gothic" panose="020B0604020202020204" charset="0"/>
      <p:regular r:id="rId13"/>
    </p:embeddedFont>
    <p:embeddedFont>
      <p:font typeface="Montserrat Classic" panose="020B0604020202020204" charset="0"/>
      <p:regular r:id="rId14"/>
    </p:embeddedFont>
    <p:embeddedFont>
      <p:font typeface="Montserrat Classic Bold"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8" autoAdjust="0"/>
    <p:restoredTop sz="86481" autoAdjust="0"/>
  </p:normalViewPr>
  <p:slideViewPr>
    <p:cSldViewPr>
      <p:cViewPr>
        <p:scale>
          <a:sx n="60" d="100"/>
          <a:sy n="60" d="100"/>
        </p:scale>
        <p:origin x="1206"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www.shu.ac.uk/wellbeing/services/inclusive-support-team/support-for-care-leav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shu.ac.uk/wellbeing/services/inclusive-support-team/support-for-care-leavers"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0D6DC53-C64F-4DF6-B33F-76A3805E6A80}"/>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Welcome to Sheffield Hallam</a:t>
            </a:r>
          </a:p>
        </p:txBody>
      </p:sp>
      <p:sp>
        <p:nvSpPr>
          <p:cNvPr id="6" name="TextBox 6"/>
          <p:cNvSpPr txBox="1"/>
          <p:nvPr/>
        </p:nvSpPr>
        <p:spPr>
          <a:xfrm>
            <a:off x="1184962" y="45930"/>
            <a:ext cx="5577379" cy="2665513"/>
          </a:xfrm>
          <a:prstGeom prst="rect">
            <a:avLst/>
          </a:prstGeom>
        </p:spPr>
        <p:txBody>
          <a:bodyPr lIns="0" tIns="0" rIns="0" bIns="0" rtlCol="0" anchor="t">
            <a:spAutoFit/>
          </a:bodyPr>
          <a:lstStyle/>
          <a:p>
            <a:pPr algn="ctr">
              <a:lnSpc>
                <a:spcPts val="8519"/>
              </a:lnSpc>
            </a:pPr>
            <a:r>
              <a:rPr lang="en-US" sz="6085">
                <a:solidFill>
                  <a:srgbClr val="000000"/>
                </a:solidFill>
                <a:latin typeface="League Gothic"/>
              </a:rPr>
              <a:t>WELCOME TO SHEFFIELD HALLAM</a:t>
            </a:r>
          </a:p>
          <a:p>
            <a:pPr algn="ctr">
              <a:lnSpc>
                <a:spcPts val="4259"/>
              </a:lnSpc>
            </a:pPr>
            <a:r>
              <a:rPr lang="en-US" sz="3042">
                <a:solidFill>
                  <a:srgbClr val="000000"/>
                </a:solidFill>
                <a:latin typeface="League Gothic"/>
              </a:rPr>
              <a:t>SUPPORT FOR CARE LEAVERS</a:t>
            </a:r>
          </a:p>
        </p:txBody>
      </p:sp>
      <p:pic>
        <p:nvPicPr>
          <p:cNvPr id="8" name="Picture 8">
            <a:extLst>
              <a:ext uri="{C183D7F6-B498-43B3-948B-1728B52AA6E4}">
                <adec:decorative xmlns:adec="http://schemas.microsoft.com/office/drawing/2017/decorative" val="1"/>
              </a:ext>
            </a:extLst>
          </p:cNvPr>
          <p:cNvPicPr>
            <a:picLocks noChangeAspect="1"/>
          </p:cNvPicPr>
          <p:nvPr/>
        </p:nvPicPr>
        <p:blipFill>
          <a:blip r:embed="rId2"/>
          <a:srcRect l="4459" t="40778" r="4459" b="27225"/>
          <a:stretch>
            <a:fillRect/>
          </a:stretch>
        </p:blipFill>
        <p:spPr>
          <a:xfrm>
            <a:off x="2870465" y="2838205"/>
            <a:ext cx="2206373" cy="775075"/>
          </a:xfrm>
          <a:prstGeom prst="rect">
            <a:avLst/>
          </a:prstGeom>
        </p:spPr>
      </p:pic>
      <p:sp>
        <p:nvSpPr>
          <p:cNvPr id="11" name="TextBox 11"/>
          <p:cNvSpPr txBox="1"/>
          <p:nvPr/>
        </p:nvSpPr>
        <p:spPr>
          <a:xfrm>
            <a:off x="1322645" y="3641855"/>
            <a:ext cx="1354848"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OUR OFFER</a:t>
            </a:r>
          </a:p>
        </p:txBody>
      </p:sp>
      <p:sp>
        <p:nvSpPr>
          <p:cNvPr id="12" name="TextBox 12"/>
          <p:cNvSpPr txBox="1"/>
          <p:nvPr/>
        </p:nvSpPr>
        <p:spPr>
          <a:xfrm>
            <a:off x="426504" y="4081793"/>
            <a:ext cx="3704022" cy="2633660"/>
          </a:xfrm>
          <a:prstGeom prst="rect">
            <a:avLst/>
          </a:prstGeom>
        </p:spPr>
        <p:txBody>
          <a:bodyPr lIns="0" tIns="0" rIns="0" bIns="0" rtlCol="0" anchor="t">
            <a:spAutoFit/>
          </a:bodyPr>
          <a:lstStyle/>
          <a:p>
            <a:pPr>
              <a:lnSpc>
                <a:spcPts val="1781"/>
              </a:lnSpc>
            </a:pPr>
            <a:r>
              <a:rPr lang="en-US" sz="1272" spc="50">
                <a:solidFill>
                  <a:srgbClr val="000000"/>
                </a:solidFill>
                <a:latin typeface="Montserrat Classic"/>
              </a:rPr>
              <a:t>Named contact</a:t>
            </a:r>
          </a:p>
          <a:p>
            <a:pPr>
              <a:lnSpc>
                <a:spcPts val="1781"/>
              </a:lnSpc>
            </a:pPr>
            <a:endParaRPr lang="en-US" sz="1272" spc="50">
              <a:solidFill>
                <a:srgbClr val="000000"/>
              </a:solidFill>
              <a:latin typeface="Montserrat Classic"/>
            </a:endParaRPr>
          </a:p>
          <a:p>
            <a:pPr>
              <a:lnSpc>
                <a:spcPts val="1781"/>
              </a:lnSpc>
            </a:pPr>
            <a:r>
              <a:rPr lang="en-US" sz="1272" spc="50">
                <a:solidFill>
                  <a:srgbClr val="000000"/>
                </a:solidFill>
                <a:latin typeface="Montserrat Classic"/>
              </a:rPr>
              <a:t>You will get a named contact who will:</a:t>
            </a:r>
          </a:p>
          <a:p>
            <a:pPr marL="274760" lvl="1" indent="-137380">
              <a:lnSpc>
                <a:spcPts val="1781"/>
              </a:lnSpc>
              <a:buFont typeface="Arial"/>
              <a:buChar char="•"/>
            </a:pPr>
            <a:r>
              <a:rPr lang="en-US" sz="1272" spc="50">
                <a:solidFill>
                  <a:srgbClr val="000000"/>
                </a:solidFill>
                <a:latin typeface="Montserrat Classic"/>
              </a:rPr>
              <a:t>support you with issues or concerns. You can speak to the one-to-one and contact them over phone or through email.</a:t>
            </a:r>
          </a:p>
          <a:p>
            <a:pPr marL="274760" lvl="1" indent="-137380">
              <a:lnSpc>
                <a:spcPts val="1781"/>
              </a:lnSpc>
              <a:buFont typeface="Arial"/>
              <a:buChar char="•"/>
            </a:pPr>
            <a:r>
              <a:rPr lang="en-US" sz="1272" spc="50">
                <a:solidFill>
                  <a:srgbClr val="000000"/>
                </a:solidFill>
                <a:latin typeface="Montserrat Classic"/>
              </a:rPr>
              <a:t>be a link between you and your local authority</a:t>
            </a:r>
          </a:p>
          <a:p>
            <a:pPr marL="274760" lvl="1" indent="-137380">
              <a:lnSpc>
                <a:spcPts val="1781"/>
              </a:lnSpc>
              <a:buFont typeface="Arial"/>
              <a:buChar char="•"/>
            </a:pPr>
            <a:r>
              <a:rPr lang="en-US" sz="1272" spc="50">
                <a:solidFill>
                  <a:srgbClr val="000000"/>
                </a:solidFill>
                <a:latin typeface="Montserrat Classic"/>
              </a:rPr>
              <a:t>help you access all our support services</a:t>
            </a:r>
          </a:p>
          <a:p>
            <a:pPr marL="274760" lvl="1" indent="-137380">
              <a:lnSpc>
                <a:spcPts val="1781"/>
              </a:lnSpc>
              <a:buFont typeface="Arial"/>
              <a:buChar char="•"/>
            </a:pPr>
            <a:r>
              <a:rPr lang="en-US" sz="1272" spc="50">
                <a:solidFill>
                  <a:srgbClr val="000000"/>
                </a:solidFill>
                <a:latin typeface="Montserrat Classic"/>
              </a:rPr>
              <a:t>send monthly newsletters year round detailing opportunities and events</a:t>
            </a:r>
          </a:p>
        </p:txBody>
      </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3"/>
          <a:srcRect l="10691" t="6481" r="10691"/>
          <a:stretch>
            <a:fillRect/>
          </a:stretch>
        </p:blipFill>
        <p:spPr>
          <a:xfrm>
            <a:off x="426504" y="7336123"/>
            <a:ext cx="3147129" cy="2755087"/>
          </a:xfrm>
          <a:prstGeom prst="rect">
            <a:avLst/>
          </a:prstGeom>
        </p:spPr>
      </p:pic>
      <p:pic>
        <p:nvPicPr>
          <p:cNvPr id="9" name="Picture 9">
            <a:extLst>
              <a:ext uri="{C183D7F6-B498-43B3-948B-1728B52AA6E4}">
                <adec:decorative xmlns:adec="http://schemas.microsoft.com/office/drawing/2017/decorative" val="1"/>
              </a:ext>
            </a:extLst>
          </p:cNvPr>
          <p:cNvPicPr>
            <a:picLocks noChangeAspect="1"/>
          </p:cNvPicPr>
          <p:nvPr/>
        </p:nvPicPr>
        <p:blipFill>
          <a:blip r:embed="rId4"/>
          <a:srcRect l="16129" r="3390"/>
          <a:stretch>
            <a:fillRect/>
          </a:stretch>
        </p:blipFill>
        <p:spPr>
          <a:xfrm>
            <a:off x="4204372" y="3848326"/>
            <a:ext cx="3076592" cy="2867127"/>
          </a:xfrm>
          <a:prstGeom prst="rect">
            <a:avLst/>
          </a:prstGeom>
        </p:spPr>
      </p:pic>
      <p:sp>
        <p:nvSpPr>
          <p:cNvPr id="13" name="TextBox 13"/>
          <p:cNvSpPr txBox="1"/>
          <p:nvPr/>
        </p:nvSpPr>
        <p:spPr>
          <a:xfrm>
            <a:off x="4049820" y="7132083"/>
            <a:ext cx="3408700" cy="436655"/>
          </a:xfrm>
          <a:prstGeom prst="rect">
            <a:avLst/>
          </a:prstGeom>
        </p:spPr>
        <p:txBody>
          <a:bodyPr lIns="0" tIns="0" rIns="0" bIns="0" rtlCol="0" anchor="t">
            <a:spAutoFit/>
          </a:bodyPr>
          <a:lstStyle/>
          <a:p>
            <a:pPr>
              <a:lnSpc>
                <a:spcPts val="3306"/>
              </a:lnSpc>
            </a:pPr>
            <a:r>
              <a:rPr lang="en-US" sz="3089" spc="92">
                <a:solidFill>
                  <a:srgbClr val="000000"/>
                </a:solidFill>
                <a:latin typeface="League Gothic"/>
              </a:rPr>
              <a:t>HELP WITH YOUR FINANCES</a:t>
            </a:r>
          </a:p>
        </p:txBody>
      </p:sp>
      <p:sp>
        <p:nvSpPr>
          <p:cNvPr id="14" name="TextBox 14"/>
          <p:cNvSpPr txBox="1"/>
          <p:nvPr/>
        </p:nvSpPr>
        <p:spPr>
          <a:xfrm>
            <a:off x="3667703" y="7611358"/>
            <a:ext cx="3786161" cy="2560658"/>
          </a:xfrm>
          <a:prstGeom prst="rect">
            <a:avLst/>
          </a:prstGeom>
        </p:spPr>
        <p:txBody>
          <a:bodyPr lIns="0" tIns="0" rIns="0" bIns="0" rtlCol="0" anchor="t">
            <a:spAutoFit/>
          </a:bodyPr>
          <a:lstStyle/>
          <a:p>
            <a:pPr>
              <a:lnSpc>
                <a:spcPts val="1778"/>
              </a:lnSpc>
            </a:pPr>
            <a:r>
              <a:rPr lang="en-US" sz="1270" spc="50">
                <a:solidFill>
                  <a:srgbClr val="000000"/>
                </a:solidFill>
                <a:latin typeface="Montserrat Classic"/>
              </a:rPr>
              <a:t>You'll receive:</a:t>
            </a:r>
          </a:p>
          <a:p>
            <a:pPr>
              <a:lnSpc>
                <a:spcPts val="1778"/>
              </a:lnSpc>
            </a:pPr>
            <a:endParaRPr lang="en-US" sz="1270" spc="50">
              <a:solidFill>
                <a:srgbClr val="000000"/>
              </a:solidFill>
              <a:latin typeface="Montserrat Classic"/>
            </a:endParaRPr>
          </a:p>
          <a:p>
            <a:pPr marL="274193" lvl="1" indent="-137096">
              <a:lnSpc>
                <a:spcPts val="1778"/>
              </a:lnSpc>
              <a:buFont typeface="Arial"/>
              <a:buChar char="•"/>
            </a:pPr>
            <a:r>
              <a:rPr lang="en-US" sz="1270" spc="50">
                <a:solidFill>
                  <a:srgbClr val="000000"/>
                </a:solidFill>
                <a:latin typeface="Montserrat Classic"/>
              </a:rPr>
              <a:t>a bursary of up to £1,500 a year for each taught year of study paying full fees. In addition you'll receive an award form our Student Success Scholarship of £2,000 (if eligible)</a:t>
            </a:r>
          </a:p>
          <a:p>
            <a:pPr marL="274193" lvl="1" indent="-137096">
              <a:lnSpc>
                <a:spcPts val="1778"/>
              </a:lnSpc>
              <a:buFont typeface="Arial"/>
              <a:buChar char="•"/>
            </a:pPr>
            <a:r>
              <a:rPr lang="en-US" sz="1270" spc="50">
                <a:solidFill>
                  <a:srgbClr val="000000"/>
                </a:solidFill>
                <a:latin typeface="Montserrat Classic"/>
              </a:rPr>
              <a:t>priority access to our money skills support through one to one appointments or in a workshop.</a:t>
            </a:r>
          </a:p>
          <a:p>
            <a:pPr marL="274193" lvl="1" indent="-137096">
              <a:lnSpc>
                <a:spcPts val="1778"/>
              </a:lnSpc>
              <a:buFont typeface="Arial"/>
              <a:buChar char="•"/>
            </a:pPr>
            <a:r>
              <a:rPr lang="en-US" sz="1270" spc="50">
                <a:solidFill>
                  <a:srgbClr val="000000"/>
                </a:solidFill>
                <a:latin typeface="Montserrat Classic"/>
              </a:rPr>
              <a:t>support with student funding issues.</a:t>
            </a:r>
          </a:p>
          <a:p>
            <a:pPr>
              <a:lnSpc>
                <a:spcPts val="1778"/>
              </a:lnSpc>
            </a:pPr>
            <a:endParaRPr lang="en-US" sz="1270" spc="50">
              <a:solidFill>
                <a:srgbClr val="000000"/>
              </a:solidFill>
              <a:latin typeface="Montserrat Class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C580F23E-C89B-4E4E-B919-DE8F4F82DBD9}"/>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Named contact information and support</a:t>
            </a:r>
          </a:p>
        </p:txBody>
      </p:sp>
      <p:pic>
        <p:nvPicPr>
          <p:cNvPr id="2" name="Picture 2" descr="Contact details for named contacts and support"/>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7951" y="349417"/>
            <a:ext cx="6984098" cy="10188570"/>
          </a:xfrm>
          <a:prstGeom prst="rect">
            <a:avLst/>
          </a:prstGeom>
        </p:spPr>
      </p:pic>
      <p:sp>
        <p:nvSpPr>
          <p:cNvPr id="11" name="TextBox 11"/>
          <p:cNvSpPr txBox="1"/>
          <p:nvPr/>
        </p:nvSpPr>
        <p:spPr>
          <a:xfrm>
            <a:off x="406343" y="954760"/>
            <a:ext cx="3383254" cy="2564356"/>
          </a:xfrm>
          <a:prstGeom prst="rect">
            <a:avLst/>
          </a:prstGeom>
        </p:spPr>
        <p:txBody>
          <a:bodyPr lIns="0" tIns="0" rIns="0" bIns="0" rtlCol="0" anchor="t">
            <a:spAutoFit/>
          </a:bodyPr>
          <a:lstStyle/>
          <a:p>
            <a:pPr>
              <a:lnSpc>
                <a:spcPts val="2240"/>
              </a:lnSpc>
            </a:pPr>
            <a:r>
              <a:rPr lang="en-US" sz="1600" spc="64" dirty="0">
                <a:solidFill>
                  <a:srgbClr val="000000"/>
                </a:solidFill>
                <a:latin typeface="Montserrat Classic Bold"/>
              </a:rPr>
              <a:t>Contact us:</a:t>
            </a:r>
          </a:p>
          <a:p>
            <a:pPr>
              <a:lnSpc>
                <a:spcPts val="1778"/>
              </a:lnSpc>
            </a:pPr>
            <a:endParaRPr lang="en-US" sz="1600" spc="64" dirty="0">
              <a:solidFill>
                <a:srgbClr val="000000"/>
              </a:solidFill>
              <a:latin typeface="Montserrat Classic Bold"/>
            </a:endParaRPr>
          </a:p>
          <a:p>
            <a:pPr>
              <a:lnSpc>
                <a:spcPts val="1778"/>
              </a:lnSpc>
            </a:pPr>
            <a:r>
              <a:rPr lang="en-US" sz="1270" spc="50" dirty="0">
                <a:solidFill>
                  <a:srgbClr val="000000"/>
                </a:solidFill>
                <a:latin typeface="Montserrat Classic Bold"/>
              </a:rPr>
              <a:t>Named contacts: </a:t>
            </a:r>
            <a:r>
              <a:rPr lang="en-US" sz="1270" spc="50" dirty="0">
                <a:solidFill>
                  <a:srgbClr val="000000"/>
                </a:solidFill>
                <a:latin typeface="Montserrat Classic"/>
              </a:rPr>
              <a:t>Kate </a:t>
            </a:r>
            <a:r>
              <a:rPr lang="en-US" sz="1270" spc="50" dirty="0" err="1">
                <a:solidFill>
                  <a:srgbClr val="000000"/>
                </a:solidFill>
                <a:latin typeface="Montserrat Classic"/>
              </a:rPr>
              <a:t>WIlkinson</a:t>
            </a:r>
            <a:r>
              <a:rPr lang="en-US" sz="1270" spc="50" dirty="0">
                <a:solidFill>
                  <a:srgbClr val="000000"/>
                </a:solidFill>
                <a:latin typeface="Montserrat Classic"/>
              </a:rPr>
              <a:t> and Robin Kerr</a:t>
            </a:r>
          </a:p>
          <a:p>
            <a:pPr>
              <a:lnSpc>
                <a:spcPts val="1778"/>
              </a:lnSpc>
            </a:pPr>
            <a:endParaRPr lang="en-US" sz="1270" spc="50" dirty="0">
              <a:solidFill>
                <a:srgbClr val="000000"/>
              </a:solidFill>
              <a:latin typeface="Montserrat Classic"/>
            </a:endParaRPr>
          </a:p>
          <a:p>
            <a:pPr>
              <a:lnSpc>
                <a:spcPts val="1778"/>
              </a:lnSpc>
            </a:pPr>
            <a:r>
              <a:rPr lang="en-US" sz="1270" spc="50" dirty="0">
                <a:solidFill>
                  <a:srgbClr val="000000"/>
                </a:solidFill>
                <a:latin typeface="Montserrat Classic Bold"/>
              </a:rPr>
              <a:t>Email us at: </a:t>
            </a:r>
            <a:r>
              <a:rPr lang="en-US" sz="1270" spc="50" dirty="0">
                <a:solidFill>
                  <a:srgbClr val="000000"/>
                </a:solidFill>
                <a:latin typeface="Montserrat Classic"/>
              </a:rPr>
              <a:t>inclusivesupport@shu.ac.uk</a:t>
            </a:r>
          </a:p>
          <a:p>
            <a:pPr>
              <a:lnSpc>
                <a:spcPts val="1778"/>
              </a:lnSpc>
            </a:pPr>
            <a:endParaRPr lang="en-US" sz="1270" spc="50" dirty="0">
              <a:solidFill>
                <a:srgbClr val="000000"/>
              </a:solidFill>
              <a:latin typeface="Montserrat Classic"/>
            </a:endParaRPr>
          </a:p>
          <a:p>
            <a:pPr>
              <a:lnSpc>
                <a:spcPts val="1778"/>
              </a:lnSpc>
            </a:pPr>
            <a:r>
              <a:rPr lang="en-US" sz="1270" spc="50" dirty="0">
                <a:solidFill>
                  <a:srgbClr val="000000"/>
                </a:solidFill>
                <a:latin typeface="Montserrat Classic Bold"/>
              </a:rPr>
              <a:t>Call us on:</a:t>
            </a:r>
            <a:r>
              <a:rPr lang="en-US" sz="1270" spc="50" dirty="0">
                <a:solidFill>
                  <a:srgbClr val="000000"/>
                </a:solidFill>
                <a:latin typeface="Montserrat Classic"/>
              </a:rPr>
              <a:t> 0114 225 2679</a:t>
            </a:r>
          </a:p>
          <a:p>
            <a:pPr>
              <a:lnSpc>
                <a:spcPts val="1778"/>
              </a:lnSpc>
            </a:pPr>
            <a:endParaRPr lang="en-US" sz="1270" spc="50" dirty="0">
              <a:solidFill>
                <a:srgbClr val="000000"/>
              </a:solidFill>
              <a:latin typeface="Montserrat Classic"/>
            </a:endParaRPr>
          </a:p>
          <a:p>
            <a:pPr>
              <a:lnSpc>
                <a:spcPts val="1778"/>
              </a:lnSpc>
            </a:pPr>
            <a:r>
              <a:rPr lang="en-US" sz="1270" spc="50" dirty="0">
                <a:solidFill>
                  <a:srgbClr val="000000"/>
                </a:solidFill>
                <a:latin typeface="Montserrat Classic Bold"/>
              </a:rPr>
              <a:t>Read about us at </a:t>
            </a:r>
            <a:r>
              <a:rPr lang="en-US" sz="1270" spc="50" dirty="0">
                <a:solidFill>
                  <a:srgbClr val="000000"/>
                </a:solidFill>
                <a:latin typeface="Montserrat Classic Bold"/>
                <a:hlinkClick r:id="rId4"/>
              </a:rPr>
              <a:t>Student Wellbeing</a:t>
            </a:r>
            <a:endParaRPr lang="en-US" sz="1270" spc="50" dirty="0">
              <a:solidFill>
                <a:srgbClr val="000000"/>
              </a:solidFill>
              <a:latin typeface="Montserrat Classic"/>
            </a:endParaRPr>
          </a:p>
        </p:txBody>
      </p:sp>
      <p:grpSp>
        <p:nvGrpSpPr>
          <p:cNvPr id="6" name="Group 6">
            <a:extLst>
              <a:ext uri="{C183D7F6-B498-43B3-948B-1728B52AA6E4}">
                <adec:decorative xmlns:adec="http://schemas.microsoft.com/office/drawing/2017/decorative" val="1"/>
              </a:ext>
            </a:extLst>
          </p:cNvPr>
          <p:cNvGrpSpPr/>
          <p:nvPr/>
        </p:nvGrpSpPr>
        <p:grpSpPr>
          <a:xfrm>
            <a:off x="406343" y="3899139"/>
            <a:ext cx="2770188" cy="2457423"/>
            <a:chOff x="0" y="0"/>
            <a:chExt cx="3693584" cy="3276564"/>
          </a:xfrm>
        </p:grpSpPr>
        <p:pic>
          <p:nvPicPr>
            <p:cNvPr id="7" name="Picture 7"/>
            <p:cNvPicPr>
              <a:picLocks noChangeAspect="1"/>
            </p:cNvPicPr>
            <p:nvPr/>
          </p:nvPicPr>
          <p:blipFill>
            <a:blip r:embed="rId5"/>
            <a:srcRect l="8063" r="8063"/>
            <a:stretch>
              <a:fillRect/>
            </a:stretch>
          </p:blipFill>
          <p:spPr>
            <a:xfrm>
              <a:off x="0" y="0"/>
              <a:ext cx="3693584" cy="3276564"/>
            </a:xfrm>
            <a:prstGeom prst="rect">
              <a:avLst/>
            </a:prstGeom>
          </p:spPr>
        </p:pic>
      </p:grpSp>
      <p:sp>
        <p:nvSpPr>
          <p:cNvPr id="10" name="TextBox 10"/>
          <p:cNvSpPr txBox="1"/>
          <p:nvPr/>
        </p:nvSpPr>
        <p:spPr>
          <a:xfrm>
            <a:off x="631666" y="6496804"/>
            <a:ext cx="2633839" cy="3873565"/>
          </a:xfrm>
          <a:prstGeom prst="rect">
            <a:avLst/>
          </a:prstGeom>
        </p:spPr>
        <p:txBody>
          <a:bodyPr lIns="0" tIns="0" rIns="0" bIns="0" rtlCol="0" anchor="t">
            <a:spAutoFit/>
          </a:bodyPr>
          <a:lstStyle/>
          <a:p>
            <a:pPr>
              <a:lnSpc>
                <a:spcPts val="1777"/>
              </a:lnSpc>
            </a:pPr>
            <a:r>
              <a:rPr lang="en-US" sz="1270" spc="50">
                <a:solidFill>
                  <a:srgbClr val="000000"/>
                </a:solidFill>
                <a:latin typeface="Montserrat Classic Bold"/>
              </a:rPr>
              <a:t>Course support</a:t>
            </a:r>
          </a:p>
          <a:p>
            <a:pPr>
              <a:lnSpc>
                <a:spcPts val="1777"/>
              </a:lnSpc>
            </a:pPr>
            <a:r>
              <a:rPr lang="en-US" sz="1270" spc="50">
                <a:solidFill>
                  <a:srgbClr val="000000"/>
                </a:solidFill>
                <a:latin typeface="Montserrat Classic"/>
              </a:rPr>
              <a:t>Hallam help is your first point of contact for all enquiries - they will either answer your query or signpost you in the right direction. You can check the knoweldge base on My Hallam or drop Hallam Help a call or email. </a:t>
            </a:r>
          </a:p>
          <a:p>
            <a:pPr>
              <a:lnSpc>
                <a:spcPts val="1478"/>
              </a:lnSpc>
            </a:pPr>
            <a:endParaRPr lang="en-US" sz="1270" spc="50">
              <a:solidFill>
                <a:srgbClr val="000000"/>
              </a:solidFill>
              <a:latin typeface="Montserrat Classic"/>
            </a:endParaRPr>
          </a:p>
          <a:p>
            <a:pPr>
              <a:lnSpc>
                <a:spcPts val="1777"/>
              </a:lnSpc>
            </a:pPr>
            <a:r>
              <a:rPr lang="en-US" sz="1056" spc="42">
                <a:solidFill>
                  <a:srgbClr val="000000"/>
                </a:solidFill>
                <a:latin typeface="Montserrat Classic Bold"/>
              </a:rPr>
              <a:t>Accommodation</a:t>
            </a:r>
          </a:p>
          <a:p>
            <a:pPr>
              <a:lnSpc>
                <a:spcPts val="1777"/>
              </a:lnSpc>
            </a:pPr>
            <a:r>
              <a:rPr lang="en-US" sz="1270" spc="50">
                <a:solidFill>
                  <a:srgbClr val="000000"/>
                </a:solidFill>
                <a:latin typeface="Montserrat Classic"/>
              </a:rPr>
              <a:t>If you need information, advice or help with finding somewhere to live or with your current accommodation you can call or drop them an email. </a:t>
            </a:r>
          </a:p>
          <a:p>
            <a:pPr>
              <a:lnSpc>
                <a:spcPts val="1478"/>
              </a:lnSpc>
            </a:pPr>
            <a:endParaRPr lang="en-US" sz="1270" spc="50">
              <a:solidFill>
                <a:srgbClr val="000000"/>
              </a:solidFill>
              <a:latin typeface="Montserrat Classic"/>
            </a:endParaRPr>
          </a:p>
        </p:txBody>
      </p:sp>
      <p:pic>
        <p:nvPicPr>
          <p:cNvPr id="8" name="Picture 8">
            <a:extLst>
              <a:ext uri="{C183D7F6-B498-43B3-948B-1728B52AA6E4}">
                <adec:decorative xmlns:adec="http://schemas.microsoft.com/office/drawing/2017/decorative" val="1"/>
              </a:ext>
            </a:extLst>
          </p:cNvPr>
          <p:cNvPicPr>
            <a:picLocks noChangeAspect="1"/>
          </p:cNvPicPr>
          <p:nvPr/>
        </p:nvPicPr>
        <p:blipFill>
          <a:blip r:embed="rId6"/>
          <a:srcRect l="5466" t="2668" r="4706"/>
          <a:stretch>
            <a:fillRect/>
          </a:stretch>
        </p:blipFill>
        <p:spPr>
          <a:xfrm>
            <a:off x="4012278" y="983335"/>
            <a:ext cx="2781166" cy="2007754"/>
          </a:xfrm>
          <a:prstGeom prst="rect">
            <a:avLst/>
          </a:prstGeom>
        </p:spPr>
      </p:pic>
      <p:sp>
        <p:nvSpPr>
          <p:cNvPr id="14" name="TextBox 14"/>
          <p:cNvSpPr txBox="1"/>
          <p:nvPr/>
        </p:nvSpPr>
        <p:spPr>
          <a:xfrm>
            <a:off x="4031138" y="3336199"/>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ADDITIONAL SUPPORT</a:t>
            </a:r>
          </a:p>
        </p:txBody>
      </p:sp>
      <p:sp>
        <p:nvSpPr>
          <p:cNvPr id="9" name="TextBox 9"/>
          <p:cNvSpPr txBox="1"/>
          <p:nvPr/>
        </p:nvSpPr>
        <p:spPr>
          <a:xfrm>
            <a:off x="4040349" y="3926823"/>
            <a:ext cx="2633839" cy="3873565"/>
          </a:xfrm>
          <a:prstGeom prst="rect">
            <a:avLst/>
          </a:prstGeom>
        </p:spPr>
        <p:txBody>
          <a:bodyPr lIns="0" tIns="0" rIns="0" bIns="0" rtlCol="0" anchor="t">
            <a:spAutoFit/>
          </a:bodyPr>
          <a:lstStyle/>
          <a:p>
            <a:pPr>
              <a:lnSpc>
                <a:spcPts val="1777"/>
              </a:lnSpc>
            </a:pPr>
            <a:r>
              <a:rPr lang="en-US" sz="1270" spc="50">
                <a:solidFill>
                  <a:srgbClr val="000000"/>
                </a:solidFill>
                <a:latin typeface="Montserrat Classic Bold"/>
              </a:rPr>
              <a:t>Student well being</a:t>
            </a:r>
          </a:p>
          <a:p>
            <a:pPr>
              <a:lnSpc>
                <a:spcPts val="1777"/>
              </a:lnSpc>
            </a:pPr>
            <a:r>
              <a:rPr lang="en-US" sz="1270" spc="50">
                <a:solidFill>
                  <a:srgbClr val="000000"/>
                </a:solidFill>
                <a:latin typeface="Montserrat Classic"/>
              </a:rPr>
              <a:t>Offer guidance and support on a range of personal issues and topics, through self-help and online resources as well as group or specialist 1:1 sessions. We have a named contact within this service for care leaver students who may wish to access this support.</a:t>
            </a:r>
          </a:p>
          <a:p>
            <a:pPr>
              <a:lnSpc>
                <a:spcPts val="1478"/>
              </a:lnSpc>
            </a:pPr>
            <a:endParaRPr lang="en-US" sz="1270" spc="50">
              <a:solidFill>
                <a:srgbClr val="000000"/>
              </a:solidFill>
              <a:latin typeface="Montserrat Classic"/>
            </a:endParaRPr>
          </a:p>
          <a:p>
            <a:pPr>
              <a:lnSpc>
                <a:spcPts val="1777"/>
              </a:lnSpc>
            </a:pPr>
            <a:r>
              <a:rPr lang="en-US" sz="1270" spc="50">
                <a:solidFill>
                  <a:srgbClr val="000000"/>
                </a:solidFill>
                <a:latin typeface="Montserrat Classic Bold"/>
              </a:rPr>
              <a:t>Students' Union Advice Centre</a:t>
            </a:r>
          </a:p>
          <a:p>
            <a:pPr>
              <a:lnSpc>
                <a:spcPts val="1777"/>
              </a:lnSpc>
            </a:pPr>
            <a:r>
              <a:rPr lang="en-US" sz="1270" spc="50">
                <a:solidFill>
                  <a:srgbClr val="000000"/>
                </a:solidFill>
                <a:latin typeface="Montserrat Classic"/>
              </a:rPr>
              <a:t>Offers free, independent and confidential advice on: Funding: Academic problems: Benefits: Debts: Housing. </a:t>
            </a:r>
          </a:p>
          <a:p>
            <a:pPr>
              <a:lnSpc>
                <a:spcPts val="1478"/>
              </a:lnSpc>
            </a:pPr>
            <a:endParaRPr lang="en-US" sz="1270" spc="50">
              <a:solidFill>
                <a:srgbClr val="000000"/>
              </a:solidFill>
              <a:latin typeface="Montserrat Classic"/>
            </a:endParaRPr>
          </a:p>
        </p:txBody>
      </p:sp>
      <p:grpSp>
        <p:nvGrpSpPr>
          <p:cNvPr id="12" name="Group 12">
            <a:extLst>
              <a:ext uri="{C183D7F6-B498-43B3-948B-1728B52AA6E4}">
                <adec:decorative xmlns:adec="http://schemas.microsoft.com/office/drawing/2017/decorative" val="1"/>
              </a:ext>
            </a:extLst>
          </p:cNvPr>
          <p:cNvGrpSpPr/>
          <p:nvPr/>
        </p:nvGrpSpPr>
        <p:grpSpPr>
          <a:xfrm>
            <a:off x="4012278" y="7921891"/>
            <a:ext cx="2705100" cy="2204426"/>
            <a:chOff x="0" y="0"/>
            <a:chExt cx="3606800" cy="2939235"/>
          </a:xfrm>
        </p:grpSpPr>
        <p:pic>
          <p:nvPicPr>
            <p:cNvPr id="13" name="Picture 13">
              <a:extLst>
                <a:ext uri="{C183D7F6-B498-43B3-948B-1728B52AA6E4}">
                  <adec:decorative xmlns:adec="http://schemas.microsoft.com/office/drawing/2017/decorative" val="1"/>
                </a:ext>
              </a:extLst>
            </p:cNvPr>
            <p:cNvPicPr>
              <a:picLocks noChangeAspect="1"/>
            </p:cNvPicPr>
            <p:nvPr/>
          </p:nvPicPr>
          <p:blipFill>
            <a:blip r:embed="rId7"/>
            <a:srcRect l="3215" r="3215"/>
            <a:stretch>
              <a:fillRect/>
            </a:stretch>
          </p:blipFill>
          <p:spPr>
            <a:xfrm>
              <a:off x="0" y="0"/>
              <a:ext cx="3606800" cy="2939235"/>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142404F-4A26-4337-9004-931E8080BD6B}"/>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Useful resources</a:t>
            </a:r>
          </a:p>
        </p:txBody>
      </p:sp>
      <p:pic>
        <p:nvPicPr>
          <p:cNvPr id="2" name="Picture 2" descr="Useful resources"/>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5570" y="251715"/>
            <a:ext cx="6984098" cy="10188570"/>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4"/>
          <a:srcRect l="8901" r="6279"/>
          <a:stretch>
            <a:fillRect/>
          </a:stretch>
        </p:blipFill>
        <p:spPr>
          <a:xfrm>
            <a:off x="379732" y="1305604"/>
            <a:ext cx="2931933" cy="1913401"/>
          </a:xfrm>
          <a:prstGeom prst="rect">
            <a:avLst/>
          </a:prstGeom>
        </p:spPr>
      </p:pic>
      <p:sp>
        <p:nvSpPr>
          <p:cNvPr id="10" name="TextBox 10"/>
          <p:cNvSpPr txBox="1"/>
          <p:nvPr/>
        </p:nvSpPr>
        <p:spPr>
          <a:xfrm>
            <a:off x="493148" y="3592924"/>
            <a:ext cx="2743447" cy="2625217"/>
          </a:xfrm>
          <a:prstGeom prst="rect">
            <a:avLst/>
          </a:prstGeom>
        </p:spPr>
        <p:txBody>
          <a:bodyPr lIns="0" tIns="0" rIns="0" bIns="0" rtlCol="0" anchor="t">
            <a:spAutoFit/>
          </a:bodyPr>
          <a:lstStyle/>
          <a:p>
            <a:pPr>
              <a:lnSpc>
                <a:spcPts val="1777"/>
              </a:lnSpc>
            </a:pPr>
            <a:r>
              <a:rPr lang="en-US" sz="1270" spc="50">
                <a:solidFill>
                  <a:srgbClr val="000000"/>
                </a:solidFill>
                <a:latin typeface="Montserrat Classic Bold"/>
              </a:rPr>
              <a:t>The Skills Centre</a:t>
            </a:r>
          </a:p>
          <a:p>
            <a:pPr>
              <a:lnSpc>
                <a:spcPts val="1777"/>
              </a:lnSpc>
            </a:pPr>
            <a:r>
              <a:rPr lang="en-US" sz="1270" spc="50">
                <a:solidFill>
                  <a:srgbClr val="000000"/>
                </a:solidFill>
                <a:latin typeface="Montserrat Classic"/>
              </a:rPr>
              <a:t>Offers workshops, small group forums and drop ins for students to help develop academic skills throughout your studies. 1:1 tutorials for students with disabilities are also available. </a:t>
            </a:r>
          </a:p>
          <a:p>
            <a:pPr>
              <a:lnSpc>
                <a:spcPts val="1777"/>
              </a:lnSpc>
            </a:pPr>
            <a:r>
              <a:rPr lang="en-US" sz="1270" spc="50">
                <a:solidFill>
                  <a:srgbClr val="000000"/>
                </a:solidFill>
                <a:latin typeface="Montserrat Classic Bold"/>
              </a:rPr>
              <a:t>Topics include</a:t>
            </a:r>
            <a:r>
              <a:rPr lang="en-US" sz="1270" spc="50">
                <a:solidFill>
                  <a:srgbClr val="000000"/>
                </a:solidFill>
                <a:latin typeface="Montserrat Classic"/>
              </a:rPr>
              <a:t>: Literature reviews: Assignment planning: Critical writing: Presentation skills.</a:t>
            </a:r>
          </a:p>
        </p:txBody>
      </p:sp>
      <p:sp>
        <p:nvSpPr>
          <p:cNvPr id="7" name="TextBox 7"/>
          <p:cNvSpPr txBox="1"/>
          <p:nvPr/>
        </p:nvSpPr>
        <p:spPr>
          <a:xfrm>
            <a:off x="493148" y="6338254"/>
            <a:ext cx="2705100" cy="3452749"/>
          </a:xfrm>
          <a:prstGeom prst="rect">
            <a:avLst/>
          </a:prstGeom>
        </p:spPr>
        <p:txBody>
          <a:bodyPr lIns="0" tIns="0" rIns="0" bIns="0" rtlCol="0" anchor="t">
            <a:spAutoFit/>
          </a:bodyPr>
          <a:lstStyle/>
          <a:p>
            <a:pPr>
              <a:lnSpc>
                <a:spcPts val="1765"/>
              </a:lnSpc>
            </a:pPr>
            <a:r>
              <a:rPr lang="en-US" sz="1261" spc="50">
                <a:solidFill>
                  <a:srgbClr val="000000"/>
                </a:solidFill>
                <a:latin typeface="Montserrat Classic Bold"/>
              </a:rPr>
              <a:t>Careers Connect</a:t>
            </a:r>
          </a:p>
          <a:p>
            <a:pPr>
              <a:lnSpc>
                <a:spcPts val="1765"/>
              </a:lnSpc>
            </a:pPr>
            <a:r>
              <a:rPr lang="en-US" sz="1261" spc="50">
                <a:solidFill>
                  <a:srgbClr val="000000"/>
                </a:solidFill>
                <a:latin typeface="Montserrat Classic"/>
              </a:rPr>
              <a:t>Offer support with choosing the right career, looking for jobs - both graduate and part-time, applying for jobs and support when you graduate. They also run a career mentoring scheme which pairs student mentees with professionals who mentor and help them to make decisions about their career. We have a named contact within this service for care leaver students who may wish to access this support.</a:t>
            </a:r>
          </a:p>
        </p:txBody>
      </p:sp>
      <p:sp>
        <p:nvSpPr>
          <p:cNvPr id="11" name="TextBox 11"/>
          <p:cNvSpPr txBox="1"/>
          <p:nvPr/>
        </p:nvSpPr>
        <p:spPr>
          <a:xfrm>
            <a:off x="3931646" y="1334179"/>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USEFUL RESOURCES</a:t>
            </a:r>
          </a:p>
        </p:txBody>
      </p:sp>
      <p:sp>
        <p:nvSpPr>
          <p:cNvPr id="6" name="TextBox 6"/>
          <p:cNvSpPr txBox="1"/>
          <p:nvPr/>
        </p:nvSpPr>
        <p:spPr>
          <a:xfrm>
            <a:off x="3931646" y="1885981"/>
            <a:ext cx="2742542" cy="5252166"/>
          </a:xfrm>
          <a:prstGeom prst="rect">
            <a:avLst/>
          </a:prstGeom>
        </p:spPr>
        <p:txBody>
          <a:bodyPr lIns="0" tIns="0" rIns="0" bIns="0" rtlCol="0" anchor="t">
            <a:spAutoFit/>
          </a:bodyPr>
          <a:lstStyle/>
          <a:p>
            <a:pPr>
              <a:lnSpc>
                <a:spcPts val="1790"/>
              </a:lnSpc>
            </a:pPr>
            <a:r>
              <a:rPr lang="en-US" sz="1278" spc="51">
                <a:solidFill>
                  <a:srgbClr val="000000"/>
                </a:solidFill>
                <a:latin typeface="Montserrat Classic Bold"/>
              </a:rPr>
              <a:t>Coram Voice</a:t>
            </a:r>
          </a:p>
          <a:p>
            <a:pPr>
              <a:lnSpc>
                <a:spcPts val="1790"/>
              </a:lnSpc>
            </a:pPr>
            <a:r>
              <a:rPr lang="en-US" sz="1278" spc="51">
                <a:solidFill>
                  <a:srgbClr val="000000"/>
                </a:solidFill>
                <a:latin typeface="Montserrat Classic"/>
              </a:rPr>
              <a:t>Coram Voice enables and equips children and young people to hold to account the services that are responsible for their care . </a:t>
            </a:r>
          </a:p>
          <a:p>
            <a:pPr>
              <a:lnSpc>
                <a:spcPts val="1790"/>
              </a:lnSpc>
            </a:pPr>
            <a:r>
              <a:rPr lang="en-US" sz="1278" spc="51">
                <a:solidFill>
                  <a:srgbClr val="000000"/>
                </a:solidFill>
                <a:latin typeface="Montserrat Classic"/>
              </a:rPr>
              <a:t>https://coramvoice.org.uk/</a:t>
            </a:r>
          </a:p>
          <a:p>
            <a:pPr>
              <a:lnSpc>
                <a:spcPts val="1790"/>
              </a:lnSpc>
            </a:pPr>
            <a:endParaRPr lang="en-US" sz="1278" spc="51">
              <a:solidFill>
                <a:srgbClr val="000000"/>
              </a:solidFill>
              <a:latin typeface="Montserrat Classic"/>
            </a:endParaRPr>
          </a:p>
          <a:p>
            <a:pPr>
              <a:lnSpc>
                <a:spcPts val="1790"/>
              </a:lnSpc>
            </a:pPr>
            <a:r>
              <a:rPr lang="en-US" sz="1278" spc="51">
                <a:solidFill>
                  <a:srgbClr val="000000"/>
                </a:solidFill>
                <a:latin typeface="Montserrat Classic Bold"/>
              </a:rPr>
              <a:t>The Care Leavers' Association</a:t>
            </a:r>
          </a:p>
          <a:p>
            <a:pPr>
              <a:lnSpc>
                <a:spcPts val="1790"/>
              </a:lnSpc>
            </a:pPr>
            <a:r>
              <a:rPr lang="en-US" sz="1278" spc="51">
                <a:solidFill>
                  <a:srgbClr val="000000"/>
                </a:solidFill>
                <a:latin typeface="Montserrat Classic"/>
              </a:rPr>
              <a:t>A network of care leavers whose aim is to improve the current care system, improve the quality of life of care leavers throughout their life and change society's perception of people who have been in care. </a:t>
            </a:r>
          </a:p>
          <a:p>
            <a:pPr>
              <a:lnSpc>
                <a:spcPts val="1790"/>
              </a:lnSpc>
            </a:pPr>
            <a:r>
              <a:rPr lang="en-US" sz="1278" spc="51">
                <a:solidFill>
                  <a:srgbClr val="000000"/>
                </a:solidFill>
                <a:latin typeface="Montserrat Classic"/>
              </a:rPr>
              <a:t>https://www.careleavers.com/ </a:t>
            </a:r>
          </a:p>
          <a:p>
            <a:pPr>
              <a:lnSpc>
                <a:spcPts val="1790"/>
              </a:lnSpc>
            </a:pPr>
            <a:endParaRPr lang="en-US" sz="1278" spc="51">
              <a:solidFill>
                <a:srgbClr val="000000"/>
              </a:solidFill>
              <a:latin typeface="Montserrat Classic"/>
            </a:endParaRPr>
          </a:p>
          <a:p>
            <a:pPr>
              <a:lnSpc>
                <a:spcPts val="1790"/>
              </a:lnSpc>
            </a:pPr>
            <a:r>
              <a:rPr lang="en-US" sz="1278" spc="51">
                <a:solidFill>
                  <a:srgbClr val="000000"/>
                </a:solidFill>
                <a:latin typeface="Montserrat Classic Bold"/>
              </a:rPr>
              <a:t>Facebook group</a:t>
            </a:r>
          </a:p>
          <a:p>
            <a:pPr>
              <a:lnSpc>
                <a:spcPts val="1790"/>
              </a:lnSpc>
            </a:pPr>
            <a:r>
              <a:rPr lang="en-US" sz="1278" spc="51">
                <a:solidFill>
                  <a:srgbClr val="000000"/>
                </a:solidFill>
                <a:latin typeface="Montserrat Classic"/>
              </a:rPr>
              <a:t>We have a Facebook group for Student care leavers. Just search for 'SHU care leavers' in Facebook groups.</a:t>
            </a:r>
          </a:p>
        </p:txBody>
      </p:sp>
      <p:pic>
        <p:nvPicPr>
          <p:cNvPr id="12" name="Picture 12">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83980" y="7504801"/>
            <a:ext cx="2037875" cy="21451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C4F072-0369-4FF2-BB08-0F4565E8080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Top tips</a:t>
            </a:r>
          </a:p>
        </p:txBody>
      </p:sp>
      <p:sp>
        <p:nvSpPr>
          <p:cNvPr id="6" name="TextBox 6"/>
          <p:cNvSpPr txBox="1"/>
          <p:nvPr/>
        </p:nvSpPr>
        <p:spPr>
          <a:xfrm>
            <a:off x="756000" y="1091719"/>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TOP TIPS</a:t>
            </a:r>
          </a:p>
        </p:txBody>
      </p:sp>
      <p:sp>
        <p:nvSpPr>
          <p:cNvPr id="7" name="TextBox 7"/>
          <p:cNvSpPr txBox="1"/>
          <p:nvPr/>
        </p:nvSpPr>
        <p:spPr>
          <a:xfrm>
            <a:off x="511078" y="1773132"/>
            <a:ext cx="2725517" cy="4566809"/>
          </a:xfrm>
          <a:prstGeom prst="rect">
            <a:avLst/>
          </a:prstGeom>
        </p:spPr>
        <p:txBody>
          <a:bodyPr lIns="0" tIns="0" rIns="0" bIns="0" rtlCol="0" anchor="t">
            <a:spAutoFit/>
          </a:bodyPr>
          <a:lstStyle/>
          <a:p>
            <a:pPr>
              <a:lnSpc>
                <a:spcPts val="1778"/>
              </a:lnSpc>
            </a:pPr>
            <a:endParaRPr dirty="0"/>
          </a:p>
          <a:p>
            <a:pPr marL="274331" lvl="1" indent="-137165">
              <a:lnSpc>
                <a:spcPts val="1778"/>
              </a:lnSpc>
              <a:buFont typeface="Arial"/>
              <a:buChar char="•"/>
            </a:pPr>
            <a:r>
              <a:rPr lang="en-US" sz="1270" spc="50" dirty="0">
                <a:solidFill>
                  <a:srgbClr val="000000"/>
                </a:solidFill>
                <a:latin typeface="Montserrat Classic"/>
              </a:rPr>
              <a:t>If you are having problems applying or accessing your funding, one of our advisers can help to resolve complex SFE enquiries and assist with Hardship support for students facing financial crisis. Speak to Robin or Kate for more information</a:t>
            </a:r>
          </a:p>
          <a:p>
            <a:pPr>
              <a:lnSpc>
                <a:spcPts val="1778"/>
              </a:lnSpc>
            </a:pPr>
            <a:endParaRPr lang="en-US" sz="1270" spc="50" dirty="0">
              <a:solidFill>
                <a:srgbClr val="000000"/>
              </a:solidFill>
              <a:latin typeface="Montserrat Classic"/>
            </a:endParaRPr>
          </a:p>
          <a:p>
            <a:pPr marL="274331" lvl="1" indent="-137165">
              <a:lnSpc>
                <a:spcPts val="1778"/>
              </a:lnSpc>
              <a:buFont typeface="Arial"/>
              <a:buChar char="•"/>
            </a:pPr>
            <a:r>
              <a:rPr lang="en-US" sz="1270" spc="50" dirty="0">
                <a:solidFill>
                  <a:srgbClr val="000000"/>
                </a:solidFill>
                <a:latin typeface="Montserrat Classic"/>
              </a:rPr>
              <a:t>Get support managing your money. Our money skills advisers can offer lots of useful information and practical steps to help you manage your money. You can find more info here: </a:t>
            </a:r>
          </a:p>
          <a:p>
            <a:pPr>
              <a:lnSpc>
                <a:spcPts val="1778"/>
              </a:lnSpc>
            </a:pPr>
            <a:r>
              <a:rPr lang="en-US" sz="1270" spc="50" dirty="0">
                <a:solidFill>
                  <a:srgbClr val="000000"/>
                </a:solidFill>
                <a:latin typeface="Montserrat Classic"/>
              </a:rPr>
              <a:t>https://students.shu.ac.uk/shuspacecontent/finance/money-skills-help-budgeting</a:t>
            </a:r>
          </a:p>
        </p:txBody>
      </p:sp>
      <p:pic>
        <p:nvPicPr>
          <p:cNvPr id="9" name="Picture 9">
            <a:extLst>
              <a:ext uri="{C183D7F6-B498-43B3-948B-1728B52AA6E4}">
                <adec:decorative xmlns:adec="http://schemas.microsoft.com/office/drawing/2017/decorative" val="1"/>
              </a:ext>
            </a:extLst>
          </p:cNvPr>
          <p:cNvPicPr>
            <a:picLocks noChangeAspect="1"/>
          </p:cNvPicPr>
          <p:nvPr/>
        </p:nvPicPr>
        <p:blipFill>
          <a:blip r:embed="rId2"/>
          <a:srcRect l="12384" r="12384"/>
          <a:stretch>
            <a:fillRect/>
          </a:stretch>
        </p:blipFill>
        <p:spPr>
          <a:xfrm>
            <a:off x="446226" y="7072454"/>
            <a:ext cx="2855221" cy="2531739"/>
          </a:xfrm>
          <a:prstGeom prst="rect">
            <a:avLst/>
          </a:prstGeom>
        </p:spPr>
      </p:pic>
      <p:pic>
        <p:nvPicPr>
          <p:cNvPr id="8" name="Picture 8">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3727619" y="886278"/>
            <a:ext cx="3349719" cy="2233146"/>
          </a:xfrm>
          <a:prstGeom prst="rect">
            <a:avLst/>
          </a:prstGeom>
        </p:spPr>
      </p:pic>
      <p:sp>
        <p:nvSpPr>
          <p:cNvPr id="10" name="TextBox 10"/>
          <p:cNvSpPr txBox="1"/>
          <p:nvPr/>
        </p:nvSpPr>
        <p:spPr>
          <a:xfrm>
            <a:off x="3971227" y="3328958"/>
            <a:ext cx="2832773" cy="6497550"/>
          </a:xfrm>
          <a:prstGeom prst="rect">
            <a:avLst/>
          </a:prstGeom>
        </p:spPr>
        <p:txBody>
          <a:bodyPr lIns="0" tIns="0" rIns="0" bIns="0" rtlCol="0" anchor="t">
            <a:spAutoFit/>
          </a:bodyPr>
          <a:lstStyle/>
          <a:p>
            <a:pPr marL="272416" lvl="1" indent="-136208">
              <a:lnSpc>
                <a:spcPts val="1766"/>
              </a:lnSpc>
              <a:buFont typeface="Arial"/>
              <a:buChar char="•"/>
            </a:pPr>
            <a:r>
              <a:rPr lang="en-US" sz="1261" spc="50">
                <a:solidFill>
                  <a:srgbClr val="000000"/>
                </a:solidFill>
                <a:latin typeface="Montserrat Classic"/>
              </a:rPr>
              <a:t>Join a club or society. It's one of the best ways to meet people and have fun. Check out</a:t>
            </a:r>
          </a:p>
          <a:p>
            <a:pPr>
              <a:lnSpc>
                <a:spcPts val="1766"/>
              </a:lnSpc>
            </a:pPr>
            <a:r>
              <a:rPr lang="en-US" sz="1261" spc="50">
                <a:solidFill>
                  <a:srgbClr val="000000"/>
                </a:solidFill>
                <a:latin typeface="Montserrat Classic"/>
              </a:rPr>
              <a:t>https://www.hallamstudentsunion.com/</a:t>
            </a:r>
          </a:p>
          <a:p>
            <a:pPr>
              <a:lnSpc>
                <a:spcPts val="1766"/>
              </a:lnSpc>
            </a:pPr>
            <a:endParaRPr lang="en-US" sz="1261" spc="50">
              <a:solidFill>
                <a:srgbClr val="000000"/>
              </a:solidFill>
              <a:latin typeface="Montserrat Classic"/>
            </a:endParaRPr>
          </a:p>
          <a:p>
            <a:pPr marL="272416" lvl="1" indent="-136208">
              <a:lnSpc>
                <a:spcPts val="1766"/>
              </a:lnSpc>
              <a:buFont typeface="Arial"/>
              <a:buChar char="•"/>
            </a:pPr>
            <a:r>
              <a:rPr lang="en-US" sz="1261" spc="50">
                <a:solidFill>
                  <a:srgbClr val="000000"/>
                </a:solidFill>
                <a:latin typeface="Montserrat Classic"/>
              </a:rPr>
              <a:t>If you start to start to feel lonely or isolated, speak to someone. Lots of students struggle to settle into University life, you're not alone! But we understand that it may be more complicated if you aren't sure who to turn to for support. We can help you through until you are feeling more confident and settled. Just get in touch with Kate or Robin for more information or ask Hallam Help to signpost you to the Student Wellbeing Service.</a:t>
            </a:r>
          </a:p>
          <a:p>
            <a:pPr>
              <a:lnSpc>
                <a:spcPts val="1766"/>
              </a:lnSpc>
            </a:pPr>
            <a:endParaRPr lang="en-US" sz="1261" spc="50">
              <a:solidFill>
                <a:srgbClr val="000000"/>
              </a:solidFill>
              <a:latin typeface="Montserrat Classic"/>
            </a:endParaRPr>
          </a:p>
          <a:p>
            <a:pPr marL="272416" lvl="1" indent="-136208">
              <a:lnSpc>
                <a:spcPts val="1766"/>
              </a:lnSpc>
              <a:buFont typeface="Arial"/>
              <a:buChar char="•"/>
            </a:pPr>
            <a:r>
              <a:rPr lang="en-US" sz="1261" spc="50">
                <a:solidFill>
                  <a:srgbClr val="000000"/>
                </a:solidFill>
                <a:latin typeface="Montserrat Classic"/>
              </a:rPr>
              <a:t>Stay connected with other students - search for 'SHU Care leavers' in Facebook and join our group.</a:t>
            </a:r>
          </a:p>
          <a:p>
            <a:pPr>
              <a:lnSpc>
                <a:spcPts val="1848"/>
              </a:lnSpc>
            </a:pPr>
            <a:endParaRPr lang="en-US" sz="1261" spc="50">
              <a:solidFill>
                <a:srgbClr val="000000"/>
              </a:solidFill>
              <a:latin typeface="Montserrat Class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3BC8C-0330-47E7-99E4-CF818A194B6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Top tips continued</a:t>
            </a:r>
          </a:p>
        </p:txBody>
      </p:sp>
      <p:sp>
        <p:nvSpPr>
          <p:cNvPr id="6" name="TextBox 6"/>
          <p:cNvSpPr txBox="1"/>
          <p:nvPr/>
        </p:nvSpPr>
        <p:spPr>
          <a:xfrm>
            <a:off x="4060553" y="963089"/>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TOP TIPS</a:t>
            </a: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2"/>
          <a:srcRect l="32568" r="9587"/>
          <a:stretch>
            <a:fillRect/>
          </a:stretch>
        </p:blipFill>
        <p:spPr>
          <a:xfrm>
            <a:off x="643449" y="1112660"/>
            <a:ext cx="2670269" cy="2769825"/>
          </a:xfrm>
          <a:prstGeom prst="rect">
            <a:avLst/>
          </a:prstGeom>
        </p:spPr>
      </p:pic>
      <p:sp>
        <p:nvSpPr>
          <p:cNvPr id="9" name="TextBox 9"/>
          <p:cNvSpPr txBox="1"/>
          <p:nvPr/>
        </p:nvSpPr>
        <p:spPr>
          <a:xfrm>
            <a:off x="643449" y="4376653"/>
            <a:ext cx="2705100" cy="5051960"/>
          </a:xfrm>
          <a:prstGeom prst="rect">
            <a:avLst/>
          </a:prstGeom>
        </p:spPr>
        <p:txBody>
          <a:bodyPr lIns="0" tIns="0" rIns="0" bIns="0" rtlCol="0" anchor="t">
            <a:spAutoFit/>
          </a:bodyPr>
          <a:lstStyle/>
          <a:p>
            <a:pPr marL="272276" lvl="1" indent="-136138">
              <a:lnSpc>
                <a:spcPts val="1765"/>
              </a:lnSpc>
              <a:buFont typeface="Arial"/>
              <a:buChar char="•"/>
            </a:pPr>
            <a:r>
              <a:rPr lang="en-US" sz="1261" spc="50" dirty="0">
                <a:solidFill>
                  <a:srgbClr val="000000"/>
                </a:solidFill>
                <a:latin typeface="Montserrat Classic"/>
              </a:rPr>
              <a:t>Start thinking about your career early. Take advantage of the specialist Careers and Employability team. Contact Kate or Robin for more information. </a:t>
            </a:r>
          </a:p>
          <a:p>
            <a:pPr>
              <a:lnSpc>
                <a:spcPts val="1765"/>
              </a:lnSpc>
            </a:pPr>
            <a:endParaRPr lang="en-US" sz="1261" spc="50" dirty="0">
              <a:solidFill>
                <a:srgbClr val="000000"/>
              </a:solidFill>
              <a:latin typeface="Montserrat Classic"/>
            </a:endParaRPr>
          </a:p>
          <a:p>
            <a:pPr marL="272276" lvl="1" indent="-136138">
              <a:lnSpc>
                <a:spcPts val="1765"/>
              </a:lnSpc>
              <a:buFont typeface="Arial"/>
              <a:buChar char="•"/>
            </a:pPr>
            <a:r>
              <a:rPr lang="en-US" sz="1261" spc="50" dirty="0">
                <a:solidFill>
                  <a:srgbClr val="000000"/>
                </a:solidFill>
                <a:latin typeface="Montserrat Classic"/>
              </a:rPr>
              <a:t>If you are looking for work alongside your studies Careers Connect can also help you search for part-</a:t>
            </a:r>
            <a:r>
              <a:rPr lang="en-US" sz="1261" spc="50" dirty="0" err="1">
                <a:solidFill>
                  <a:srgbClr val="000000"/>
                </a:solidFill>
                <a:latin typeface="Montserrat Classic"/>
              </a:rPr>
              <a:t>tiime</a:t>
            </a:r>
            <a:r>
              <a:rPr lang="en-US" sz="1261" spc="50" dirty="0">
                <a:solidFill>
                  <a:srgbClr val="000000"/>
                </a:solidFill>
                <a:latin typeface="Montserrat Classic"/>
              </a:rPr>
              <a:t> jobs both on and off campus. You could even become a Student Ambassador, supporting other students. For more info, contact the service as above.</a:t>
            </a:r>
          </a:p>
          <a:p>
            <a:pPr>
              <a:lnSpc>
                <a:spcPts val="1765"/>
              </a:lnSpc>
            </a:pPr>
            <a:endParaRPr lang="en-US" sz="1261" spc="50" dirty="0">
              <a:solidFill>
                <a:srgbClr val="000000"/>
              </a:solidFill>
              <a:latin typeface="Montserrat Classic"/>
            </a:endParaRPr>
          </a:p>
          <a:p>
            <a:pPr marL="272276" lvl="1" indent="-136138">
              <a:lnSpc>
                <a:spcPts val="1765"/>
              </a:lnSpc>
              <a:buFont typeface="Arial"/>
              <a:buChar char="•"/>
            </a:pPr>
            <a:r>
              <a:rPr lang="en-US" sz="1261" spc="50" dirty="0">
                <a:solidFill>
                  <a:srgbClr val="000000"/>
                </a:solidFill>
                <a:latin typeface="Montserrat Classic"/>
              </a:rPr>
              <a:t>Visit our </a:t>
            </a:r>
            <a:r>
              <a:rPr lang="en-US" sz="1261" spc="50" dirty="0">
                <a:solidFill>
                  <a:srgbClr val="000000"/>
                </a:solidFill>
                <a:latin typeface="Montserrat Classic"/>
                <a:hlinkClick r:id="rId3"/>
              </a:rPr>
              <a:t>Student Wellbeing </a:t>
            </a:r>
            <a:r>
              <a:rPr lang="en-US" sz="1261" spc="50" dirty="0">
                <a:solidFill>
                  <a:srgbClr val="000000"/>
                </a:solidFill>
                <a:latin typeface="Montserrat Classic"/>
              </a:rPr>
              <a:t>site for more information about support.</a:t>
            </a:r>
          </a:p>
        </p:txBody>
      </p:sp>
      <p:sp>
        <p:nvSpPr>
          <p:cNvPr id="8" name="TextBox 8"/>
          <p:cNvSpPr txBox="1"/>
          <p:nvPr/>
        </p:nvSpPr>
        <p:spPr>
          <a:xfrm>
            <a:off x="3780000" y="1370976"/>
            <a:ext cx="2832773" cy="6436955"/>
          </a:xfrm>
          <a:prstGeom prst="rect">
            <a:avLst/>
          </a:prstGeom>
        </p:spPr>
        <p:txBody>
          <a:bodyPr lIns="0" tIns="0" rIns="0" bIns="0" rtlCol="0" anchor="t">
            <a:spAutoFit/>
          </a:bodyPr>
          <a:lstStyle/>
          <a:p>
            <a:pPr marL="272416" lvl="1" indent="-136208">
              <a:lnSpc>
                <a:spcPts val="1766"/>
              </a:lnSpc>
              <a:buFont typeface="Arial"/>
              <a:buChar char="•"/>
            </a:pPr>
            <a:r>
              <a:rPr lang="en-US" sz="1261" spc="50" dirty="0">
                <a:solidFill>
                  <a:srgbClr val="000000"/>
                </a:solidFill>
                <a:latin typeface="Montserrat Classic"/>
              </a:rPr>
              <a:t>Keep a note of key contacts at University. You may never need to call on them, but it's good to know just in case! There is a list of useful contacts in this booklet.</a:t>
            </a:r>
          </a:p>
          <a:p>
            <a:pPr>
              <a:lnSpc>
                <a:spcPts val="1766"/>
              </a:lnSpc>
            </a:pPr>
            <a:endParaRPr lang="en-US" sz="1261" spc="50" dirty="0">
              <a:solidFill>
                <a:srgbClr val="000000"/>
              </a:solidFill>
              <a:latin typeface="Montserrat Classic"/>
            </a:endParaRPr>
          </a:p>
          <a:p>
            <a:pPr marL="272416" lvl="1" indent="-136208">
              <a:lnSpc>
                <a:spcPts val="1766"/>
              </a:lnSpc>
              <a:buFont typeface="Arial"/>
              <a:buChar char="•"/>
            </a:pPr>
            <a:r>
              <a:rPr lang="en-US" sz="1261" spc="50" dirty="0">
                <a:solidFill>
                  <a:srgbClr val="000000"/>
                </a:solidFill>
                <a:latin typeface="Montserrat Classic"/>
              </a:rPr>
              <a:t>Get familiar with the city and campus - we know this year is going to be different, but it can help create a sense of belonging when you are more familiar with your surroundings. If you ever get stuck and aren't sure where a room or building is, just head to Hallam Help.</a:t>
            </a:r>
          </a:p>
          <a:p>
            <a:pPr>
              <a:lnSpc>
                <a:spcPts val="1766"/>
              </a:lnSpc>
            </a:pPr>
            <a:endParaRPr lang="en-US" sz="1261" spc="50" dirty="0">
              <a:solidFill>
                <a:srgbClr val="000000"/>
              </a:solidFill>
              <a:latin typeface="Montserrat Classic"/>
            </a:endParaRPr>
          </a:p>
          <a:p>
            <a:pPr marL="272416" lvl="1" indent="-136208">
              <a:lnSpc>
                <a:spcPts val="1766"/>
              </a:lnSpc>
              <a:buFont typeface="Arial"/>
              <a:buChar char="•"/>
            </a:pPr>
            <a:r>
              <a:rPr lang="en-US" sz="1261" spc="50" dirty="0">
                <a:solidFill>
                  <a:srgbClr val="000000"/>
                </a:solidFill>
                <a:latin typeface="Montserrat Classic"/>
              </a:rPr>
              <a:t>Join the SHU </a:t>
            </a:r>
            <a:r>
              <a:rPr lang="en-US" sz="1261" spc="50" dirty="0" err="1">
                <a:solidFill>
                  <a:srgbClr val="000000"/>
                </a:solidFill>
                <a:latin typeface="Montserrat Classic"/>
              </a:rPr>
              <a:t>GoGlobal</a:t>
            </a:r>
            <a:r>
              <a:rPr lang="en-US" sz="1261" spc="50" dirty="0">
                <a:solidFill>
                  <a:srgbClr val="000000"/>
                </a:solidFill>
                <a:latin typeface="Montserrat Classic"/>
              </a:rPr>
              <a:t> Facebook group to find out about social activities and meet students from different countries - </a:t>
            </a:r>
            <a:r>
              <a:rPr lang="en-US" sz="1261" spc="50" dirty="0" err="1">
                <a:solidFill>
                  <a:srgbClr val="000000"/>
                </a:solidFill>
                <a:latin typeface="Montserrat Classic"/>
              </a:rPr>
              <a:t>facebook,com</a:t>
            </a:r>
            <a:r>
              <a:rPr lang="en-US" sz="1261" spc="50" dirty="0">
                <a:solidFill>
                  <a:srgbClr val="000000"/>
                </a:solidFill>
                <a:latin typeface="Montserrat Classic"/>
              </a:rPr>
              <a:t>/</a:t>
            </a:r>
            <a:r>
              <a:rPr lang="en-US" sz="1261" spc="50" dirty="0" err="1">
                <a:solidFill>
                  <a:srgbClr val="000000"/>
                </a:solidFill>
                <a:latin typeface="Montserrat Classic"/>
              </a:rPr>
              <a:t>goglobalatSHU</a:t>
            </a:r>
            <a:r>
              <a:rPr lang="en-US" sz="1261" spc="50" dirty="0">
                <a:solidFill>
                  <a:srgbClr val="000000"/>
                </a:solidFill>
                <a:latin typeface="Montserrat Classic"/>
              </a:rPr>
              <a:t> </a:t>
            </a:r>
          </a:p>
          <a:p>
            <a:pPr>
              <a:lnSpc>
                <a:spcPts val="1766"/>
              </a:lnSpc>
            </a:pPr>
            <a:endParaRPr lang="en-US" sz="1261" spc="50" dirty="0">
              <a:solidFill>
                <a:srgbClr val="000000"/>
              </a:solidFill>
              <a:latin typeface="Montserrat Classic"/>
            </a:endParaRPr>
          </a:p>
          <a:p>
            <a:pPr>
              <a:lnSpc>
                <a:spcPts val="1766"/>
              </a:lnSpc>
            </a:pPr>
            <a:r>
              <a:rPr lang="en-US" sz="1261" spc="50" dirty="0">
                <a:solidFill>
                  <a:srgbClr val="000000"/>
                </a:solidFill>
                <a:latin typeface="Montserrat Classic"/>
              </a:rPr>
              <a:t> </a:t>
            </a:r>
          </a:p>
          <a:p>
            <a:pPr>
              <a:lnSpc>
                <a:spcPts val="1848"/>
              </a:lnSpc>
            </a:pPr>
            <a:endParaRPr lang="en-US" sz="1261" spc="50" dirty="0">
              <a:solidFill>
                <a:srgbClr val="000000"/>
              </a:solidFill>
              <a:latin typeface="Montserrat Classic"/>
            </a:endParaRPr>
          </a:p>
        </p:txBody>
      </p:sp>
      <p:pic>
        <p:nvPicPr>
          <p:cNvPr id="10" name="Picture 10">
            <a:extLst>
              <a:ext uri="{C183D7F6-B498-43B3-948B-1728B52AA6E4}">
                <adec:decorative xmlns:adec="http://schemas.microsoft.com/office/drawing/2017/decorative" val="1"/>
              </a:ext>
            </a:extLst>
          </p:cNvPr>
          <p:cNvPicPr>
            <a:picLocks noChangeAspect="1"/>
          </p:cNvPicPr>
          <p:nvPr/>
        </p:nvPicPr>
        <p:blipFill>
          <a:blip r:embed="rId4"/>
          <a:srcRect l="2994" r="8532"/>
          <a:stretch>
            <a:fillRect/>
          </a:stretch>
        </p:blipFill>
        <p:spPr>
          <a:xfrm>
            <a:off x="3895098" y="7219407"/>
            <a:ext cx="3104087" cy="228479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08A896F-F16C-40CE-B820-A96B42241C2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Covid-19 advice and information</a:t>
            </a:r>
          </a:p>
        </p:txBody>
      </p:sp>
      <p:sp>
        <p:nvSpPr>
          <p:cNvPr id="9" name="TextBox 9"/>
          <p:cNvSpPr txBox="1"/>
          <p:nvPr/>
        </p:nvSpPr>
        <p:spPr>
          <a:xfrm>
            <a:off x="643449" y="958033"/>
            <a:ext cx="5819076" cy="441517"/>
          </a:xfrm>
          <a:prstGeom prst="rect">
            <a:avLst/>
          </a:prstGeom>
        </p:spPr>
        <p:txBody>
          <a:bodyPr lIns="0" tIns="0" rIns="0" bIns="0" rtlCol="0" anchor="t">
            <a:spAutoFit/>
          </a:bodyPr>
          <a:lstStyle/>
          <a:p>
            <a:pPr algn="ctr">
              <a:lnSpc>
                <a:spcPts val="3304"/>
              </a:lnSpc>
            </a:pPr>
            <a:r>
              <a:rPr lang="en-US" sz="3088" spc="92">
                <a:solidFill>
                  <a:srgbClr val="000000"/>
                </a:solidFill>
                <a:latin typeface="League Gothic"/>
              </a:rPr>
              <a:t>COVID-19 ADVICE AND INFORMATION</a:t>
            </a:r>
          </a:p>
        </p:txBody>
      </p:sp>
      <p:sp>
        <p:nvSpPr>
          <p:cNvPr id="5" name="TextBox 5"/>
          <p:cNvSpPr txBox="1"/>
          <p:nvPr/>
        </p:nvSpPr>
        <p:spPr>
          <a:xfrm>
            <a:off x="540015" y="1526200"/>
            <a:ext cx="6479971" cy="4435510"/>
          </a:xfrm>
          <a:prstGeom prst="rect">
            <a:avLst/>
          </a:prstGeom>
        </p:spPr>
        <p:txBody>
          <a:bodyPr lIns="0" tIns="0" rIns="0" bIns="0" rtlCol="0" anchor="t">
            <a:spAutoFit/>
          </a:bodyPr>
          <a:lstStyle/>
          <a:p>
            <a:pPr>
              <a:lnSpc>
                <a:spcPts val="1896"/>
              </a:lnSpc>
            </a:pPr>
            <a:r>
              <a:rPr lang="en-US" sz="1354" spc="54" dirty="0">
                <a:solidFill>
                  <a:srgbClr val="000000"/>
                </a:solidFill>
                <a:latin typeface="Montserrat Classic"/>
              </a:rPr>
              <a:t>My Hallam is kept up to date with the latest advice and information , including; Our Commitments; Safety measures; Campus facilities; Teaching and learning; Accommodation; and Student Support. </a:t>
            </a:r>
          </a:p>
          <a:p>
            <a:pPr>
              <a:lnSpc>
                <a:spcPts val="1896"/>
              </a:lnSpc>
            </a:pPr>
            <a:r>
              <a:rPr lang="en-US" sz="1354" spc="54" dirty="0">
                <a:solidFill>
                  <a:srgbClr val="000000"/>
                </a:solidFill>
                <a:latin typeface="Montserrat Classic"/>
              </a:rPr>
              <a:t>Make sure you check in with this regularly to ensure you stay in the know https://www.shu.ac.uk/keeping-safe-on-campus</a:t>
            </a:r>
          </a:p>
          <a:p>
            <a:pPr>
              <a:lnSpc>
                <a:spcPts val="1896"/>
              </a:lnSpc>
            </a:pPr>
            <a:endParaRPr lang="en-US" sz="1354" spc="54" dirty="0">
              <a:solidFill>
                <a:srgbClr val="000000"/>
              </a:solidFill>
              <a:latin typeface="Montserrat Classic"/>
            </a:endParaRPr>
          </a:p>
          <a:p>
            <a:pPr algn="ctr">
              <a:lnSpc>
                <a:spcPts val="2240"/>
              </a:lnSpc>
            </a:pPr>
            <a:endParaRPr lang="en-US" sz="1354" spc="54" dirty="0">
              <a:solidFill>
                <a:srgbClr val="000000"/>
              </a:solidFill>
              <a:latin typeface="Montserrat Classic"/>
            </a:endParaRPr>
          </a:p>
          <a:p>
            <a:pPr algn="ctr">
              <a:lnSpc>
                <a:spcPts val="2239"/>
              </a:lnSpc>
            </a:pPr>
            <a:r>
              <a:rPr lang="en-US" sz="1599" spc="63" dirty="0">
                <a:solidFill>
                  <a:srgbClr val="000000"/>
                </a:solidFill>
                <a:latin typeface="Montserrat Classic Bold"/>
              </a:rPr>
              <a:t>Good to know...</a:t>
            </a:r>
          </a:p>
          <a:p>
            <a:pPr>
              <a:lnSpc>
                <a:spcPts val="1896"/>
              </a:lnSpc>
            </a:pPr>
            <a:endParaRPr lang="en-US" sz="1599" spc="63" dirty="0">
              <a:solidFill>
                <a:srgbClr val="000000"/>
              </a:solidFill>
              <a:latin typeface="Montserrat Classic Bold"/>
            </a:endParaRPr>
          </a:p>
          <a:p>
            <a:pPr>
              <a:lnSpc>
                <a:spcPts val="1896"/>
              </a:lnSpc>
            </a:pPr>
            <a:r>
              <a:rPr lang="en-US" sz="1354" spc="54" dirty="0">
                <a:solidFill>
                  <a:srgbClr val="000000"/>
                </a:solidFill>
                <a:latin typeface="Montserrat Classic Bold"/>
              </a:rPr>
              <a:t>Accommodation</a:t>
            </a:r>
          </a:p>
          <a:p>
            <a:pPr>
              <a:lnSpc>
                <a:spcPts val="1896"/>
              </a:lnSpc>
            </a:pPr>
            <a:endParaRPr lang="en-US" sz="1354" spc="54" dirty="0">
              <a:solidFill>
                <a:srgbClr val="000000"/>
              </a:solidFill>
              <a:latin typeface="Montserrat Classic Bold"/>
            </a:endParaRPr>
          </a:p>
          <a:p>
            <a:pPr>
              <a:lnSpc>
                <a:spcPts val="1896"/>
              </a:lnSpc>
            </a:pPr>
            <a:r>
              <a:rPr lang="en-US" sz="1354" spc="54" dirty="0">
                <a:solidFill>
                  <a:srgbClr val="000000"/>
                </a:solidFill>
                <a:latin typeface="Montserrat Classic"/>
              </a:rPr>
              <a:t>Whether you are living in halls managed by Sheffield Hallam, private student accommodation or shared student houses the guidance is the same:</a:t>
            </a:r>
          </a:p>
          <a:p>
            <a:pPr marL="292412" lvl="1" indent="-146206">
              <a:lnSpc>
                <a:spcPts val="1896"/>
              </a:lnSpc>
              <a:buFont typeface="Arial"/>
              <a:buChar char="•"/>
            </a:pPr>
            <a:r>
              <a:rPr lang="en-US" sz="1354" spc="54" dirty="0">
                <a:solidFill>
                  <a:srgbClr val="000000"/>
                </a:solidFill>
                <a:latin typeface="Montserrat Classic"/>
              </a:rPr>
              <a:t>Discuss any concerns with your hall manager or landlord </a:t>
            </a:r>
          </a:p>
          <a:p>
            <a:pPr marL="292412" lvl="1" indent="-146206">
              <a:lnSpc>
                <a:spcPts val="1896"/>
              </a:lnSpc>
              <a:buFont typeface="Arial"/>
              <a:buChar char="•"/>
            </a:pPr>
            <a:r>
              <a:rPr lang="en-US" sz="1354" spc="54" dirty="0">
                <a:solidFill>
                  <a:srgbClr val="000000"/>
                </a:solidFill>
                <a:latin typeface="Montserrat Classic"/>
              </a:rPr>
              <a:t>Contact the Hallam Help team to speak to a Student or Residential Support Adviser.</a:t>
            </a:r>
          </a:p>
          <a:p>
            <a:pPr>
              <a:lnSpc>
                <a:spcPts val="1896"/>
              </a:lnSpc>
            </a:pPr>
            <a:endParaRPr lang="en-US" sz="1354" spc="54" dirty="0">
              <a:solidFill>
                <a:srgbClr val="000000"/>
              </a:solidFill>
              <a:latin typeface="Montserrat Classic"/>
            </a:endParaRPr>
          </a:p>
        </p:txBody>
      </p:sp>
      <p:pic>
        <p:nvPicPr>
          <p:cNvPr id="7" name="Picture 7">
            <a:extLst>
              <a:ext uri="{C183D7F6-B498-43B3-948B-1728B52AA6E4}">
                <adec:decorative xmlns:adec="http://schemas.microsoft.com/office/drawing/2017/decorative" val="1"/>
              </a:ext>
            </a:extLst>
          </p:cNvPr>
          <p:cNvPicPr>
            <a:picLocks noChangeAspect="1"/>
          </p:cNvPicPr>
          <p:nvPr/>
        </p:nvPicPr>
        <p:blipFill>
          <a:blip r:embed="rId2"/>
          <a:srcRect t="5715" b="5715"/>
          <a:stretch>
            <a:fillRect/>
          </a:stretch>
        </p:blipFill>
        <p:spPr>
          <a:xfrm>
            <a:off x="540015" y="7437831"/>
            <a:ext cx="3012972" cy="1729369"/>
          </a:xfrm>
          <a:prstGeom prst="rect">
            <a:avLst/>
          </a:prstGeom>
        </p:spPr>
      </p:pic>
      <p:pic>
        <p:nvPicPr>
          <p:cNvPr id="6" name="Picture 6">
            <a:extLst>
              <a:ext uri="{C183D7F6-B498-43B3-948B-1728B52AA6E4}">
                <adec:decorative xmlns:adec="http://schemas.microsoft.com/office/drawing/2017/decorative" val="1"/>
              </a:ext>
            </a:extLst>
          </p:cNvPr>
          <p:cNvPicPr>
            <a:picLocks noChangeAspect="1"/>
          </p:cNvPicPr>
          <p:nvPr/>
        </p:nvPicPr>
        <p:blipFill>
          <a:blip r:embed="rId3"/>
          <a:srcRect t="3737" b="3737"/>
          <a:stretch>
            <a:fillRect/>
          </a:stretch>
        </p:blipFill>
        <p:spPr>
          <a:xfrm>
            <a:off x="3969165" y="7437831"/>
            <a:ext cx="2800151" cy="17293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7DEC4AD-6574-426A-BCC3-BA5954BCD82D}"/>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Contacts</a:t>
            </a:r>
          </a:p>
        </p:txBody>
      </p:sp>
      <p:sp>
        <p:nvSpPr>
          <p:cNvPr id="6" name="TextBox 6"/>
          <p:cNvSpPr txBox="1"/>
          <p:nvPr/>
        </p:nvSpPr>
        <p:spPr>
          <a:xfrm>
            <a:off x="643449" y="958033"/>
            <a:ext cx="2743447" cy="441517"/>
          </a:xfrm>
          <a:prstGeom prst="rect">
            <a:avLst/>
          </a:prstGeom>
        </p:spPr>
        <p:txBody>
          <a:bodyPr lIns="0" tIns="0" rIns="0" bIns="0" rtlCol="0" anchor="t">
            <a:spAutoFit/>
          </a:bodyPr>
          <a:lstStyle/>
          <a:p>
            <a:pPr>
              <a:lnSpc>
                <a:spcPts val="3304"/>
              </a:lnSpc>
            </a:pPr>
            <a:r>
              <a:rPr lang="en-US" sz="3088" spc="92">
                <a:solidFill>
                  <a:srgbClr val="000000"/>
                </a:solidFill>
                <a:latin typeface="League Gothic"/>
              </a:rPr>
              <a:t>CONTACTS...</a:t>
            </a:r>
          </a:p>
        </p:txBody>
      </p:sp>
      <p:sp>
        <p:nvSpPr>
          <p:cNvPr id="7" name="TextBox 7"/>
          <p:cNvSpPr txBox="1"/>
          <p:nvPr/>
        </p:nvSpPr>
        <p:spPr>
          <a:xfrm>
            <a:off x="643449" y="1622817"/>
            <a:ext cx="2905155" cy="7417791"/>
          </a:xfrm>
          <a:prstGeom prst="rect">
            <a:avLst/>
          </a:prstGeom>
        </p:spPr>
        <p:txBody>
          <a:bodyPr lIns="0" tIns="0" rIns="0" bIns="0" rtlCol="0" anchor="t">
            <a:spAutoFit/>
          </a:bodyPr>
          <a:lstStyle/>
          <a:p>
            <a:pPr>
              <a:lnSpc>
                <a:spcPts val="1896"/>
              </a:lnSpc>
            </a:pPr>
            <a:r>
              <a:rPr lang="en-US" sz="1354" spc="54">
                <a:solidFill>
                  <a:srgbClr val="000000"/>
                </a:solidFill>
                <a:latin typeface="Montserrat Classic Bold"/>
              </a:rPr>
              <a:t>Hallam Help:</a:t>
            </a:r>
          </a:p>
          <a:p>
            <a:pPr>
              <a:lnSpc>
                <a:spcPts val="1896"/>
              </a:lnSpc>
            </a:pPr>
            <a:r>
              <a:rPr lang="en-US" sz="1354" spc="54">
                <a:solidFill>
                  <a:srgbClr val="000000"/>
                </a:solidFill>
                <a:latin typeface="Montserrat Classic"/>
              </a:rPr>
              <a:t>0114 225 2222</a:t>
            </a:r>
          </a:p>
          <a:p>
            <a:pPr>
              <a:lnSpc>
                <a:spcPts val="1896"/>
              </a:lnSpc>
            </a:pPr>
            <a:r>
              <a:rPr lang="en-US" sz="1354" spc="54">
                <a:solidFill>
                  <a:srgbClr val="000000"/>
                </a:solidFill>
                <a:latin typeface="Montserrat Classic"/>
              </a:rPr>
              <a:t>hallamhelp@shu.ac.uk</a:t>
            </a:r>
          </a:p>
          <a:p>
            <a:pPr>
              <a:lnSpc>
                <a:spcPts val="1896"/>
              </a:lnSpc>
            </a:pPr>
            <a:r>
              <a:rPr lang="en-US" sz="1354" spc="54">
                <a:solidFill>
                  <a:srgbClr val="000000"/>
                </a:solidFill>
                <a:latin typeface="Montserrat Classic"/>
              </a:rPr>
              <a:t>https://www.shu.ac.uk/myhallam/help-and-support</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Student Wellbeing:</a:t>
            </a:r>
          </a:p>
          <a:p>
            <a:pPr>
              <a:lnSpc>
                <a:spcPts val="1896"/>
              </a:lnSpc>
            </a:pPr>
            <a:r>
              <a:rPr lang="en-US" sz="1354" spc="54">
                <a:solidFill>
                  <a:srgbClr val="000000"/>
                </a:solidFill>
                <a:latin typeface="Montserrat Classic"/>
              </a:rPr>
              <a:t>0114 225 2136</a:t>
            </a:r>
          </a:p>
          <a:p>
            <a:pPr>
              <a:lnSpc>
                <a:spcPts val="1896"/>
              </a:lnSpc>
            </a:pPr>
            <a:r>
              <a:rPr lang="en-US" sz="1354" spc="54">
                <a:solidFill>
                  <a:srgbClr val="000000"/>
                </a:solidFill>
                <a:latin typeface="Montserrat Classic"/>
              </a:rPr>
              <a:t>student.wellbeing@shu.ac.uk</a:t>
            </a:r>
          </a:p>
          <a:p>
            <a:pPr>
              <a:lnSpc>
                <a:spcPts val="1896"/>
              </a:lnSpc>
            </a:pPr>
            <a:r>
              <a:rPr lang="en-US" sz="1354" spc="54">
                <a:solidFill>
                  <a:srgbClr val="000000"/>
                </a:solidFill>
                <a:latin typeface="Montserrat Classic"/>
              </a:rPr>
              <a:t>https://www.shu.ac.uk/wellbeing</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Careers Connect:</a:t>
            </a:r>
          </a:p>
          <a:p>
            <a:pPr>
              <a:lnSpc>
                <a:spcPts val="1896"/>
              </a:lnSpc>
            </a:pPr>
            <a:r>
              <a:rPr lang="en-US" sz="1354" spc="54">
                <a:solidFill>
                  <a:srgbClr val="000000"/>
                </a:solidFill>
                <a:latin typeface="Montserrat Classic"/>
              </a:rPr>
              <a:t>0114 225 3752 </a:t>
            </a:r>
          </a:p>
          <a:p>
            <a:pPr>
              <a:lnSpc>
                <a:spcPts val="1896"/>
              </a:lnSpc>
            </a:pPr>
            <a:r>
              <a:rPr lang="en-US" sz="1354" spc="54">
                <a:solidFill>
                  <a:srgbClr val="000000"/>
                </a:solidFill>
                <a:latin typeface="Montserrat Classic"/>
              </a:rPr>
              <a:t>careers@shu.ac.uk</a:t>
            </a:r>
          </a:p>
          <a:p>
            <a:pPr>
              <a:lnSpc>
                <a:spcPts val="1896"/>
              </a:lnSpc>
            </a:pPr>
            <a:r>
              <a:rPr lang="en-US" sz="1354" spc="54">
                <a:solidFill>
                  <a:srgbClr val="000000"/>
                </a:solidFill>
                <a:latin typeface="Montserrat Classic"/>
              </a:rPr>
              <a:t>https://careersconnect.shu.ac.uk/</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Students Union Advice Centre:</a:t>
            </a:r>
          </a:p>
          <a:p>
            <a:pPr>
              <a:lnSpc>
                <a:spcPts val="1896"/>
              </a:lnSpc>
            </a:pPr>
            <a:r>
              <a:rPr lang="en-US" sz="1354" spc="54">
                <a:solidFill>
                  <a:srgbClr val="000000"/>
                </a:solidFill>
                <a:latin typeface="Montserrat Classic"/>
              </a:rPr>
              <a:t>0114 225 4148 </a:t>
            </a:r>
          </a:p>
          <a:p>
            <a:pPr>
              <a:lnSpc>
                <a:spcPts val="1896"/>
              </a:lnSpc>
            </a:pPr>
            <a:r>
              <a:rPr lang="en-US" sz="1354" spc="54">
                <a:solidFill>
                  <a:srgbClr val="000000"/>
                </a:solidFill>
                <a:latin typeface="Montserrat Classic"/>
              </a:rPr>
              <a:t>https://www.hallamstudentsunion.com/advice_help/</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Skills centre:</a:t>
            </a:r>
          </a:p>
          <a:p>
            <a:pPr>
              <a:lnSpc>
                <a:spcPts val="1896"/>
              </a:lnSpc>
            </a:pPr>
            <a:r>
              <a:rPr lang="en-US" sz="1354" spc="54">
                <a:solidFill>
                  <a:srgbClr val="000000"/>
                </a:solidFill>
                <a:latin typeface="Montserrat Classic"/>
              </a:rPr>
              <a:t>https://blogs.shu.ac.uk/skillscentre/</a:t>
            </a:r>
          </a:p>
          <a:p>
            <a:pPr>
              <a:lnSpc>
                <a:spcPts val="1896"/>
              </a:lnSpc>
            </a:pPr>
            <a:endParaRPr lang="en-US" sz="1354" spc="54">
              <a:solidFill>
                <a:srgbClr val="000000"/>
              </a:solidFill>
              <a:latin typeface="Montserrat Classic"/>
            </a:endParaRPr>
          </a:p>
          <a:p>
            <a:pPr>
              <a:lnSpc>
                <a:spcPts val="1896"/>
              </a:lnSpc>
            </a:pPr>
            <a:r>
              <a:rPr lang="en-US" sz="1354" spc="54">
                <a:solidFill>
                  <a:srgbClr val="000000"/>
                </a:solidFill>
                <a:latin typeface="Montserrat Classic Bold"/>
              </a:rPr>
              <a:t>Accommodation:</a:t>
            </a:r>
          </a:p>
          <a:p>
            <a:pPr>
              <a:lnSpc>
                <a:spcPts val="1896"/>
              </a:lnSpc>
            </a:pPr>
            <a:r>
              <a:rPr lang="en-US" sz="1354" spc="54">
                <a:solidFill>
                  <a:srgbClr val="000000"/>
                </a:solidFill>
                <a:latin typeface="Montserrat Classic"/>
              </a:rPr>
              <a:t>0114 225 5555</a:t>
            </a:r>
          </a:p>
          <a:p>
            <a:pPr>
              <a:lnSpc>
                <a:spcPts val="1896"/>
              </a:lnSpc>
            </a:pPr>
            <a:r>
              <a:rPr lang="en-US" sz="1354" spc="54">
                <a:solidFill>
                  <a:srgbClr val="000000"/>
                </a:solidFill>
                <a:latin typeface="Montserrat Classic"/>
              </a:rPr>
              <a:t>https://www.shu.ac.uk/study-here/accommodation </a:t>
            </a:r>
          </a:p>
          <a:p>
            <a:pPr>
              <a:lnSpc>
                <a:spcPts val="1896"/>
              </a:lnSpc>
            </a:pPr>
            <a:endParaRPr lang="en-US" sz="1354" spc="54">
              <a:solidFill>
                <a:srgbClr val="000000"/>
              </a:solidFill>
              <a:latin typeface="Montserrat Classic"/>
            </a:endParaRPr>
          </a:p>
        </p:txBody>
      </p:sp>
      <p:pic>
        <p:nvPicPr>
          <p:cNvPr id="8" name="Picture 8">
            <a:extLst>
              <a:ext uri="{C183D7F6-B498-43B3-948B-1728B52AA6E4}">
                <adec:decorative xmlns:adec="http://schemas.microsoft.com/office/drawing/2017/decorative" val="1"/>
              </a:ext>
            </a:extLst>
          </p:cNvPr>
          <p:cNvPicPr>
            <a:picLocks noChangeAspect="1"/>
          </p:cNvPicPr>
          <p:nvPr/>
        </p:nvPicPr>
        <p:blipFill>
          <a:blip r:embed="rId2"/>
          <a:srcRect t="3247" b="3247"/>
          <a:stretch>
            <a:fillRect/>
          </a:stretch>
        </p:blipFill>
        <p:spPr>
          <a:xfrm>
            <a:off x="3976409" y="1164505"/>
            <a:ext cx="3024000" cy="1885650"/>
          </a:xfrm>
          <a:prstGeom prst="rect">
            <a:avLst/>
          </a:prstGeom>
        </p:spPr>
      </p:pic>
      <p:pic>
        <p:nvPicPr>
          <p:cNvPr id="9" name="Picture 9">
            <a:extLst>
              <a:ext uri="{C183D7F6-B498-43B3-948B-1728B52AA6E4}">
                <adec:decorative xmlns:adec="http://schemas.microsoft.com/office/drawing/2017/decorative" val="1"/>
              </a:ext>
            </a:extLst>
          </p:cNvPr>
          <p:cNvPicPr>
            <a:picLocks noChangeAspect="1"/>
          </p:cNvPicPr>
          <p:nvPr/>
        </p:nvPicPr>
        <p:blipFill>
          <a:blip r:embed="rId3"/>
          <a:srcRect/>
          <a:stretch>
            <a:fillRect/>
          </a:stretch>
        </p:blipFill>
        <p:spPr>
          <a:xfrm>
            <a:off x="4361695" y="3655928"/>
            <a:ext cx="2253429" cy="3380143"/>
          </a:xfrm>
          <a:prstGeom prst="rect">
            <a:avLst/>
          </a:prstGeom>
        </p:spPr>
      </p:pic>
      <p:pic>
        <p:nvPicPr>
          <p:cNvPr id="10" name="Picture 10">
            <a:extLst>
              <a:ext uri="{C183D7F6-B498-43B3-948B-1728B52AA6E4}">
                <adec:decorative xmlns:adec="http://schemas.microsoft.com/office/drawing/2017/decorative" val="1"/>
              </a:ext>
            </a:extLst>
          </p:cNvPr>
          <p:cNvPicPr>
            <a:picLocks noChangeAspect="1"/>
          </p:cNvPicPr>
          <p:nvPr/>
        </p:nvPicPr>
        <p:blipFill>
          <a:blip r:embed="rId4"/>
          <a:srcRect/>
          <a:stretch>
            <a:fillRect/>
          </a:stretch>
        </p:blipFill>
        <p:spPr>
          <a:xfrm>
            <a:off x="3976409" y="7504801"/>
            <a:ext cx="3024000" cy="201663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1250</Words>
  <Application>Microsoft Office PowerPoint</Application>
  <PresentationFormat>Custom</PresentationFormat>
  <Paragraphs>122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Montserrat Classic</vt:lpstr>
      <vt:lpstr>Arial</vt:lpstr>
      <vt:lpstr>Montserrat Classic Bold</vt:lpstr>
      <vt:lpstr>League Gothic</vt:lpstr>
      <vt:lpstr>Calibri</vt:lpstr>
      <vt:lpstr>Office Theme</vt:lpstr>
      <vt:lpstr>Welcome to Sheffield Hallam</vt:lpstr>
      <vt:lpstr>Named contact information and support</vt:lpstr>
      <vt:lpstr>Useful resources</vt:lpstr>
      <vt:lpstr>Top tips</vt:lpstr>
      <vt:lpstr>Top tips continued</vt:lpstr>
      <vt:lpstr>Covid-19 advice and information</vt:lpstr>
      <vt:lpstr>Contacts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SHU Care leavers</dc:title>
  <dc:creator>Wilkinson, Kate (LSSS)</dc:creator>
  <cp:lastModifiedBy>Wilkinson, Kate (LSSS)</cp:lastModifiedBy>
  <cp:revision>3</cp:revision>
  <dcterms:created xsi:type="dcterms:W3CDTF">2006-08-16T00:00:00Z</dcterms:created>
  <dcterms:modified xsi:type="dcterms:W3CDTF">2021-06-10T11:41:36Z</dcterms:modified>
  <dc:identifier>DAEFJUAZuMg</dc:identifier>
</cp:coreProperties>
</file>