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6"/>
  </p:handoutMasterIdLst>
  <p:sldIdLst>
    <p:sldId id="28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7" r:id="rId15"/>
    <p:sldId id="278" r:id="rId16"/>
    <p:sldId id="279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78B7EE-E709-5844-8832-6D1C61BEF11B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D79AB5-65B5-E341-99C2-FA5A9005ED50}">
      <dgm:prSet phldrT="[Text]" custT="1"/>
      <dgm:spPr/>
      <dgm:t>
        <a:bodyPr/>
        <a:lstStyle/>
        <a:p>
          <a:r>
            <a:rPr lang="en-US" sz="2400" dirty="0" smtClean="0"/>
            <a:t>Professional identity</a:t>
          </a:r>
          <a:endParaRPr lang="en-US" sz="2400" dirty="0"/>
        </a:p>
      </dgm:t>
    </dgm:pt>
    <dgm:pt modelId="{4CEBE058-735A-9B4B-ADD7-F3C4B0F3CF95}" type="parTrans" cxnId="{33C5C7EC-DDDA-2447-AEB8-0AB0ED93BCB7}">
      <dgm:prSet/>
      <dgm:spPr/>
      <dgm:t>
        <a:bodyPr/>
        <a:lstStyle/>
        <a:p>
          <a:endParaRPr lang="en-US"/>
        </a:p>
      </dgm:t>
    </dgm:pt>
    <dgm:pt modelId="{46445C99-0102-FA48-979C-265494171DF8}" type="sibTrans" cxnId="{33C5C7EC-DDDA-2447-AEB8-0AB0ED93BCB7}">
      <dgm:prSet/>
      <dgm:spPr/>
      <dgm:t>
        <a:bodyPr/>
        <a:lstStyle/>
        <a:p>
          <a:endParaRPr lang="en-US"/>
        </a:p>
      </dgm:t>
    </dgm:pt>
    <dgm:pt modelId="{A8EFF21B-8FC4-D349-A0C4-2012081FEA72}">
      <dgm:prSet phldrT="[Text]" custT="1"/>
      <dgm:spPr/>
      <dgm:t>
        <a:bodyPr/>
        <a:lstStyle/>
        <a:p>
          <a:r>
            <a:rPr lang="en-US" sz="2000" dirty="0" smtClean="0"/>
            <a:t>Job role/s and responsibilities</a:t>
          </a:r>
          <a:endParaRPr lang="en-US" sz="2000" dirty="0"/>
        </a:p>
      </dgm:t>
    </dgm:pt>
    <dgm:pt modelId="{4B40CC5F-7692-084A-B258-B875491FDF2E}" type="parTrans" cxnId="{41399D4B-A36B-1145-9B87-2DCA0FD7C0B6}">
      <dgm:prSet/>
      <dgm:spPr/>
      <dgm:t>
        <a:bodyPr/>
        <a:lstStyle/>
        <a:p>
          <a:endParaRPr lang="en-US"/>
        </a:p>
      </dgm:t>
    </dgm:pt>
    <dgm:pt modelId="{0FA05B1E-A2EE-7A43-91F2-651DF71A7E37}" type="sibTrans" cxnId="{41399D4B-A36B-1145-9B87-2DCA0FD7C0B6}">
      <dgm:prSet/>
      <dgm:spPr/>
      <dgm:t>
        <a:bodyPr/>
        <a:lstStyle/>
        <a:p>
          <a:endParaRPr lang="en-US"/>
        </a:p>
      </dgm:t>
    </dgm:pt>
    <dgm:pt modelId="{650445E7-74D5-FC4E-99CA-6C79B4E3EEAD}">
      <dgm:prSet phldrT="[Text]" custT="1"/>
      <dgm:spPr/>
      <dgm:t>
        <a:bodyPr/>
        <a:lstStyle/>
        <a:p>
          <a:r>
            <a:rPr lang="en-US" sz="1800" dirty="0" smtClean="0"/>
            <a:t>Training, continuing professional development</a:t>
          </a:r>
          <a:endParaRPr lang="en-US" sz="1800" dirty="0"/>
        </a:p>
      </dgm:t>
    </dgm:pt>
    <dgm:pt modelId="{FF42B5BB-3C67-5243-90FE-D745F7B2BCDE}" type="parTrans" cxnId="{CDB14996-51F7-7F45-9ED6-D53845B5CAFC}">
      <dgm:prSet/>
      <dgm:spPr/>
      <dgm:t>
        <a:bodyPr/>
        <a:lstStyle/>
        <a:p>
          <a:endParaRPr lang="en-US"/>
        </a:p>
      </dgm:t>
    </dgm:pt>
    <dgm:pt modelId="{014D19AF-2949-2047-8975-263F0ECD0EFF}" type="sibTrans" cxnId="{CDB14996-51F7-7F45-9ED6-D53845B5CAFC}">
      <dgm:prSet/>
      <dgm:spPr/>
      <dgm:t>
        <a:bodyPr/>
        <a:lstStyle/>
        <a:p>
          <a:endParaRPr lang="en-US"/>
        </a:p>
      </dgm:t>
    </dgm:pt>
    <dgm:pt modelId="{9892E4C8-225B-6C46-8DD2-ADE188405567}">
      <dgm:prSet phldrT="[Text]" custT="1"/>
      <dgm:spPr/>
      <dgm:t>
        <a:bodyPr/>
        <a:lstStyle/>
        <a:p>
          <a:r>
            <a:rPr lang="en-US" sz="2400" dirty="0" smtClean="0"/>
            <a:t>Work setting context</a:t>
          </a:r>
          <a:endParaRPr lang="en-US" sz="2400" dirty="0"/>
        </a:p>
      </dgm:t>
    </dgm:pt>
    <dgm:pt modelId="{EE5D887E-1760-614D-BB2F-372FD60301C9}" type="parTrans" cxnId="{2FC6D1E3-D931-3F40-BA08-CDF03F3D8AC2}">
      <dgm:prSet/>
      <dgm:spPr/>
      <dgm:t>
        <a:bodyPr/>
        <a:lstStyle/>
        <a:p>
          <a:endParaRPr lang="en-US"/>
        </a:p>
      </dgm:t>
    </dgm:pt>
    <dgm:pt modelId="{54A9CE44-D2B3-F24D-885E-6866650B65A6}" type="sibTrans" cxnId="{2FC6D1E3-D931-3F40-BA08-CDF03F3D8AC2}">
      <dgm:prSet/>
      <dgm:spPr/>
      <dgm:t>
        <a:bodyPr/>
        <a:lstStyle/>
        <a:p>
          <a:endParaRPr lang="en-US"/>
        </a:p>
      </dgm:t>
    </dgm:pt>
    <dgm:pt modelId="{2D9240D0-1FD2-734D-9766-1B1E46F42866}">
      <dgm:prSet phldrT="[Text]" custT="1"/>
      <dgm:spPr/>
      <dgm:t>
        <a:bodyPr/>
        <a:lstStyle/>
        <a:p>
          <a:r>
            <a:rPr lang="en-US" sz="1400" dirty="0" smtClean="0"/>
            <a:t>Social, cultural</a:t>
          </a:r>
        </a:p>
        <a:p>
          <a:r>
            <a:rPr lang="en-US" sz="1400" dirty="0" smtClean="0"/>
            <a:t>government, discourses, construct of the child</a:t>
          </a:r>
          <a:endParaRPr lang="en-US" sz="1400" dirty="0"/>
        </a:p>
      </dgm:t>
    </dgm:pt>
    <dgm:pt modelId="{4E23C6B3-08CA-8B43-A955-A44ACCCF7C0E}" type="parTrans" cxnId="{818B154C-95E3-4E47-906C-C70D07EE6303}">
      <dgm:prSet/>
      <dgm:spPr/>
      <dgm:t>
        <a:bodyPr/>
        <a:lstStyle/>
        <a:p>
          <a:endParaRPr lang="en-US"/>
        </a:p>
      </dgm:t>
    </dgm:pt>
    <dgm:pt modelId="{8D0A862B-44F4-7244-ABBB-F9FAB6CE6594}" type="sibTrans" cxnId="{818B154C-95E3-4E47-906C-C70D07EE6303}">
      <dgm:prSet/>
      <dgm:spPr/>
      <dgm:t>
        <a:bodyPr/>
        <a:lstStyle/>
        <a:p>
          <a:endParaRPr lang="en-US"/>
        </a:p>
      </dgm:t>
    </dgm:pt>
    <dgm:pt modelId="{EF73FBC7-BAB8-C445-8236-E8AEC873635F}">
      <dgm:prSet phldrT="[Text]" custT="1"/>
      <dgm:spPr/>
      <dgm:t>
        <a:bodyPr/>
        <a:lstStyle/>
        <a:p>
          <a:r>
            <a:rPr lang="en-US" sz="2400" dirty="0" smtClean="0"/>
            <a:t>Curriculum</a:t>
          </a:r>
          <a:r>
            <a:rPr lang="en-US" sz="2400" baseline="0" dirty="0" smtClean="0"/>
            <a:t> and pedagogy</a:t>
          </a:r>
          <a:endParaRPr lang="en-US" sz="2400" dirty="0"/>
        </a:p>
      </dgm:t>
    </dgm:pt>
    <dgm:pt modelId="{63F75A8A-6FF5-764B-A161-338E897EA13A}" type="sibTrans" cxnId="{57166FC3-4E1F-0B44-9D2A-AA3F3CEAE59C}">
      <dgm:prSet/>
      <dgm:spPr/>
      <dgm:t>
        <a:bodyPr/>
        <a:lstStyle/>
        <a:p>
          <a:endParaRPr lang="en-US"/>
        </a:p>
      </dgm:t>
    </dgm:pt>
    <dgm:pt modelId="{1FCA3C9C-F3B3-0145-BF8F-F9B38A18B120}" type="parTrans" cxnId="{57166FC3-4E1F-0B44-9D2A-AA3F3CEAE59C}">
      <dgm:prSet/>
      <dgm:spPr/>
      <dgm:t>
        <a:bodyPr/>
        <a:lstStyle/>
        <a:p>
          <a:endParaRPr lang="en-US"/>
        </a:p>
      </dgm:t>
    </dgm:pt>
    <dgm:pt modelId="{888B73ED-1828-8A45-8E66-4362B9BD4E45}" type="pres">
      <dgm:prSet presAssocID="{EE78B7EE-E709-5844-8832-6D1C61BEF11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8E8385-7C7E-1646-8B7A-16A92649E001}" type="pres">
      <dgm:prSet presAssocID="{A3D79AB5-65B5-E341-99C2-FA5A9005ED50}" presName="root1" presStyleCnt="0"/>
      <dgm:spPr/>
    </dgm:pt>
    <dgm:pt modelId="{1931580B-DBD3-3E45-BAE3-64666E31429D}" type="pres">
      <dgm:prSet presAssocID="{A3D79AB5-65B5-E341-99C2-FA5A9005ED5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7C75B4-657E-4B4D-8B6A-9CC56A6FB9ED}" type="pres">
      <dgm:prSet presAssocID="{A3D79AB5-65B5-E341-99C2-FA5A9005ED50}" presName="level2hierChild" presStyleCnt="0"/>
      <dgm:spPr/>
    </dgm:pt>
    <dgm:pt modelId="{C90FF568-D68D-E344-B6FA-635770083EB8}" type="pres">
      <dgm:prSet presAssocID="{4B40CC5F-7692-084A-B258-B875491FDF2E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D84114E1-673F-2341-8E32-623999F816CD}" type="pres">
      <dgm:prSet presAssocID="{4B40CC5F-7692-084A-B258-B875491FDF2E}" presName="connTx" presStyleLbl="parChTrans1D2" presStyleIdx="0" presStyleCnt="2"/>
      <dgm:spPr/>
      <dgm:t>
        <a:bodyPr/>
        <a:lstStyle/>
        <a:p>
          <a:endParaRPr lang="en-US"/>
        </a:p>
      </dgm:t>
    </dgm:pt>
    <dgm:pt modelId="{F24F92D6-1CF5-C04A-B5B4-445B452A2B05}" type="pres">
      <dgm:prSet presAssocID="{A8EFF21B-8FC4-D349-A0C4-2012081FEA72}" presName="root2" presStyleCnt="0"/>
      <dgm:spPr/>
    </dgm:pt>
    <dgm:pt modelId="{376D9A3A-0330-1442-A163-241C9C772A19}" type="pres">
      <dgm:prSet presAssocID="{A8EFF21B-8FC4-D349-A0C4-2012081FEA72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074E2E-8AA4-B442-AF5C-7B1B35E00107}" type="pres">
      <dgm:prSet presAssocID="{A8EFF21B-8FC4-D349-A0C4-2012081FEA72}" presName="level3hierChild" presStyleCnt="0"/>
      <dgm:spPr/>
    </dgm:pt>
    <dgm:pt modelId="{66087764-C0BB-EC4A-83A9-069AA29154AF}" type="pres">
      <dgm:prSet presAssocID="{FF42B5BB-3C67-5243-90FE-D745F7B2BCDE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29473C75-C7AB-4D4E-AE9A-395ACE273828}" type="pres">
      <dgm:prSet presAssocID="{FF42B5BB-3C67-5243-90FE-D745F7B2BCDE}" presName="connTx" presStyleLbl="parChTrans1D3" presStyleIdx="0" presStyleCnt="3"/>
      <dgm:spPr/>
      <dgm:t>
        <a:bodyPr/>
        <a:lstStyle/>
        <a:p>
          <a:endParaRPr lang="en-US"/>
        </a:p>
      </dgm:t>
    </dgm:pt>
    <dgm:pt modelId="{A725BD14-5BF9-6848-830A-E0EB36EBE7E2}" type="pres">
      <dgm:prSet presAssocID="{650445E7-74D5-FC4E-99CA-6C79B4E3EEAD}" presName="root2" presStyleCnt="0"/>
      <dgm:spPr/>
    </dgm:pt>
    <dgm:pt modelId="{BA621A5D-7D22-9845-9E46-9E37721FE947}" type="pres">
      <dgm:prSet presAssocID="{650445E7-74D5-FC4E-99CA-6C79B4E3EEAD}" presName="LevelTwoTextNode" presStyleLbl="node3" presStyleIdx="0" presStyleCnt="3" custLinFactNeighborX="333" custLinFactNeighborY="30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4BF9EA-0071-2741-AE20-066060627923}" type="pres">
      <dgm:prSet presAssocID="{650445E7-74D5-FC4E-99CA-6C79B4E3EEAD}" presName="level3hierChild" presStyleCnt="0"/>
      <dgm:spPr/>
    </dgm:pt>
    <dgm:pt modelId="{8CE1A6D2-DEA6-D44E-8267-53D2FBFBACA6}" type="pres">
      <dgm:prSet presAssocID="{1FCA3C9C-F3B3-0145-BF8F-F9B38A18B120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2674B12A-FFF6-9140-9156-D021DD20D1D7}" type="pres">
      <dgm:prSet presAssocID="{1FCA3C9C-F3B3-0145-BF8F-F9B38A18B120}" presName="connTx" presStyleLbl="parChTrans1D3" presStyleIdx="1" presStyleCnt="3"/>
      <dgm:spPr/>
      <dgm:t>
        <a:bodyPr/>
        <a:lstStyle/>
        <a:p>
          <a:endParaRPr lang="en-US"/>
        </a:p>
      </dgm:t>
    </dgm:pt>
    <dgm:pt modelId="{35514F59-5E95-4E46-ABE5-CB6B76820942}" type="pres">
      <dgm:prSet presAssocID="{EF73FBC7-BAB8-C445-8236-E8AEC873635F}" presName="root2" presStyleCnt="0"/>
      <dgm:spPr/>
    </dgm:pt>
    <dgm:pt modelId="{75555248-7B88-6D45-8A1D-1AD50FD64D5D}" type="pres">
      <dgm:prSet presAssocID="{EF73FBC7-BAB8-C445-8236-E8AEC873635F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F62D2B-9A18-6F4E-9CBC-BB0FDBB76A5C}" type="pres">
      <dgm:prSet presAssocID="{EF73FBC7-BAB8-C445-8236-E8AEC873635F}" presName="level3hierChild" presStyleCnt="0"/>
      <dgm:spPr/>
    </dgm:pt>
    <dgm:pt modelId="{EE7CC1A5-2EB1-CC49-9C37-39E5C4009A98}" type="pres">
      <dgm:prSet presAssocID="{EE5D887E-1760-614D-BB2F-372FD60301C9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BEFED96F-9EC1-9D45-81A1-589FF8B0A6D5}" type="pres">
      <dgm:prSet presAssocID="{EE5D887E-1760-614D-BB2F-372FD60301C9}" presName="connTx" presStyleLbl="parChTrans1D2" presStyleIdx="1" presStyleCnt="2"/>
      <dgm:spPr/>
      <dgm:t>
        <a:bodyPr/>
        <a:lstStyle/>
        <a:p>
          <a:endParaRPr lang="en-US"/>
        </a:p>
      </dgm:t>
    </dgm:pt>
    <dgm:pt modelId="{ACB1F0F6-B8ED-084A-B380-5F00E8B25B53}" type="pres">
      <dgm:prSet presAssocID="{9892E4C8-225B-6C46-8DD2-ADE188405567}" presName="root2" presStyleCnt="0"/>
      <dgm:spPr/>
    </dgm:pt>
    <dgm:pt modelId="{B834C616-E85A-7E40-80C6-9EE7D253D8AB}" type="pres">
      <dgm:prSet presAssocID="{9892E4C8-225B-6C46-8DD2-ADE188405567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8953B8-E403-164C-93E9-1F1A550890C1}" type="pres">
      <dgm:prSet presAssocID="{9892E4C8-225B-6C46-8DD2-ADE188405567}" presName="level3hierChild" presStyleCnt="0"/>
      <dgm:spPr/>
    </dgm:pt>
    <dgm:pt modelId="{9DB83AF2-898E-5544-B882-BA62904F8CF9}" type="pres">
      <dgm:prSet presAssocID="{4E23C6B3-08CA-8B43-A955-A44ACCCF7C0E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934C4C19-4D63-F043-92C5-83B40E3C1A3C}" type="pres">
      <dgm:prSet presAssocID="{4E23C6B3-08CA-8B43-A955-A44ACCCF7C0E}" presName="connTx" presStyleLbl="parChTrans1D3" presStyleIdx="2" presStyleCnt="3"/>
      <dgm:spPr/>
      <dgm:t>
        <a:bodyPr/>
        <a:lstStyle/>
        <a:p>
          <a:endParaRPr lang="en-US"/>
        </a:p>
      </dgm:t>
    </dgm:pt>
    <dgm:pt modelId="{CFF48612-3986-5E43-ACBF-338DC92DF441}" type="pres">
      <dgm:prSet presAssocID="{2D9240D0-1FD2-734D-9766-1B1E46F42866}" presName="root2" presStyleCnt="0"/>
      <dgm:spPr/>
    </dgm:pt>
    <dgm:pt modelId="{69C3B454-0BD3-E44D-841E-1B1B4572AC43}" type="pres">
      <dgm:prSet presAssocID="{2D9240D0-1FD2-734D-9766-1B1E46F42866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3ECD79-6A96-294F-982A-85053D47AF48}" type="pres">
      <dgm:prSet presAssocID="{2D9240D0-1FD2-734D-9766-1B1E46F42866}" presName="level3hierChild" presStyleCnt="0"/>
      <dgm:spPr/>
    </dgm:pt>
  </dgm:ptLst>
  <dgm:cxnLst>
    <dgm:cxn modelId="{818B154C-95E3-4E47-906C-C70D07EE6303}" srcId="{9892E4C8-225B-6C46-8DD2-ADE188405567}" destId="{2D9240D0-1FD2-734D-9766-1B1E46F42866}" srcOrd="0" destOrd="0" parTransId="{4E23C6B3-08CA-8B43-A955-A44ACCCF7C0E}" sibTransId="{8D0A862B-44F4-7244-ABBB-F9FAB6CE6594}"/>
    <dgm:cxn modelId="{ABAD9349-DD63-7145-9AAD-96FFF19EC56B}" type="presOf" srcId="{EE5D887E-1760-614D-BB2F-372FD60301C9}" destId="{BEFED96F-9EC1-9D45-81A1-589FF8B0A6D5}" srcOrd="1" destOrd="0" presId="urn:microsoft.com/office/officeart/2005/8/layout/hierarchy2"/>
    <dgm:cxn modelId="{DBF081D2-D73C-314F-B37B-5CCCE7A89B3F}" type="presOf" srcId="{EE78B7EE-E709-5844-8832-6D1C61BEF11B}" destId="{888B73ED-1828-8A45-8E66-4362B9BD4E45}" srcOrd="0" destOrd="0" presId="urn:microsoft.com/office/officeart/2005/8/layout/hierarchy2"/>
    <dgm:cxn modelId="{D6291116-C3E8-5C42-A850-A50A9BC4CA34}" type="presOf" srcId="{4E23C6B3-08CA-8B43-A955-A44ACCCF7C0E}" destId="{934C4C19-4D63-F043-92C5-83B40E3C1A3C}" srcOrd="1" destOrd="0" presId="urn:microsoft.com/office/officeart/2005/8/layout/hierarchy2"/>
    <dgm:cxn modelId="{455B45E4-F2A2-F246-BEDD-57BCE041DD3F}" type="presOf" srcId="{A3D79AB5-65B5-E341-99C2-FA5A9005ED50}" destId="{1931580B-DBD3-3E45-BAE3-64666E31429D}" srcOrd="0" destOrd="0" presId="urn:microsoft.com/office/officeart/2005/8/layout/hierarchy2"/>
    <dgm:cxn modelId="{CDB14996-51F7-7F45-9ED6-D53845B5CAFC}" srcId="{A8EFF21B-8FC4-D349-A0C4-2012081FEA72}" destId="{650445E7-74D5-FC4E-99CA-6C79B4E3EEAD}" srcOrd="0" destOrd="0" parTransId="{FF42B5BB-3C67-5243-90FE-D745F7B2BCDE}" sibTransId="{014D19AF-2949-2047-8975-263F0ECD0EFF}"/>
    <dgm:cxn modelId="{C82D409F-D1D0-6A41-ACDD-C36A4927A68C}" type="presOf" srcId="{4B40CC5F-7692-084A-B258-B875491FDF2E}" destId="{C90FF568-D68D-E344-B6FA-635770083EB8}" srcOrd="0" destOrd="0" presId="urn:microsoft.com/office/officeart/2005/8/layout/hierarchy2"/>
    <dgm:cxn modelId="{CA179052-D9F0-6D41-A0CA-5B5D35F6C1A5}" type="presOf" srcId="{650445E7-74D5-FC4E-99CA-6C79B4E3EEAD}" destId="{BA621A5D-7D22-9845-9E46-9E37721FE947}" srcOrd="0" destOrd="0" presId="urn:microsoft.com/office/officeart/2005/8/layout/hierarchy2"/>
    <dgm:cxn modelId="{FDDF2EF6-7037-FF4C-8522-2584EF414949}" type="presOf" srcId="{FF42B5BB-3C67-5243-90FE-D745F7B2BCDE}" destId="{29473C75-C7AB-4D4E-AE9A-395ACE273828}" srcOrd="1" destOrd="0" presId="urn:microsoft.com/office/officeart/2005/8/layout/hierarchy2"/>
    <dgm:cxn modelId="{7D655DC3-D633-D149-AD5A-D8513B6344BE}" type="presOf" srcId="{1FCA3C9C-F3B3-0145-BF8F-F9B38A18B120}" destId="{8CE1A6D2-DEA6-D44E-8267-53D2FBFBACA6}" srcOrd="0" destOrd="0" presId="urn:microsoft.com/office/officeart/2005/8/layout/hierarchy2"/>
    <dgm:cxn modelId="{1D9384BB-38C1-CD40-A85B-46F80F626836}" type="presOf" srcId="{4E23C6B3-08CA-8B43-A955-A44ACCCF7C0E}" destId="{9DB83AF2-898E-5544-B882-BA62904F8CF9}" srcOrd="0" destOrd="0" presId="urn:microsoft.com/office/officeart/2005/8/layout/hierarchy2"/>
    <dgm:cxn modelId="{2FC6D1E3-D931-3F40-BA08-CDF03F3D8AC2}" srcId="{A3D79AB5-65B5-E341-99C2-FA5A9005ED50}" destId="{9892E4C8-225B-6C46-8DD2-ADE188405567}" srcOrd="1" destOrd="0" parTransId="{EE5D887E-1760-614D-BB2F-372FD60301C9}" sibTransId="{54A9CE44-D2B3-F24D-885E-6866650B65A6}"/>
    <dgm:cxn modelId="{588513B8-F8C2-E844-90EC-FAE6359DDD2C}" type="presOf" srcId="{EF73FBC7-BAB8-C445-8236-E8AEC873635F}" destId="{75555248-7B88-6D45-8A1D-1AD50FD64D5D}" srcOrd="0" destOrd="0" presId="urn:microsoft.com/office/officeart/2005/8/layout/hierarchy2"/>
    <dgm:cxn modelId="{C23C8667-7E32-6B41-826D-8984145748C0}" type="presOf" srcId="{FF42B5BB-3C67-5243-90FE-D745F7B2BCDE}" destId="{66087764-C0BB-EC4A-83A9-069AA29154AF}" srcOrd="0" destOrd="0" presId="urn:microsoft.com/office/officeart/2005/8/layout/hierarchy2"/>
    <dgm:cxn modelId="{41399D4B-A36B-1145-9B87-2DCA0FD7C0B6}" srcId="{A3D79AB5-65B5-E341-99C2-FA5A9005ED50}" destId="{A8EFF21B-8FC4-D349-A0C4-2012081FEA72}" srcOrd="0" destOrd="0" parTransId="{4B40CC5F-7692-084A-B258-B875491FDF2E}" sibTransId="{0FA05B1E-A2EE-7A43-91F2-651DF71A7E37}"/>
    <dgm:cxn modelId="{7F1D9A26-4BDA-0B4D-9291-16DAAD7C75FD}" type="presOf" srcId="{2D9240D0-1FD2-734D-9766-1B1E46F42866}" destId="{69C3B454-0BD3-E44D-841E-1B1B4572AC43}" srcOrd="0" destOrd="0" presId="urn:microsoft.com/office/officeart/2005/8/layout/hierarchy2"/>
    <dgm:cxn modelId="{33C5C7EC-DDDA-2447-AEB8-0AB0ED93BCB7}" srcId="{EE78B7EE-E709-5844-8832-6D1C61BEF11B}" destId="{A3D79AB5-65B5-E341-99C2-FA5A9005ED50}" srcOrd="0" destOrd="0" parTransId="{4CEBE058-735A-9B4B-ADD7-F3C4B0F3CF95}" sibTransId="{46445C99-0102-FA48-979C-265494171DF8}"/>
    <dgm:cxn modelId="{9E0AF80C-5B48-1741-9F68-732BAB356028}" type="presOf" srcId="{EE5D887E-1760-614D-BB2F-372FD60301C9}" destId="{EE7CC1A5-2EB1-CC49-9C37-39E5C4009A98}" srcOrd="0" destOrd="0" presId="urn:microsoft.com/office/officeart/2005/8/layout/hierarchy2"/>
    <dgm:cxn modelId="{9560AF0A-086C-6A4E-BCA3-04FDE2CA996E}" type="presOf" srcId="{9892E4C8-225B-6C46-8DD2-ADE188405567}" destId="{B834C616-E85A-7E40-80C6-9EE7D253D8AB}" srcOrd="0" destOrd="0" presId="urn:microsoft.com/office/officeart/2005/8/layout/hierarchy2"/>
    <dgm:cxn modelId="{AE09BAC5-1C9B-A24D-90E4-493CBE9FFB9F}" type="presOf" srcId="{4B40CC5F-7692-084A-B258-B875491FDF2E}" destId="{D84114E1-673F-2341-8E32-623999F816CD}" srcOrd="1" destOrd="0" presId="urn:microsoft.com/office/officeart/2005/8/layout/hierarchy2"/>
    <dgm:cxn modelId="{283ACB3E-2690-6143-8C00-12B79017365B}" type="presOf" srcId="{A8EFF21B-8FC4-D349-A0C4-2012081FEA72}" destId="{376D9A3A-0330-1442-A163-241C9C772A19}" srcOrd="0" destOrd="0" presId="urn:microsoft.com/office/officeart/2005/8/layout/hierarchy2"/>
    <dgm:cxn modelId="{57166FC3-4E1F-0B44-9D2A-AA3F3CEAE59C}" srcId="{A8EFF21B-8FC4-D349-A0C4-2012081FEA72}" destId="{EF73FBC7-BAB8-C445-8236-E8AEC873635F}" srcOrd="1" destOrd="0" parTransId="{1FCA3C9C-F3B3-0145-BF8F-F9B38A18B120}" sibTransId="{63F75A8A-6FF5-764B-A161-338E897EA13A}"/>
    <dgm:cxn modelId="{141D5F3F-A18B-A94D-9ED9-65C913F98586}" type="presOf" srcId="{1FCA3C9C-F3B3-0145-BF8F-F9B38A18B120}" destId="{2674B12A-FFF6-9140-9156-D021DD20D1D7}" srcOrd="1" destOrd="0" presId="urn:microsoft.com/office/officeart/2005/8/layout/hierarchy2"/>
    <dgm:cxn modelId="{DB64115B-4DA9-1D44-852D-80CE9DF67521}" type="presParOf" srcId="{888B73ED-1828-8A45-8E66-4362B9BD4E45}" destId="{9C8E8385-7C7E-1646-8B7A-16A92649E001}" srcOrd="0" destOrd="0" presId="urn:microsoft.com/office/officeart/2005/8/layout/hierarchy2"/>
    <dgm:cxn modelId="{24DEEC39-7356-794C-83F0-A8D2FC6641B4}" type="presParOf" srcId="{9C8E8385-7C7E-1646-8B7A-16A92649E001}" destId="{1931580B-DBD3-3E45-BAE3-64666E31429D}" srcOrd="0" destOrd="0" presId="urn:microsoft.com/office/officeart/2005/8/layout/hierarchy2"/>
    <dgm:cxn modelId="{96B37806-15B2-5E47-952F-E65F0E6B2D9C}" type="presParOf" srcId="{9C8E8385-7C7E-1646-8B7A-16A92649E001}" destId="{237C75B4-657E-4B4D-8B6A-9CC56A6FB9ED}" srcOrd="1" destOrd="0" presId="urn:microsoft.com/office/officeart/2005/8/layout/hierarchy2"/>
    <dgm:cxn modelId="{A92516DC-A1D8-A741-ADFA-26E5C7609328}" type="presParOf" srcId="{237C75B4-657E-4B4D-8B6A-9CC56A6FB9ED}" destId="{C90FF568-D68D-E344-B6FA-635770083EB8}" srcOrd="0" destOrd="0" presId="urn:microsoft.com/office/officeart/2005/8/layout/hierarchy2"/>
    <dgm:cxn modelId="{BB281991-7EA4-074A-8E5E-91CC864D8CE3}" type="presParOf" srcId="{C90FF568-D68D-E344-B6FA-635770083EB8}" destId="{D84114E1-673F-2341-8E32-623999F816CD}" srcOrd="0" destOrd="0" presId="urn:microsoft.com/office/officeart/2005/8/layout/hierarchy2"/>
    <dgm:cxn modelId="{A0E7C572-92B1-E843-A39C-DA2541B273EB}" type="presParOf" srcId="{237C75B4-657E-4B4D-8B6A-9CC56A6FB9ED}" destId="{F24F92D6-1CF5-C04A-B5B4-445B452A2B05}" srcOrd="1" destOrd="0" presId="urn:microsoft.com/office/officeart/2005/8/layout/hierarchy2"/>
    <dgm:cxn modelId="{B29FB64F-C8F9-C241-98D3-6F6B6A610117}" type="presParOf" srcId="{F24F92D6-1CF5-C04A-B5B4-445B452A2B05}" destId="{376D9A3A-0330-1442-A163-241C9C772A19}" srcOrd="0" destOrd="0" presId="urn:microsoft.com/office/officeart/2005/8/layout/hierarchy2"/>
    <dgm:cxn modelId="{850550E0-ED71-384C-91B2-D1396C029A7B}" type="presParOf" srcId="{F24F92D6-1CF5-C04A-B5B4-445B452A2B05}" destId="{7C074E2E-8AA4-B442-AF5C-7B1B35E00107}" srcOrd="1" destOrd="0" presId="urn:microsoft.com/office/officeart/2005/8/layout/hierarchy2"/>
    <dgm:cxn modelId="{6BEFBFB7-0980-B344-A980-9B3DDA03D613}" type="presParOf" srcId="{7C074E2E-8AA4-B442-AF5C-7B1B35E00107}" destId="{66087764-C0BB-EC4A-83A9-069AA29154AF}" srcOrd="0" destOrd="0" presId="urn:microsoft.com/office/officeart/2005/8/layout/hierarchy2"/>
    <dgm:cxn modelId="{C02A8F7C-EF5B-744D-B75C-CFA8B1BFA470}" type="presParOf" srcId="{66087764-C0BB-EC4A-83A9-069AA29154AF}" destId="{29473C75-C7AB-4D4E-AE9A-395ACE273828}" srcOrd="0" destOrd="0" presId="urn:microsoft.com/office/officeart/2005/8/layout/hierarchy2"/>
    <dgm:cxn modelId="{9839552D-EF82-D148-B55F-C5FB62D0169A}" type="presParOf" srcId="{7C074E2E-8AA4-B442-AF5C-7B1B35E00107}" destId="{A725BD14-5BF9-6848-830A-E0EB36EBE7E2}" srcOrd="1" destOrd="0" presId="urn:microsoft.com/office/officeart/2005/8/layout/hierarchy2"/>
    <dgm:cxn modelId="{10409A27-7B40-A846-B52C-C1E9AE0484DC}" type="presParOf" srcId="{A725BD14-5BF9-6848-830A-E0EB36EBE7E2}" destId="{BA621A5D-7D22-9845-9E46-9E37721FE947}" srcOrd="0" destOrd="0" presId="urn:microsoft.com/office/officeart/2005/8/layout/hierarchy2"/>
    <dgm:cxn modelId="{ADD25B96-5F0A-9646-8CF7-A27B32346474}" type="presParOf" srcId="{A725BD14-5BF9-6848-830A-E0EB36EBE7E2}" destId="{624BF9EA-0071-2741-AE20-066060627923}" srcOrd="1" destOrd="0" presId="urn:microsoft.com/office/officeart/2005/8/layout/hierarchy2"/>
    <dgm:cxn modelId="{29EA61D7-D88B-A345-B440-F950B2472582}" type="presParOf" srcId="{7C074E2E-8AA4-B442-AF5C-7B1B35E00107}" destId="{8CE1A6D2-DEA6-D44E-8267-53D2FBFBACA6}" srcOrd="2" destOrd="0" presId="urn:microsoft.com/office/officeart/2005/8/layout/hierarchy2"/>
    <dgm:cxn modelId="{1B872CAB-113D-0F45-94A8-AF6CC1B7BA1F}" type="presParOf" srcId="{8CE1A6D2-DEA6-D44E-8267-53D2FBFBACA6}" destId="{2674B12A-FFF6-9140-9156-D021DD20D1D7}" srcOrd="0" destOrd="0" presId="urn:microsoft.com/office/officeart/2005/8/layout/hierarchy2"/>
    <dgm:cxn modelId="{833D1FD2-DF48-8D40-8CE9-EFF3ADDF8857}" type="presParOf" srcId="{7C074E2E-8AA4-B442-AF5C-7B1B35E00107}" destId="{35514F59-5E95-4E46-ABE5-CB6B76820942}" srcOrd="3" destOrd="0" presId="urn:microsoft.com/office/officeart/2005/8/layout/hierarchy2"/>
    <dgm:cxn modelId="{7C9844A6-E065-E54B-A82B-EE7739662692}" type="presParOf" srcId="{35514F59-5E95-4E46-ABE5-CB6B76820942}" destId="{75555248-7B88-6D45-8A1D-1AD50FD64D5D}" srcOrd="0" destOrd="0" presId="urn:microsoft.com/office/officeart/2005/8/layout/hierarchy2"/>
    <dgm:cxn modelId="{6E81A3C9-457E-7844-9DE0-6570AF06508E}" type="presParOf" srcId="{35514F59-5E95-4E46-ABE5-CB6B76820942}" destId="{25F62D2B-9A18-6F4E-9CBC-BB0FDBB76A5C}" srcOrd="1" destOrd="0" presId="urn:microsoft.com/office/officeart/2005/8/layout/hierarchy2"/>
    <dgm:cxn modelId="{5E20CC15-9E31-3F49-A5ED-72F1373A4894}" type="presParOf" srcId="{237C75B4-657E-4B4D-8B6A-9CC56A6FB9ED}" destId="{EE7CC1A5-2EB1-CC49-9C37-39E5C4009A98}" srcOrd="2" destOrd="0" presId="urn:microsoft.com/office/officeart/2005/8/layout/hierarchy2"/>
    <dgm:cxn modelId="{2BB5F8D0-209A-5749-8FFF-775AC40B04BA}" type="presParOf" srcId="{EE7CC1A5-2EB1-CC49-9C37-39E5C4009A98}" destId="{BEFED96F-9EC1-9D45-81A1-589FF8B0A6D5}" srcOrd="0" destOrd="0" presId="urn:microsoft.com/office/officeart/2005/8/layout/hierarchy2"/>
    <dgm:cxn modelId="{3BDEFBBE-D5C1-AC4A-A38A-84EF80C82152}" type="presParOf" srcId="{237C75B4-657E-4B4D-8B6A-9CC56A6FB9ED}" destId="{ACB1F0F6-B8ED-084A-B380-5F00E8B25B53}" srcOrd="3" destOrd="0" presId="urn:microsoft.com/office/officeart/2005/8/layout/hierarchy2"/>
    <dgm:cxn modelId="{C48A0D5C-44EB-EC44-815C-DA43268E1973}" type="presParOf" srcId="{ACB1F0F6-B8ED-084A-B380-5F00E8B25B53}" destId="{B834C616-E85A-7E40-80C6-9EE7D253D8AB}" srcOrd="0" destOrd="0" presId="urn:microsoft.com/office/officeart/2005/8/layout/hierarchy2"/>
    <dgm:cxn modelId="{4E32B59A-5E2F-C245-816D-578DF23C4521}" type="presParOf" srcId="{ACB1F0F6-B8ED-084A-B380-5F00E8B25B53}" destId="{278953B8-E403-164C-93E9-1F1A550890C1}" srcOrd="1" destOrd="0" presId="urn:microsoft.com/office/officeart/2005/8/layout/hierarchy2"/>
    <dgm:cxn modelId="{0671826B-02F3-7040-B34C-5F762722B55B}" type="presParOf" srcId="{278953B8-E403-164C-93E9-1F1A550890C1}" destId="{9DB83AF2-898E-5544-B882-BA62904F8CF9}" srcOrd="0" destOrd="0" presId="urn:microsoft.com/office/officeart/2005/8/layout/hierarchy2"/>
    <dgm:cxn modelId="{0D9796B0-398C-CF48-B35A-1CA1A7F9B647}" type="presParOf" srcId="{9DB83AF2-898E-5544-B882-BA62904F8CF9}" destId="{934C4C19-4D63-F043-92C5-83B40E3C1A3C}" srcOrd="0" destOrd="0" presId="urn:microsoft.com/office/officeart/2005/8/layout/hierarchy2"/>
    <dgm:cxn modelId="{349C1760-7687-AE4B-B308-CA79D083F3DA}" type="presParOf" srcId="{278953B8-E403-164C-93E9-1F1A550890C1}" destId="{CFF48612-3986-5E43-ACBF-338DC92DF441}" srcOrd="1" destOrd="0" presId="urn:microsoft.com/office/officeart/2005/8/layout/hierarchy2"/>
    <dgm:cxn modelId="{60109FA4-C8B5-B747-840D-7E22F53C2435}" type="presParOf" srcId="{CFF48612-3986-5E43-ACBF-338DC92DF441}" destId="{69C3B454-0BD3-E44D-841E-1B1B4572AC43}" srcOrd="0" destOrd="0" presId="urn:microsoft.com/office/officeart/2005/8/layout/hierarchy2"/>
    <dgm:cxn modelId="{2BF404DE-83F6-7347-8469-AB65C1F1781B}" type="presParOf" srcId="{CFF48612-3986-5E43-ACBF-338DC92DF441}" destId="{0C3ECD79-6A96-294F-982A-85053D47AF4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1580B-DBD3-3E45-BAE3-64666E31429D}">
      <dsp:nvSpPr>
        <dsp:cNvPr id="0" name=""/>
        <dsp:cNvSpPr/>
      </dsp:nvSpPr>
      <dsp:spPr>
        <a:xfrm>
          <a:off x="5730" y="1861518"/>
          <a:ext cx="1985536" cy="992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Professional identity</a:t>
          </a:r>
          <a:endParaRPr lang="en-US" sz="2400" kern="1200" dirty="0"/>
        </a:p>
      </dsp:txBody>
      <dsp:txXfrm>
        <a:off x="34807" y="1890595"/>
        <a:ext cx="1927382" cy="934614"/>
      </dsp:txXfrm>
    </dsp:sp>
    <dsp:sp modelId="{C90FF568-D68D-E344-B6FA-635770083EB8}">
      <dsp:nvSpPr>
        <dsp:cNvPr id="0" name=""/>
        <dsp:cNvSpPr/>
      </dsp:nvSpPr>
      <dsp:spPr>
        <a:xfrm rot="18770822">
          <a:off x="1804430" y="1908214"/>
          <a:ext cx="1167888" cy="43112"/>
        </a:xfrm>
        <a:custGeom>
          <a:avLst/>
          <a:gdLst/>
          <a:ahLst/>
          <a:cxnLst/>
          <a:rect l="0" t="0" r="0" b="0"/>
          <a:pathLst>
            <a:path>
              <a:moveTo>
                <a:pt x="0" y="21556"/>
              </a:moveTo>
              <a:lnTo>
                <a:pt x="1167888" y="21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359177" y="1900573"/>
        <a:ext cx="58394" cy="58394"/>
      </dsp:txXfrm>
    </dsp:sp>
    <dsp:sp modelId="{376D9A3A-0330-1442-A163-241C9C772A19}">
      <dsp:nvSpPr>
        <dsp:cNvPr id="0" name=""/>
        <dsp:cNvSpPr/>
      </dsp:nvSpPr>
      <dsp:spPr>
        <a:xfrm>
          <a:off x="2785481" y="1005255"/>
          <a:ext cx="1985536" cy="992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Job role/s and responsibilities</a:t>
          </a:r>
          <a:endParaRPr lang="en-US" sz="2000" kern="1200" dirty="0"/>
        </a:p>
      </dsp:txBody>
      <dsp:txXfrm>
        <a:off x="2814558" y="1034332"/>
        <a:ext cx="1927382" cy="934614"/>
      </dsp:txXfrm>
    </dsp:sp>
    <dsp:sp modelId="{66087764-C0BB-EC4A-83A9-069AA29154AF}">
      <dsp:nvSpPr>
        <dsp:cNvPr id="0" name=""/>
        <dsp:cNvSpPr/>
      </dsp:nvSpPr>
      <dsp:spPr>
        <a:xfrm rot="19556104">
          <a:off x="4688167" y="1209638"/>
          <a:ext cx="965647" cy="43112"/>
        </a:xfrm>
        <a:custGeom>
          <a:avLst/>
          <a:gdLst/>
          <a:ahLst/>
          <a:cxnLst/>
          <a:rect l="0" t="0" r="0" b="0"/>
          <a:pathLst>
            <a:path>
              <a:moveTo>
                <a:pt x="0" y="21556"/>
              </a:moveTo>
              <a:lnTo>
                <a:pt x="965647" y="21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46849" y="1207053"/>
        <a:ext cx="48282" cy="48282"/>
      </dsp:txXfrm>
    </dsp:sp>
    <dsp:sp modelId="{BA621A5D-7D22-9845-9E46-9E37721FE947}">
      <dsp:nvSpPr>
        <dsp:cNvPr id="0" name=""/>
        <dsp:cNvSpPr/>
      </dsp:nvSpPr>
      <dsp:spPr>
        <a:xfrm>
          <a:off x="5570963" y="464365"/>
          <a:ext cx="1985536" cy="992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Training, continuing professional development</a:t>
          </a:r>
          <a:endParaRPr lang="en-US" sz="1800" kern="1200" dirty="0"/>
        </a:p>
      </dsp:txBody>
      <dsp:txXfrm>
        <a:off x="5600040" y="493442"/>
        <a:ext cx="1927382" cy="934614"/>
      </dsp:txXfrm>
    </dsp:sp>
    <dsp:sp modelId="{8CE1A6D2-DEA6-D44E-8267-53D2FBFBACA6}">
      <dsp:nvSpPr>
        <dsp:cNvPr id="0" name=""/>
        <dsp:cNvSpPr/>
      </dsp:nvSpPr>
      <dsp:spPr>
        <a:xfrm rot="2142401">
          <a:off x="4679086" y="1765504"/>
          <a:ext cx="978078" cy="43112"/>
        </a:xfrm>
        <a:custGeom>
          <a:avLst/>
          <a:gdLst/>
          <a:ahLst/>
          <a:cxnLst/>
          <a:rect l="0" t="0" r="0" b="0"/>
          <a:pathLst>
            <a:path>
              <a:moveTo>
                <a:pt x="0" y="21556"/>
              </a:moveTo>
              <a:lnTo>
                <a:pt x="978078" y="21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43673" y="1762608"/>
        <a:ext cx="48903" cy="48903"/>
      </dsp:txXfrm>
    </dsp:sp>
    <dsp:sp modelId="{75555248-7B88-6D45-8A1D-1AD50FD64D5D}">
      <dsp:nvSpPr>
        <dsp:cNvPr id="0" name=""/>
        <dsp:cNvSpPr/>
      </dsp:nvSpPr>
      <dsp:spPr>
        <a:xfrm>
          <a:off x="5565232" y="1576097"/>
          <a:ext cx="1985536" cy="992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Curriculum</a:t>
          </a:r>
          <a:r>
            <a:rPr lang="en-US" sz="2400" kern="1200" baseline="0" dirty="0" smtClean="0"/>
            <a:t> and pedagogy</a:t>
          </a:r>
          <a:endParaRPr lang="en-US" sz="2400" kern="1200" dirty="0"/>
        </a:p>
      </dsp:txBody>
      <dsp:txXfrm>
        <a:off x="5594309" y="1605174"/>
        <a:ext cx="1927382" cy="934614"/>
      </dsp:txXfrm>
    </dsp:sp>
    <dsp:sp modelId="{EE7CC1A5-2EB1-CC49-9C37-39E5C4009A98}">
      <dsp:nvSpPr>
        <dsp:cNvPr id="0" name=""/>
        <dsp:cNvSpPr/>
      </dsp:nvSpPr>
      <dsp:spPr>
        <a:xfrm rot="2829178">
          <a:off x="1804430" y="2764477"/>
          <a:ext cx="1167888" cy="43112"/>
        </a:xfrm>
        <a:custGeom>
          <a:avLst/>
          <a:gdLst/>
          <a:ahLst/>
          <a:cxnLst/>
          <a:rect l="0" t="0" r="0" b="0"/>
          <a:pathLst>
            <a:path>
              <a:moveTo>
                <a:pt x="0" y="21556"/>
              </a:moveTo>
              <a:lnTo>
                <a:pt x="1167888" y="21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359177" y="2756836"/>
        <a:ext cx="58394" cy="58394"/>
      </dsp:txXfrm>
    </dsp:sp>
    <dsp:sp modelId="{B834C616-E85A-7E40-80C6-9EE7D253D8AB}">
      <dsp:nvSpPr>
        <dsp:cNvPr id="0" name=""/>
        <dsp:cNvSpPr/>
      </dsp:nvSpPr>
      <dsp:spPr>
        <a:xfrm>
          <a:off x="2785481" y="2717780"/>
          <a:ext cx="1985536" cy="992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Work setting context</a:t>
          </a:r>
          <a:endParaRPr lang="en-US" sz="2400" kern="1200" dirty="0"/>
        </a:p>
      </dsp:txBody>
      <dsp:txXfrm>
        <a:off x="2814558" y="2746857"/>
        <a:ext cx="1927382" cy="934614"/>
      </dsp:txXfrm>
    </dsp:sp>
    <dsp:sp modelId="{9DB83AF2-898E-5544-B882-BA62904F8CF9}">
      <dsp:nvSpPr>
        <dsp:cNvPr id="0" name=""/>
        <dsp:cNvSpPr/>
      </dsp:nvSpPr>
      <dsp:spPr>
        <a:xfrm>
          <a:off x="4771018" y="3192608"/>
          <a:ext cx="794214" cy="43112"/>
        </a:xfrm>
        <a:custGeom>
          <a:avLst/>
          <a:gdLst/>
          <a:ahLst/>
          <a:cxnLst/>
          <a:rect l="0" t="0" r="0" b="0"/>
          <a:pathLst>
            <a:path>
              <a:moveTo>
                <a:pt x="0" y="21556"/>
              </a:moveTo>
              <a:lnTo>
                <a:pt x="794214" y="215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48270" y="3194309"/>
        <a:ext cx="39710" cy="39710"/>
      </dsp:txXfrm>
    </dsp:sp>
    <dsp:sp modelId="{69C3B454-0BD3-E44D-841E-1B1B4572AC43}">
      <dsp:nvSpPr>
        <dsp:cNvPr id="0" name=""/>
        <dsp:cNvSpPr/>
      </dsp:nvSpPr>
      <dsp:spPr>
        <a:xfrm>
          <a:off x="5565232" y="2717780"/>
          <a:ext cx="1985536" cy="992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Social, cultural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government, discourses, construct of the child</a:t>
          </a:r>
          <a:endParaRPr lang="en-US" sz="1400" kern="1200" dirty="0"/>
        </a:p>
      </dsp:txBody>
      <dsp:txXfrm>
        <a:off x="5594309" y="2746857"/>
        <a:ext cx="1927382" cy="9346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B3E67E-B1C5-2444-A879-4C7BF278E458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EF93D-9829-DF45-B9B9-E6C28C809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60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Congratulations to all those who were awarded EYPS 2012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 smtClean="0"/>
              <a:t>Long Pathway 2011-2012</a:t>
            </a:r>
          </a:p>
          <a:p>
            <a:pPr marL="0" indent="0">
              <a:buNone/>
            </a:pPr>
            <a:r>
              <a:rPr lang="en-GB" dirty="0" smtClean="0"/>
              <a:t>Jackie Rhodes, </a:t>
            </a:r>
            <a:r>
              <a:rPr lang="en-GB" dirty="0" err="1" smtClean="0"/>
              <a:t>Nickie</a:t>
            </a:r>
            <a:r>
              <a:rPr lang="en-GB" dirty="0" smtClean="0"/>
              <a:t> </a:t>
            </a:r>
            <a:r>
              <a:rPr lang="en-GB" dirty="0" err="1" smtClean="0"/>
              <a:t>Channer</a:t>
            </a:r>
            <a:r>
              <a:rPr lang="en-GB" dirty="0" smtClean="0"/>
              <a:t>, Amanda Holden  Donna Fowler, Sam </a:t>
            </a:r>
            <a:r>
              <a:rPr lang="en-GB" dirty="0" err="1" smtClean="0"/>
              <a:t>Coult</a:t>
            </a:r>
            <a:r>
              <a:rPr lang="en-GB" dirty="0" smtClean="0"/>
              <a:t>, Gaynor </a:t>
            </a:r>
            <a:r>
              <a:rPr lang="en-GB" dirty="0" err="1" smtClean="0"/>
              <a:t>Dodds</a:t>
            </a:r>
            <a:r>
              <a:rPr lang="en-GB" dirty="0" smtClean="0"/>
              <a:t>, Sally Goy, Jackie Foster Smith, </a:t>
            </a:r>
            <a:r>
              <a:rPr lang="en-GB" dirty="0"/>
              <a:t>H</a:t>
            </a:r>
            <a:r>
              <a:rPr lang="en-GB" dirty="0" smtClean="0"/>
              <a:t>elen Morey, Lucy Smith and Katie Smith</a:t>
            </a:r>
          </a:p>
          <a:p>
            <a:r>
              <a:rPr lang="en-GB" b="1" dirty="0" smtClean="0"/>
              <a:t>ECSD to EYPS</a:t>
            </a:r>
          </a:p>
          <a:p>
            <a:pPr marL="0" indent="0">
              <a:buNone/>
            </a:pPr>
            <a:r>
              <a:rPr lang="en-GB" dirty="0" smtClean="0"/>
              <a:t>Karen Woodhead, Katie </a:t>
            </a:r>
            <a:r>
              <a:rPr lang="en-GB" dirty="0" err="1" smtClean="0"/>
              <a:t>Lowther</a:t>
            </a:r>
            <a:r>
              <a:rPr lang="en-GB" dirty="0" smtClean="0"/>
              <a:t>, Rebecca </a:t>
            </a:r>
            <a:r>
              <a:rPr lang="en-GB" dirty="0"/>
              <a:t>D</a:t>
            </a:r>
            <a:r>
              <a:rPr lang="en-GB" dirty="0" smtClean="0"/>
              <a:t>avis, Hollie </a:t>
            </a:r>
            <a:r>
              <a:rPr lang="en-GB" dirty="0"/>
              <a:t>S</a:t>
            </a:r>
            <a:r>
              <a:rPr lang="en-GB" dirty="0" smtClean="0"/>
              <a:t>nape, Anna King, Sarah Blaney and Helen </a:t>
            </a:r>
            <a:r>
              <a:rPr lang="en-GB" dirty="0" err="1" smtClean="0"/>
              <a:t>Colledge</a:t>
            </a:r>
            <a:endParaRPr lang="en-GB" dirty="0" smtClean="0"/>
          </a:p>
          <a:p>
            <a:r>
              <a:rPr lang="en-GB" b="1" dirty="0" smtClean="0"/>
              <a:t>Graduate Practitioner Pathway</a:t>
            </a:r>
          </a:p>
          <a:p>
            <a:pPr marL="0" indent="0">
              <a:buNone/>
            </a:pPr>
            <a:r>
              <a:rPr lang="en-GB" dirty="0"/>
              <a:t>Michaela Kelly, Rochelle Richards, Alison Savage, Fran </a:t>
            </a:r>
            <a:r>
              <a:rPr lang="en-GB" dirty="0" err="1"/>
              <a:t>Loczki</a:t>
            </a:r>
            <a:r>
              <a:rPr lang="en-GB" dirty="0"/>
              <a:t>, Jessica Polkey, Debra </a:t>
            </a:r>
            <a:r>
              <a:rPr lang="en-GB" dirty="0" smtClean="0"/>
              <a:t>Goldsworthy</a:t>
            </a:r>
          </a:p>
          <a:p>
            <a:r>
              <a:rPr lang="en-GB" b="1" dirty="0" smtClean="0"/>
              <a:t>Undergraduate Practitioner Pathway</a:t>
            </a:r>
          </a:p>
          <a:p>
            <a:pPr marL="0" indent="0">
              <a:buNone/>
            </a:pPr>
            <a:r>
              <a:rPr lang="en-GB" dirty="0" smtClean="0"/>
              <a:t>Jacqui Hannaby, Kirsty Headford, Kirsty Breckney, Natasha Unwin, Kay Castledine, Anne Jaques, Sarah Morley, Kelly Howard and Nicola Stanley</a:t>
            </a:r>
          </a:p>
        </p:txBody>
      </p:sp>
    </p:spTree>
    <p:extLst>
      <p:ext uri="{BB962C8B-B14F-4D97-AF65-F5344CB8AC3E}">
        <p14:creationId xmlns:p14="http://schemas.microsoft.com/office/powerpoint/2010/main" val="2207843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learning professional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chemeClr val="tx1"/>
                </a:solidFill>
              </a:rPr>
              <a:t>Guille</a:t>
            </a:r>
            <a:r>
              <a:rPr lang="en-US" sz="2800" dirty="0">
                <a:solidFill>
                  <a:schemeClr val="tx1"/>
                </a:solidFill>
              </a:rPr>
              <a:t> and Lucas (1999)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The development of the </a:t>
            </a:r>
            <a:r>
              <a:rPr lang="en-US" sz="2800" dirty="0">
                <a:solidFill>
                  <a:srgbClr val="B050D7"/>
                </a:solidFill>
              </a:rPr>
              <a:t>‘learning professional’</a:t>
            </a:r>
          </a:p>
          <a:p>
            <a:r>
              <a:rPr lang="en-US" sz="2800" dirty="0">
                <a:solidFill>
                  <a:srgbClr val="000000"/>
                </a:solidFill>
              </a:rPr>
              <a:t>Underpins professionalism and professional identity</a:t>
            </a:r>
          </a:p>
          <a:p>
            <a:r>
              <a:rPr lang="en-US" sz="2800" dirty="0">
                <a:solidFill>
                  <a:srgbClr val="000000"/>
                </a:solidFill>
              </a:rPr>
              <a:t>A positive approach to </a:t>
            </a:r>
            <a:r>
              <a:rPr lang="en-US" sz="2800" b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continuing professional development and learning</a:t>
            </a:r>
          </a:p>
          <a:p>
            <a:r>
              <a:rPr lang="en-US" sz="2800" dirty="0">
                <a:solidFill>
                  <a:srgbClr val="000000"/>
                </a:solidFill>
              </a:rPr>
              <a:t>Practitioner seeks out opportunities to extend professional understandings and skill sets.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88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learning professional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Extended</a:t>
            </a:r>
            <a:r>
              <a:rPr lang="en-US" sz="2400" dirty="0">
                <a:solidFill>
                  <a:schemeClr val="tx1"/>
                </a:solidFill>
              </a:rPr>
              <a:t> rather than restricted </a:t>
            </a:r>
            <a:r>
              <a:rPr lang="en-US" sz="2400" dirty="0" smtClean="0">
                <a:solidFill>
                  <a:schemeClr val="tx1"/>
                </a:solidFill>
              </a:rPr>
              <a:t>view of </a:t>
            </a:r>
            <a:r>
              <a:rPr lang="en-US" sz="2400" b="1" dirty="0" smtClean="0">
                <a:solidFill>
                  <a:srgbClr val="B050D7"/>
                </a:solidFill>
              </a:rPr>
              <a:t>professionalism </a:t>
            </a:r>
            <a:endParaRPr lang="en-US" sz="2400" b="1" dirty="0">
              <a:solidFill>
                <a:srgbClr val="B050D7"/>
              </a:solidFill>
            </a:endParaRPr>
          </a:p>
          <a:p>
            <a:r>
              <a:rPr lang="en-US" sz="2400" b="1" i="1" dirty="0">
                <a:solidFill>
                  <a:schemeClr val="tx1"/>
                </a:solidFill>
              </a:rPr>
              <a:t>Transformational </a:t>
            </a:r>
            <a:r>
              <a:rPr lang="en-US" sz="2400" dirty="0">
                <a:solidFill>
                  <a:schemeClr val="tx1"/>
                </a:solidFill>
              </a:rPr>
              <a:t>learning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Access to higher education, transformed workforce</a:t>
            </a:r>
          </a:p>
          <a:p>
            <a:r>
              <a:rPr lang="en-US" sz="2400" dirty="0">
                <a:solidFill>
                  <a:schemeClr val="tx1"/>
                </a:solidFill>
              </a:rPr>
              <a:t>Research case study of </a:t>
            </a:r>
            <a:r>
              <a:rPr lang="en-US" sz="2400" dirty="0" smtClean="0">
                <a:solidFill>
                  <a:schemeClr val="tx1"/>
                </a:solidFill>
              </a:rPr>
              <a:t>EY foundation </a:t>
            </a:r>
            <a:r>
              <a:rPr lang="en-US" sz="2400" dirty="0">
                <a:solidFill>
                  <a:schemeClr val="tx1"/>
                </a:solidFill>
              </a:rPr>
              <a:t>degree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i="1" dirty="0" smtClean="0">
                <a:solidFill>
                  <a:schemeClr val="tx1"/>
                </a:solidFill>
              </a:rPr>
              <a:t>transformational </a:t>
            </a:r>
            <a:r>
              <a:rPr lang="en-US" sz="2400" i="1" dirty="0">
                <a:solidFill>
                  <a:schemeClr val="tx1"/>
                </a:solidFill>
              </a:rPr>
              <a:t>professional learning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                                                          </a:t>
            </a:r>
            <a:r>
              <a:rPr lang="en-US" dirty="0" smtClean="0">
                <a:solidFill>
                  <a:schemeClr val="tx1"/>
                </a:solidFill>
              </a:rPr>
              <a:t>                       </a:t>
            </a:r>
            <a:r>
              <a:rPr lang="en-US" sz="1800" dirty="0">
                <a:solidFill>
                  <a:schemeClr val="tx1"/>
                </a:solidFill>
              </a:rPr>
              <a:t>(Hallet, 2013)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17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Redefining professional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FD graduates redefined their professional identity through higher education learning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Increased specialized knowledge, personal and professional </a:t>
            </a:r>
            <a:r>
              <a:rPr lang="en-US" sz="2400" dirty="0" smtClean="0">
                <a:solidFill>
                  <a:schemeClr val="tx1"/>
                </a:solidFill>
              </a:rPr>
              <a:t>confidence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970097"/>
                </a:solidFill>
              </a:rPr>
              <a:t>‘I </a:t>
            </a:r>
            <a:r>
              <a:rPr lang="en-US" sz="2800" b="1" i="1" dirty="0">
                <a:solidFill>
                  <a:srgbClr val="970097"/>
                </a:solidFill>
              </a:rPr>
              <a:t>feel</a:t>
            </a:r>
            <a:r>
              <a:rPr lang="en-US" sz="2800" b="1" dirty="0">
                <a:solidFill>
                  <a:srgbClr val="970097"/>
                </a:solidFill>
              </a:rPr>
              <a:t> </a:t>
            </a:r>
            <a:r>
              <a:rPr lang="en-US" sz="2800" dirty="0">
                <a:solidFill>
                  <a:srgbClr val="970097"/>
                </a:solidFill>
              </a:rPr>
              <a:t>professional inside. The FD gave me confidence and a </a:t>
            </a:r>
            <a:r>
              <a:rPr lang="en-US" sz="2800" dirty="0" smtClean="0">
                <a:solidFill>
                  <a:srgbClr val="970097"/>
                </a:solidFill>
              </a:rPr>
              <a:t> professional </a:t>
            </a:r>
            <a:r>
              <a:rPr lang="en-US" sz="2800" dirty="0">
                <a:solidFill>
                  <a:srgbClr val="970097"/>
                </a:solidFill>
              </a:rPr>
              <a:t>identity. It’s made me a different person in a professional role.’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91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confidence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970097"/>
                </a:solidFill>
              </a:rPr>
              <a:t>‘Once I got the FD, people saw me differently. I was no longer a nursery nurse but a professional person.’</a:t>
            </a:r>
          </a:p>
          <a:p>
            <a:pPr marL="0" indent="0">
              <a:buNone/>
            </a:pPr>
            <a:endParaRPr lang="en-US" sz="2400" dirty="0">
              <a:solidFill>
                <a:srgbClr val="970097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970097"/>
                </a:solidFill>
              </a:rPr>
              <a:t>‘At the beginning of my job as a children’s </a:t>
            </a:r>
            <a:r>
              <a:rPr lang="en-US" sz="2400" dirty="0" err="1">
                <a:solidFill>
                  <a:srgbClr val="970097"/>
                </a:solidFill>
              </a:rPr>
              <a:t>centre</a:t>
            </a:r>
            <a:r>
              <a:rPr lang="en-US" sz="2400" dirty="0">
                <a:solidFill>
                  <a:srgbClr val="970097"/>
                </a:solidFill>
              </a:rPr>
              <a:t> coordinator, I was seriously </a:t>
            </a:r>
            <a:r>
              <a:rPr lang="en-US" sz="2400" dirty="0" err="1">
                <a:solidFill>
                  <a:srgbClr val="970097"/>
                </a:solidFill>
              </a:rPr>
              <a:t>blagging</a:t>
            </a:r>
            <a:r>
              <a:rPr lang="en-US" sz="2400" dirty="0">
                <a:solidFill>
                  <a:srgbClr val="970097"/>
                </a:solidFill>
              </a:rPr>
              <a:t> it. I thought people would find me out, </a:t>
            </a:r>
            <a:r>
              <a:rPr lang="en-US" sz="2400" dirty="0" smtClean="0">
                <a:solidFill>
                  <a:srgbClr val="970097"/>
                </a:solidFill>
              </a:rPr>
              <a:t>I’m just a </a:t>
            </a:r>
            <a:r>
              <a:rPr lang="en-US" sz="2400" dirty="0">
                <a:solidFill>
                  <a:srgbClr val="970097"/>
                </a:solidFill>
              </a:rPr>
              <a:t>nursery nurse and I’d say to someone ‘oh I’ve just said such and such!’ But now I can do it, I will talk to anyone and give presentations to larger groups.’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Stories of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accent2">
                    <a:lumMod val="50000"/>
                    <a:lumOff val="50000"/>
                  </a:schemeClr>
                </a:solidFill>
                <a:latin typeface="Lucida Handwriting"/>
                <a:cs typeface="Lucida Handwriting"/>
              </a:rPr>
              <a:t>Reflective Learning Journey</a:t>
            </a:r>
            <a:endParaRPr lang="en-US" sz="2800" b="1" dirty="0" smtClean="0">
              <a:solidFill>
                <a:schemeClr val="accent2">
                  <a:lumMod val="50000"/>
                  <a:lumOff val="50000"/>
                </a:schemeClr>
              </a:solidFill>
              <a:cs typeface="Lucida Handwriting"/>
            </a:endParaRPr>
          </a:p>
          <a:p>
            <a:r>
              <a:rPr lang="en-US" sz="2800" dirty="0" smtClean="0">
                <a:solidFill>
                  <a:srgbClr val="000000"/>
                </a:solidFill>
                <a:cs typeface="Lucida Handwriting"/>
              </a:rPr>
              <a:t>Reflecting upon their story of experience through FD</a:t>
            </a:r>
          </a:p>
          <a:p>
            <a:r>
              <a:rPr lang="en-US" sz="2800" dirty="0" smtClean="0">
                <a:solidFill>
                  <a:srgbClr val="000000"/>
                </a:solidFill>
                <a:cs typeface="Lucida Handwriting"/>
              </a:rPr>
              <a:t>Visual image (drawn)</a:t>
            </a:r>
          </a:p>
          <a:p>
            <a:r>
              <a:rPr lang="en-US" sz="2800" dirty="0" smtClean="0">
                <a:solidFill>
                  <a:srgbClr val="000000"/>
                </a:solidFill>
                <a:cs typeface="Lucida Handwriting"/>
              </a:rPr>
              <a:t>Reflective piece of writing about their personal and professional learning and development</a:t>
            </a:r>
            <a:endParaRPr lang="en-US" sz="2800" dirty="0">
              <a:solidFill>
                <a:srgbClr val="000000"/>
              </a:solidFill>
              <a:cs typeface="Lucida Handwriting"/>
            </a:endParaRPr>
          </a:p>
        </p:txBody>
      </p:sp>
    </p:spTree>
    <p:extLst>
      <p:ext uri="{BB962C8B-B14F-4D97-AF65-F5344CB8AC3E}">
        <p14:creationId xmlns:p14="http://schemas.microsoft.com/office/powerpoint/2010/main" val="288329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Lisa’s reflective learning journey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‘Little me ……. 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Now managing a team 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of 18 people.</a:t>
            </a:r>
          </a:p>
          <a:p>
            <a:pPr marL="0" indent="0" algn="ctr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7668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Transformational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The ‘invisible’ to the ‘visible’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Transformed women practitioners with agency and voice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‘The FD made me into a professional. My confidence not only allows me to have a voice but to make sure it is heard.’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47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Professionalism and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The Effective Provision in Pre-school Education (EPPE) now EPPSE (primary and secondary education)</a:t>
            </a:r>
          </a:p>
          <a:p>
            <a:r>
              <a:rPr lang="en-US" sz="2400" b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High quality provision and highly qualified workforce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DfES</a:t>
            </a:r>
            <a:r>
              <a:rPr lang="en-US" sz="2400" dirty="0">
                <a:solidFill>
                  <a:schemeClr val="tx1"/>
                </a:solidFill>
              </a:rPr>
              <a:t> (2005) Children’s Workforce Strategy. Create and support a world-class workforce, increasingly confident and competent </a:t>
            </a:r>
          </a:p>
          <a:p>
            <a:r>
              <a:rPr lang="en-US" sz="2400" dirty="0">
                <a:solidFill>
                  <a:schemeClr val="tx1"/>
                </a:solidFill>
              </a:rPr>
              <a:t>Early Years Professional role, raise status and quality PVI sector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22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Professionalism with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Early Years Professional- a </a:t>
            </a:r>
            <a:r>
              <a:rPr lang="en-US" sz="2800" dirty="0">
                <a:solidFill>
                  <a:srgbClr val="000000"/>
                </a:solidFill>
              </a:rPr>
              <a:t>graduate leader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Role to lead pedagogy, provision and practice across the EYFS by role modeling and supporting others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Name = Early Years </a:t>
            </a:r>
            <a:r>
              <a:rPr lang="en-US" sz="2800" i="1" dirty="0">
                <a:solidFill>
                  <a:srgbClr val="000000"/>
                </a:solidFill>
              </a:rPr>
              <a:t>Professional </a:t>
            </a:r>
            <a:endParaRPr lang="en-US" sz="2800" i="1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800" b="1" i="1" dirty="0">
                <a:solidFill>
                  <a:srgbClr val="553876"/>
                </a:solidFill>
              </a:rPr>
              <a:t> </a:t>
            </a:r>
            <a:r>
              <a:rPr lang="en-US" sz="2800" b="1" i="1" dirty="0" smtClean="0">
                <a:solidFill>
                  <a:srgbClr val="553876"/>
                </a:solidFill>
              </a:rPr>
              <a:t>  </a:t>
            </a:r>
            <a:r>
              <a:rPr lang="en-US" sz="2800" b="1" i="1" dirty="0" smtClean="0">
                <a:solidFill>
                  <a:srgbClr val="B050D7"/>
                </a:solidFill>
              </a:rPr>
              <a:t>linking </a:t>
            </a:r>
            <a:r>
              <a:rPr lang="en-US" sz="2800" b="1" dirty="0" smtClean="0">
                <a:solidFill>
                  <a:srgbClr val="B050D7"/>
                </a:solidFill>
              </a:rPr>
              <a:t>professionalism </a:t>
            </a:r>
            <a:r>
              <a:rPr lang="en-US" sz="2800" b="1" dirty="0">
                <a:solidFill>
                  <a:srgbClr val="B050D7"/>
                </a:solidFill>
              </a:rPr>
              <a:t>with </a:t>
            </a:r>
            <a:r>
              <a:rPr lang="en-US" sz="2800" b="1" dirty="0" smtClean="0">
                <a:solidFill>
                  <a:srgbClr val="B050D7"/>
                </a:solidFill>
              </a:rPr>
              <a:t>quality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A name with a </a:t>
            </a:r>
            <a:r>
              <a:rPr lang="en-US" sz="2800" b="1" dirty="0" smtClean="0">
                <a:solidFill>
                  <a:srgbClr val="000000"/>
                </a:solidFill>
              </a:rPr>
              <a:t>status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The ‘</a:t>
            </a:r>
            <a:r>
              <a:rPr lang="en-US" sz="2800" dirty="0" err="1" smtClean="0">
                <a:solidFill>
                  <a:srgbClr val="000000"/>
                </a:solidFill>
              </a:rPr>
              <a:t>othering</a:t>
            </a:r>
            <a:r>
              <a:rPr lang="en-US" sz="2800" dirty="0" smtClean="0">
                <a:solidFill>
                  <a:srgbClr val="000000"/>
                </a:solidFill>
              </a:rPr>
              <a:t>’ of less qualified practitioners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EYP professional identity</a:t>
            </a:r>
            <a:br>
              <a:rPr lang="en-US" dirty="0" smtClean="0"/>
            </a:br>
            <a:r>
              <a:rPr lang="en-US" sz="2400" dirty="0" smtClean="0"/>
              <a:t>Lloyd and </a:t>
            </a:r>
            <a:r>
              <a:rPr lang="en-US" sz="2400" dirty="0"/>
              <a:t>H</a:t>
            </a:r>
            <a:r>
              <a:rPr lang="en-US" sz="2400" dirty="0" smtClean="0"/>
              <a:t>allet, 2008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Influences</a:t>
            </a:r>
            <a:r>
              <a:rPr lang="en-US" dirty="0">
                <a:solidFill>
                  <a:schemeClr val="tx1"/>
                </a:solidFill>
              </a:rPr>
              <a:t> on emerging professional identity from EYP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training and higher education</a:t>
            </a:r>
          </a:p>
          <a:p>
            <a:r>
              <a:rPr lang="en-US" dirty="0">
                <a:solidFill>
                  <a:schemeClr val="tx1"/>
                </a:solidFill>
              </a:rPr>
              <a:t>Felt more </a:t>
            </a:r>
            <a:r>
              <a:rPr lang="en-US" b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valued</a:t>
            </a:r>
          </a:p>
          <a:p>
            <a:r>
              <a:rPr lang="en-US" b="1" dirty="0">
                <a:solidFill>
                  <a:srgbClr val="B050D7"/>
                </a:solidFill>
              </a:rPr>
              <a:t>Respect</a:t>
            </a:r>
            <a:r>
              <a:rPr lang="en-US" dirty="0">
                <a:solidFill>
                  <a:srgbClr val="B050D7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from others</a:t>
            </a:r>
          </a:p>
          <a:p>
            <a:r>
              <a:rPr lang="en-US" dirty="0">
                <a:solidFill>
                  <a:schemeClr val="tx1"/>
                </a:solidFill>
              </a:rPr>
              <a:t>Personal and professional </a:t>
            </a:r>
            <a:r>
              <a:rPr lang="en-US" b="1" dirty="0">
                <a:solidFill>
                  <a:srgbClr val="B050D7"/>
                </a:solidFill>
              </a:rPr>
              <a:t>confidence</a:t>
            </a:r>
          </a:p>
          <a:p>
            <a:r>
              <a:rPr lang="en-US" b="1" dirty="0">
                <a:solidFill>
                  <a:srgbClr val="B050D7"/>
                </a:solidFill>
              </a:rPr>
              <a:t>Empowerment</a:t>
            </a:r>
            <a:r>
              <a:rPr lang="en-US" dirty="0">
                <a:solidFill>
                  <a:srgbClr val="B050D7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nd agency</a:t>
            </a:r>
          </a:p>
          <a:p>
            <a:r>
              <a:rPr lang="en-US" dirty="0">
                <a:solidFill>
                  <a:schemeClr val="tx1"/>
                </a:solidFill>
              </a:rPr>
              <a:t>Pride and </a:t>
            </a:r>
            <a:r>
              <a:rPr lang="en-US" b="1" dirty="0">
                <a:solidFill>
                  <a:srgbClr val="B050D7"/>
                </a:solidFill>
              </a:rPr>
              <a:t>passion</a:t>
            </a:r>
            <a:r>
              <a:rPr lang="en-US" dirty="0">
                <a:solidFill>
                  <a:schemeClr val="tx1"/>
                </a:solidFill>
              </a:rPr>
              <a:t> for working with children and families</a:t>
            </a:r>
          </a:p>
          <a:p>
            <a:r>
              <a:rPr lang="en-US" b="1" dirty="0">
                <a:solidFill>
                  <a:srgbClr val="B050D7"/>
                </a:solidFill>
              </a:rPr>
              <a:t>Improved</a:t>
            </a:r>
            <a:r>
              <a:rPr lang="en-US" dirty="0">
                <a:solidFill>
                  <a:srgbClr val="B050D7"/>
                </a:solidFill>
              </a:rPr>
              <a:t> </a:t>
            </a:r>
            <a:r>
              <a:rPr lang="en-US" b="1" dirty="0">
                <a:solidFill>
                  <a:srgbClr val="B050D7"/>
                </a:solidFill>
              </a:rPr>
              <a:t>professional status </a:t>
            </a:r>
            <a:r>
              <a:rPr lang="en-US" dirty="0">
                <a:solidFill>
                  <a:schemeClr val="tx1"/>
                </a:solidFill>
              </a:rPr>
              <a:t>EYP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31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Who am I?</a:t>
            </a:r>
            <a:br>
              <a:rPr lang="en-US" sz="2400" b="1" dirty="0" smtClean="0"/>
            </a:br>
            <a:r>
              <a:rPr lang="en-US" sz="2000" dirty="0" smtClean="0"/>
              <a:t>exploration of the </a:t>
            </a:r>
            <a:br>
              <a:rPr lang="en-US" sz="2000" dirty="0" smtClean="0"/>
            </a:br>
            <a:r>
              <a:rPr lang="en-US" sz="2000" dirty="0" smtClean="0"/>
              <a:t>professional self and identity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err="1" smtClean="0"/>
              <a:t>Dr</a:t>
            </a:r>
            <a:r>
              <a:rPr lang="en-US" dirty="0" smtClean="0"/>
              <a:t> Elaine Hallet</a:t>
            </a:r>
          </a:p>
          <a:p>
            <a:r>
              <a:rPr lang="en-US" dirty="0" smtClean="0"/>
              <a:t>The Institute of Education: London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63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identity</a:t>
            </a:r>
            <a:br>
              <a:rPr lang="en-US" dirty="0" smtClean="0"/>
            </a:br>
            <a:r>
              <a:rPr lang="en-US" sz="2800" dirty="0" smtClean="0"/>
              <a:t>The </a:t>
            </a:r>
            <a:r>
              <a:rPr lang="en-US" sz="2800" dirty="0" err="1" smtClean="0"/>
              <a:t>LLEaP</a:t>
            </a:r>
            <a:r>
              <a:rPr lang="en-US" sz="2800" dirty="0" smtClean="0"/>
              <a:t> project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Research Leadership of Learning in Early Years Practice (the </a:t>
            </a:r>
            <a:r>
              <a:rPr lang="en-US" sz="2400" dirty="0" err="1" smtClean="0">
                <a:solidFill>
                  <a:srgbClr val="000000"/>
                </a:solidFill>
              </a:rPr>
              <a:t>LLEaP</a:t>
            </a:r>
            <a:r>
              <a:rPr lang="en-US" sz="2400" dirty="0" smtClean="0">
                <a:solidFill>
                  <a:srgbClr val="000000"/>
                </a:solidFill>
              </a:rPr>
              <a:t> project) 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                </a:t>
            </a:r>
            <a:r>
              <a:rPr lang="en-US" dirty="0" smtClean="0">
                <a:solidFill>
                  <a:srgbClr val="000000"/>
                </a:solidFill>
              </a:rPr>
              <a:t>              (Hallet and Roberts-Holmes, 2010) 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EYP in one local authority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A key finding  - EYP Network Group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Belonging to a professional group, developed</a:t>
            </a:r>
            <a:r>
              <a:rPr lang="en-US" sz="2400" dirty="0" smtClean="0"/>
              <a:t> </a:t>
            </a:r>
            <a:r>
              <a:rPr lang="en-US" sz="2400" b="1" i="1" dirty="0" smtClean="0">
                <a:solidFill>
                  <a:srgbClr val="B050D7"/>
                </a:solidFill>
              </a:rPr>
              <a:t>shared understandings </a:t>
            </a:r>
            <a:r>
              <a:rPr lang="en-US" sz="2400" dirty="0" smtClean="0">
                <a:solidFill>
                  <a:srgbClr val="000000"/>
                </a:solidFill>
              </a:rPr>
              <a:t>and</a:t>
            </a:r>
            <a:r>
              <a:rPr lang="en-US" sz="2400" dirty="0" smtClean="0"/>
              <a:t> </a:t>
            </a:r>
            <a:r>
              <a:rPr lang="en-US" sz="2400" b="1" i="1" dirty="0" smtClean="0">
                <a:solidFill>
                  <a:srgbClr val="B050D7"/>
                </a:solidFill>
              </a:rPr>
              <a:t>vision</a:t>
            </a:r>
            <a:r>
              <a:rPr lang="en-US" sz="2400" i="1" dirty="0" smtClean="0">
                <a:solidFill>
                  <a:srgbClr val="B050D7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for EYP role forming a </a:t>
            </a:r>
            <a:r>
              <a:rPr lang="en-US" sz="2400" b="1" i="1" dirty="0" smtClean="0">
                <a:solidFill>
                  <a:srgbClr val="B050D7"/>
                </a:solidFill>
              </a:rPr>
              <a:t>collective voice </a:t>
            </a:r>
            <a:r>
              <a:rPr lang="en-US" sz="2400" dirty="0" smtClean="0">
                <a:solidFill>
                  <a:srgbClr val="000000"/>
                </a:solidFill>
              </a:rPr>
              <a:t>for agency and development of their identity and role within LA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36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next?</a:t>
            </a:r>
            <a:br>
              <a:rPr lang="en-US" dirty="0" smtClean="0"/>
            </a:br>
            <a:r>
              <a:rPr lang="en-US" i="1" dirty="0">
                <a:solidFill>
                  <a:srgbClr val="B050D7"/>
                </a:solidFill>
              </a:rPr>
              <a:t>Reflections …….</a:t>
            </a:r>
            <a:br>
              <a:rPr lang="en-US" i="1" dirty="0">
                <a:solidFill>
                  <a:srgbClr val="B050D7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More Great </a:t>
            </a:r>
            <a:r>
              <a:rPr lang="en-US" sz="2400" dirty="0">
                <a:solidFill>
                  <a:srgbClr val="000000"/>
                </a:solidFill>
              </a:rPr>
              <a:t>C</a:t>
            </a:r>
            <a:r>
              <a:rPr lang="en-US" sz="2400" dirty="0" smtClean="0">
                <a:solidFill>
                  <a:srgbClr val="000000"/>
                </a:solidFill>
              </a:rPr>
              <a:t>hildcare (Truss / </a:t>
            </a:r>
            <a:r>
              <a:rPr lang="en-US" sz="2400" dirty="0" err="1" smtClean="0">
                <a:solidFill>
                  <a:srgbClr val="000000"/>
                </a:solidFill>
              </a:rPr>
              <a:t>DfE</a:t>
            </a:r>
            <a:r>
              <a:rPr lang="en-US" sz="2400" dirty="0" smtClean="0">
                <a:solidFill>
                  <a:srgbClr val="000000"/>
                </a:solidFill>
              </a:rPr>
              <a:t> 2013)</a:t>
            </a:r>
          </a:p>
          <a:p>
            <a:r>
              <a:rPr lang="en-US" sz="2400" b="1" dirty="0" smtClean="0">
                <a:solidFill>
                  <a:srgbClr val="B050D7"/>
                </a:solidFill>
              </a:rPr>
              <a:t>From Early Years Professional to Early Years Teacher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What impact upon professionalism of Early Years workforce?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How will it influence professional identity?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How will others view us?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Will the status of the early years sector alter?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766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²"/>
            </a:pPr>
            <a:r>
              <a:rPr lang="en-US" dirty="0" err="1">
                <a:solidFill>
                  <a:srgbClr val="000000"/>
                </a:solidFill>
              </a:rPr>
              <a:t>Dalli</a:t>
            </a:r>
            <a:r>
              <a:rPr lang="en-US" dirty="0">
                <a:solidFill>
                  <a:srgbClr val="000000"/>
                </a:solidFill>
              </a:rPr>
              <a:t>, C. and Urban, M. (2008) (</a:t>
            </a:r>
            <a:r>
              <a:rPr lang="en-US" dirty="0" err="1">
                <a:solidFill>
                  <a:srgbClr val="000000"/>
                </a:solidFill>
              </a:rPr>
              <a:t>eds</a:t>
            </a:r>
            <a:r>
              <a:rPr lang="en-US" dirty="0">
                <a:solidFill>
                  <a:srgbClr val="000000"/>
                </a:solidFill>
              </a:rPr>
              <a:t>)Editorial, in </a:t>
            </a:r>
            <a:r>
              <a:rPr lang="en-US" i="1" dirty="0">
                <a:solidFill>
                  <a:srgbClr val="000000"/>
                </a:solidFill>
              </a:rPr>
              <a:t>Journal of the European Early Childhood Research Association, </a:t>
            </a:r>
            <a:r>
              <a:rPr lang="en-US" dirty="0">
                <a:solidFill>
                  <a:srgbClr val="000000"/>
                </a:solidFill>
              </a:rPr>
              <a:t>Special Issue. </a:t>
            </a:r>
            <a:r>
              <a:rPr lang="en-US" i="1" dirty="0">
                <a:solidFill>
                  <a:srgbClr val="000000"/>
                </a:solidFill>
              </a:rPr>
              <a:t>Professionalism in Early Childhood Education and Care. </a:t>
            </a:r>
            <a:r>
              <a:rPr lang="en-US" dirty="0">
                <a:solidFill>
                  <a:srgbClr val="000000"/>
                </a:solidFill>
              </a:rPr>
              <a:t>16 (2): 131- 3</a:t>
            </a:r>
          </a:p>
          <a:p>
            <a:pPr>
              <a:buFont typeface="Wingdings" charset="2"/>
              <a:buChar char="²"/>
            </a:pPr>
            <a:r>
              <a:rPr lang="en-US" dirty="0">
                <a:solidFill>
                  <a:srgbClr val="000000"/>
                </a:solidFill>
              </a:rPr>
              <a:t>Department for Education and Skills (</a:t>
            </a:r>
            <a:r>
              <a:rPr lang="en-US" dirty="0" err="1">
                <a:solidFill>
                  <a:srgbClr val="000000"/>
                </a:solidFill>
              </a:rPr>
              <a:t>DfES</a:t>
            </a:r>
            <a:r>
              <a:rPr lang="en-US" dirty="0">
                <a:solidFill>
                  <a:srgbClr val="000000"/>
                </a:solidFill>
              </a:rPr>
              <a:t>) </a:t>
            </a:r>
            <a:r>
              <a:rPr lang="en-US" i="1" dirty="0">
                <a:solidFill>
                  <a:srgbClr val="000000"/>
                </a:solidFill>
              </a:rPr>
              <a:t>Children’s Workforce Strategy. </a:t>
            </a:r>
            <a:r>
              <a:rPr lang="en-US" i="1" dirty="0" err="1">
                <a:solidFill>
                  <a:srgbClr val="000000"/>
                </a:solidFill>
              </a:rPr>
              <a:t>Norttingham</a:t>
            </a:r>
            <a:r>
              <a:rPr lang="en-US" i="1" dirty="0">
                <a:solidFill>
                  <a:srgbClr val="000000"/>
                </a:solidFill>
              </a:rPr>
              <a:t>: </a:t>
            </a:r>
            <a:r>
              <a:rPr lang="en-US" dirty="0" err="1">
                <a:solidFill>
                  <a:srgbClr val="000000"/>
                </a:solidFill>
              </a:rPr>
              <a:t>DfES</a:t>
            </a:r>
            <a:r>
              <a:rPr lang="en-US" dirty="0">
                <a:solidFill>
                  <a:srgbClr val="000000"/>
                </a:solidFill>
              </a:rPr>
              <a:t> publications</a:t>
            </a:r>
          </a:p>
          <a:p>
            <a:pPr>
              <a:buFont typeface="Wingdings" charset="2"/>
              <a:buChar char="²"/>
            </a:pPr>
            <a:r>
              <a:rPr lang="en-US" dirty="0" smtClean="0">
                <a:solidFill>
                  <a:srgbClr val="000000"/>
                </a:solidFill>
              </a:rPr>
              <a:t>Guile</a:t>
            </a:r>
            <a:r>
              <a:rPr lang="en-US" dirty="0">
                <a:solidFill>
                  <a:srgbClr val="000000"/>
                </a:solidFill>
              </a:rPr>
              <a:t>, D. and Lucas, N. (1999) Rethinking initial teacher education and professional development in further education: towards the learning professional, in A. Green and N. Lucas (</a:t>
            </a:r>
            <a:r>
              <a:rPr lang="en-US" dirty="0" err="1">
                <a:solidFill>
                  <a:srgbClr val="000000"/>
                </a:solidFill>
              </a:rPr>
              <a:t>eds</a:t>
            </a:r>
            <a:r>
              <a:rPr lang="en-US" dirty="0">
                <a:solidFill>
                  <a:srgbClr val="000000"/>
                </a:solidFill>
              </a:rPr>
              <a:t>) </a:t>
            </a:r>
            <a:r>
              <a:rPr lang="en-US" i="1" dirty="0">
                <a:solidFill>
                  <a:srgbClr val="000000"/>
                </a:solidFill>
              </a:rPr>
              <a:t>FE and Lifelong Learning: Realigning the Sector for the Twenty-first </a:t>
            </a:r>
            <a:r>
              <a:rPr lang="en-US" i="1" dirty="0" smtClean="0">
                <a:solidFill>
                  <a:srgbClr val="000000"/>
                </a:solidFill>
              </a:rPr>
              <a:t>Century. </a:t>
            </a:r>
            <a:r>
              <a:rPr lang="en-US" i="1" dirty="0">
                <a:solidFill>
                  <a:srgbClr val="000000"/>
                </a:solidFill>
              </a:rPr>
              <a:t>London: Bedford Way Papers, Institute of Education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80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charset="2"/>
              <a:buChar char="²"/>
            </a:pPr>
            <a:r>
              <a:rPr lang="en-US" dirty="0">
                <a:solidFill>
                  <a:srgbClr val="000000"/>
                </a:solidFill>
              </a:rPr>
              <a:t>Hallet, E. (2013) </a:t>
            </a:r>
            <a:r>
              <a:rPr lang="en-US" i="1" dirty="0">
                <a:solidFill>
                  <a:srgbClr val="000000"/>
                </a:solidFill>
              </a:rPr>
              <a:t>The Reflective Early Years Practitioner. </a:t>
            </a:r>
            <a:r>
              <a:rPr lang="en-US" dirty="0">
                <a:solidFill>
                  <a:srgbClr val="000000"/>
                </a:solidFill>
              </a:rPr>
              <a:t>London: </a:t>
            </a:r>
            <a:r>
              <a:rPr lang="en-US" dirty="0" smtClean="0">
                <a:solidFill>
                  <a:srgbClr val="000000"/>
                </a:solidFill>
              </a:rPr>
              <a:t>Sage. Chapter 7. Reflecting upon Professionalism</a:t>
            </a:r>
            <a:endParaRPr lang="en-US" dirty="0">
              <a:solidFill>
                <a:srgbClr val="000000"/>
              </a:solidFill>
            </a:endParaRPr>
          </a:p>
          <a:p>
            <a:pPr>
              <a:buFont typeface="Wingdings" charset="2"/>
              <a:buChar char="²"/>
            </a:pPr>
            <a:r>
              <a:rPr lang="en-US" dirty="0" err="1">
                <a:solidFill>
                  <a:srgbClr val="000000"/>
                </a:solidFill>
              </a:rPr>
              <a:t>Kelchtermans</a:t>
            </a:r>
            <a:r>
              <a:rPr lang="en-US" dirty="0">
                <a:solidFill>
                  <a:srgbClr val="000000"/>
                </a:solidFill>
              </a:rPr>
              <a:t>, G. (1993) Getting the story, understanding the lives: from career stories to teacher’s professional development, </a:t>
            </a:r>
            <a:r>
              <a:rPr lang="en-US" i="1" dirty="0">
                <a:solidFill>
                  <a:srgbClr val="000000"/>
                </a:solidFill>
              </a:rPr>
              <a:t>Teacher and Teacher Education. </a:t>
            </a:r>
            <a:r>
              <a:rPr lang="en-US" dirty="0">
                <a:solidFill>
                  <a:srgbClr val="000000"/>
                </a:solidFill>
              </a:rPr>
              <a:t>9 (5/6): 443-456</a:t>
            </a:r>
          </a:p>
          <a:p>
            <a:pPr>
              <a:buFont typeface="Wingdings" charset="2"/>
              <a:buChar char="²"/>
            </a:pPr>
            <a:r>
              <a:rPr lang="en-US" dirty="0">
                <a:solidFill>
                  <a:srgbClr val="000000"/>
                </a:solidFill>
              </a:rPr>
              <a:t>Lloyd, E. and Hallet, E. (2010) </a:t>
            </a:r>
            <a:r>
              <a:rPr lang="en-US" dirty="0" err="1">
                <a:solidFill>
                  <a:srgbClr val="000000"/>
                </a:solidFill>
              </a:rPr>
              <a:t>Professionalzing</a:t>
            </a:r>
            <a:r>
              <a:rPr lang="en-US" dirty="0">
                <a:solidFill>
                  <a:srgbClr val="000000"/>
                </a:solidFill>
              </a:rPr>
              <a:t> the early childhood workforce in England: work in progress or missed opportunity? </a:t>
            </a:r>
            <a:r>
              <a:rPr lang="en-US" i="1" dirty="0">
                <a:solidFill>
                  <a:srgbClr val="000000"/>
                </a:solidFill>
              </a:rPr>
              <a:t>Contemporary Issues in the Early Years. </a:t>
            </a:r>
            <a:r>
              <a:rPr lang="en-US" dirty="0">
                <a:solidFill>
                  <a:srgbClr val="000000"/>
                </a:solidFill>
              </a:rPr>
              <a:t>11(1): 75-87</a:t>
            </a:r>
          </a:p>
          <a:p>
            <a:pPr>
              <a:buFont typeface="Wingdings" charset="2"/>
              <a:buChar char="²"/>
            </a:pPr>
            <a:r>
              <a:rPr lang="en-US" dirty="0" err="1">
                <a:solidFill>
                  <a:srgbClr val="000000"/>
                </a:solidFill>
              </a:rPr>
              <a:t>Oberhuemer</a:t>
            </a:r>
            <a:r>
              <a:rPr lang="en-US" dirty="0">
                <a:solidFill>
                  <a:srgbClr val="000000"/>
                </a:solidFill>
              </a:rPr>
              <a:t>, P. (2005) </a:t>
            </a:r>
            <a:r>
              <a:rPr lang="en-US" dirty="0" err="1">
                <a:solidFill>
                  <a:srgbClr val="000000"/>
                </a:solidFill>
              </a:rPr>
              <a:t>Conceptualising</a:t>
            </a:r>
            <a:r>
              <a:rPr lang="en-US" dirty="0">
                <a:solidFill>
                  <a:srgbClr val="000000"/>
                </a:solidFill>
              </a:rPr>
              <a:t> the early childhood pedagogue: policy approaches and issues of professionalism. </a:t>
            </a:r>
            <a:r>
              <a:rPr lang="en-US" i="1" dirty="0">
                <a:solidFill>
                  <a:srgbClr val="000000"/>
                </a:solidFill>
              </a:rPr>
              <a:t>European Early Childhood Education Research Journal, </a:t>
            </a:r>
            <a:r>
              <a:rPr lang="en-US" dirty="0">
                <a:solidFill>
                  <a:srgbClr val="000000"/>
                </a:solidFill>
              </a:rPr>
              <a:t>9: 57-72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40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²"/>
            </a:pPr>
            <a:r>
              <a:rPr lang="en-US" dirty="0" err="1">
                <a:solidFill>
                  <a:srgbClr val="000000"/>
                </a:solidFill>
              </a:rPr>
              <a:t>Peeeters</a:t>
            </a:r>
            <a:r>
              <a:rPr lang="en-US" dirty="0">
                <a:solidFill>
                  <a:srgbClr val="000000"/>
                </a:solidFill>
              </a:rPr>
              <a:t>, J. (2008) </a:t>
            </a:r>
            <a:r>
              <a:rPr lang="en-US" i="1" dirty="0">
                <a:solidFill>
                  <a:srgbClr val="000000"/>
                </a:solidFill>
              </a:rPr>
              <a:t>The Construct of a New Profession: a European perspective in ECEC. </a:t>
            </a:r>
            <a:r>
              <a:rPr lang="en-US" dirty="0">
                <a:solidFill>
                  <a:srgbClr val="000000"/>
                </a:solidFill>
              </a:rPr>
              <a:t>Amsterdam: SWP Publications </a:t>
            </a:r>
          </a:p>
          <a:p>
            <a:pPr>
              <a:buFont typeface="Wingdings" charset="2"/>
              <a:buChar char="²"/>
            </a:pPr>
            <a:r>
              <a:rPr lang="en-US" dirty="0" err="1">
                <a:solidFill>
                  <a:srgbClr val="000000"/>
                </a:solidFill>
              </a:rPr>
              <a:t>McGillvray</a:t>
            </a:r>
            <a:r>
              <a:rPr lang="en-US" dirty="0">
                <a:solidFill>
                  <a:srgbClr val="000000"/>
                </a:solidFill>
              </a:rPr>
              <a:t>, G. (2008) Nannies, nursery nurses and early years </a:t>
            </a:r>
            <a:r>
              <a:rPr lang="en-US" dirty="0" err="1">
                <a:solidFill>
                  <a:srgbClr val="000000"/>
                </a:solidFill>
              </a:rPr>
              <a:t>profesionals</a:t>
            </a:r>
            <a:r>
              <a:rPr lang="en-US" dirty="0">
                <a:solidFill>
                  <a:srgbClr val="000000"/>
                </a:solidFill>
              </a:rPr>
              <a:t>: constructions of professional identity in the early years workforce. </a:t>
            </a:r>
            <a:r>
              <a:rPr lang="en-US" i="1" dirty="0">
                <a:solidFill>
                  <a:srgbClr val="000000"/>
                </a:solidFill>
              </a:rPr>
              <a:t>European Early Childhood research Journal. </a:t>
            </a:r>
            <a:r>
              <a:rPr lang="en-US" dirty="0">
                <a:solidFill>
                  <a:srgbClr val="000000"/>
                </a:solidFill>
              </a:rPr>
              <a:t>Special Issue: </a:t>
            </a:r>
            <a:r>
              <a:rPr lang="en-US" i="1" dirty="0">
                <a:solidFill>
                  <a:srgbClr val="000000"/>
                </a:solidFill>
              </a:rPr>
              <a:t>Professionalism in Early Childhood Education and Care, </a:t>
            </a:r>
            <a:r>
              <a:rPr lang="en-US" dirty="0">
                <a:solidFill>
                  <a:srgbClr val="000000"/>
                </a:solidFill>
              </a:rPr>
              <a:t>16(2): 242-254</a:t>
            </a:r>
          </a:p>
          <a:p>
            <a:pPr>
              <a:buFont typeface="Wingdings" charset="2"/>
              <a:buChar char="²"/>
            </a:pPr>
            <a:r>
              <a:rPr lang="en-US" dirty="0">
                <a:solidFill>
                  <a:srgbClr val="000000"/>
                </a:solidFill>
              </a:rPr>
              <a:t>Miller, L and Cable, C. (2011) </a:t>
            </a:r>
            <a:r>
              <a:rPr lang="en-US" i="1" dirty="0">
                <a:solidFill>
                  <a:srgbClr val="000000"/>
                </a:solidFill>
              </a:rPr>
              <a:t>Professionalism in the Early Years. </a:t>
            </a:r>
            <a:r>
              <a:rPr lang="en-US" dirty="0">
                <a:solidFill>
                  <a:srgbClr val="000000"/>
                </a:solidFill>
              </a:rPr>
              <a:t>Abingdon: </a:t>
            </a:r>
            <a:r>
              <a:rPr lang="en-US" dirty="0" err="1">
                <a:solidFill>
                  <a:srgbClr val="000000"/>
                </a:solidFill>
              </a:rPr>
              <a:t>Hodder</a:t>
            </a:r>
            <a:r>
              <a:rPr lang="en-US" dirty="0">
                <a:solidFill>
                  <a:srgbClr val="000000"/>
                </a:solidFill>
              </a:rPr>
              <a:t> Education</a:t>
            </a:r>
          </a:p>
          <a:p>
            <a:pPr>
              <a:buFont typeface="Wingdings" charset="2"/>
              <a:buChar char="²"/>
            </a:pPr>
            <a:r>
              <a:rPr lang="en-US" dirty="0">
                <a:solidFill>
                  <a:srgbClr val="000000"/>
                </a:solidFill>
              </a:rPr>
              <a:t>Moss, P. (2008) The Democratic and Reflective Professional: rethinking and reforming the early years workforce, in </a:t>
            </a:r>
            <a:r>
              <a:rPr lang="en-US" dirty="0" err="1">
                <a:solidFill>
                  <a:srgbClr val="000000"/>
                </a:solidFill>
              </a:rPr>
              <a:t>L.Miller</a:t>
            </a:r>
            <a:r>
              <a:rPr lang="en-US" dirty="0">
                <a:solidFill>
                  <a:srgbClr val="000000"/>
                </a:solidFill>
              </a:rPr>
              <a:t>, and C. Cable, (2011)(</a:t>
            </a:r>
            <a:r>
              <a:rPr lang="en-US" dirty="0" err="1">
                <a:solidFill>
                  <a:srgbClr val="000000"/>
                </a:solidFill>
              </a:rPr>
              <a:t>eds</a:t>
            </a:r>
            <a:r>
              <a:rPr lang="en-US" dirty="0">
                <a:solidFill>
                  <a:srgbClr val="000000"/>
                </a:solidFill>
              </a:rPr>
              <a:t>)</a:t>
            </a:r>
            <a:r>
              <a:rPr lang="en-US" i="1" dirty="0">
                <a:solidFill>
                  <a:srgbClr val="000000"/>
                </a:solidFill>
              </a:rPr>
              <a:t>Professionalism in the Early Years. </a:t>
            </a:r>
            <a:r>
              <a:rPr lang="en-US" dirty="0">
                <a:solidFill>
                  <a:srgbClr val="000000"/>
                </a:solidFill>
              </a:rPr>
              <a:t>Abingdon: </a:t>
            </a:r>
            <a:r>
              <a:rPr lang="en-US" dirty="0" err="1">
                <a:solidFill>
                  <a:srgbClr val="000000"/>
                </a:solidFill>
              </a:rPr>
              <a:t>Hodder</a:t>
            </a:r>
            <a:r>
              <a:rPr lang="en-US" dirty="0">
                <a:solidFill>
                  <a:srgbClr val="000000"/>
                </a:solidFill>
              </a:rPr>
              <a:t> Education.  </a:t>
            </a:r>
            <a:r>
              <a:rPr lang="en-US" dirty="0" err="1">
                <a:solidFill>
                  <a:srgbClr val="000000"/>
                </a:solidFill>
              </a:rPr>
              <a:t>pps</a:t>
            </a:r>
            <a:r>
              <a:rPr lang="en-US" dirty="0">
                <a:solidFill>
                  <a:srgbClr val="000000"/>
                </a:solidFill>
              </a:rPr>
              <a:t>. 121 -130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53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An exploration of;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The concept of </a:t>
            </a:r>
            <a:r>
              <a:rPr lang="en-US" sz="2800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professionalism</a:t>
            </a:r>
            <a:r>
              <a:rPr lang="en-US" sz="2800" dirty="0" smtClean="0">
                <a:solidFill>
                  <a:schemeClr val="tx1"/>
                </a:solidFill>
              </a:rPr>
              <a:t> in the early years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The development of the </a:t>
            </a:r>
            <a:r>
              <a:rPr lang="en-US" sz="2800" dirty="0" smtClean="0">
                <a:solidFill>
                  <a:srgbClr val="B050D7"/>
                </a:solidFill>
              </a:rPr>
              <a:t>professional-self </a:t>
            </a:r>
            <a:r>
              <a:rPr lang="en-US" sz="2800" dirty="0" smtClean="0">
                <a:solidFill>
                  <a:schemeClr val="accent2"/>
                </a:solidFill>
              </a:rPr>
              <a:t>and </a:t>
            </a:r>
            <a:r>
              <a:rPr lang="en-US" sz="2800" dirty="0" smtClean="0">
                <a:solidFill>
                  <a:srgbClr val="B050D7"/>
                </a:solidFill>
              </a:rPr>
              <a:t>professional identity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Where next? </a:t>
            </a:r>
            <a:r>
              <a:rPr lang="en-US" sz="2800" dirty="0" smtClean="0">
                <a:solidFill>
                  <a:schemeClr val="accent2">
                    <a:lumMod val="50000"/>
                    <a:lumOff val="50000"/>
                  </a:schemeClr>
                </a:solidFill>
                <a:latin typeface="Lucida Handwriting"/>
                <a:cs typeface="Lucida Handwriting"/>
              </a:rPr>
              <a:t>Reflective</a:t>
            </a:r>
            <a:r>
              <a:rPr lang="en-US" sz="2800" dirty="0" smtClean="0">
                <a:solidFill>
                  <a:schemeClr val="tx1"/>
                </a:solidFill>
              </a:rPr>
              <a:t> discussion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8596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professionalism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accent2"/>
                </a:solidFill>
              </a:rPr>
              <a:t>Professionalism is a </a:t>
            </a:r>
            <a:r>
              <a:rPr lang="en-US" sz="2800" b="1" i="1" dirty="0">
                <a:solidFill>
                  <a:schemeClr val="accent1"/>
                </a:solidFill>
              </a:rPr>
              <a:t>discourse</a:t>
            </a:r>
            <a:r>
              <a:rPr lang="en-US" sz="2800" i="1" dirty="0">
                <a:solidFill>
                  <a:schemeClr val="accent2"/>
                </a:solidFill>
              </a:rPr>
              <a:t> </a:t>
            </a:r>
            <a:r>
              <a:rPr lang="en-US" sz="2800" dirty="0">
                <a:solidFill>
                  <a:schemeClr val="accent2"/>
                </a:solidFill>
              </a:rPr>
              <a:t>as much as a </a:t>
            </a:r>
            <a:r>
              <a:rPr lang="en-US" sz="2800" b="1" i="1" dirty="0">
                <a:solidFill>
                  <a:srgbClr val="663366"/>
                </a:solidFill>
              </a:rPr>
              <a:t>phenomenon</a:t>
            </a:r>
            <a:r>
              <a:rPr lang="en-US" sz="2800" b="1" dirty="0">
                <a:solidFill>
                  <a:srgbClr val="663366"/>
                </a:solidFill>
              </a:rPr>
              <a:t> </a:t>
            </a:r>
            <a:r>
              <a:rPr lang="en-US" sz="2800" dirty="0">
                <a:solidFill>
                  <a:schemeClr val="accent2"/>
                </a:solidFill>
              </a:rPr>
              <a:t>something constantly under </a:t>
            </a:r>
            <a:r>
              <a:rPr lang="en-US" sz="2800" b="1" i="1" dirty="0">
                <a:solidFill>
                  <a:schemeClr val="accent1"/>
                </a:solidFill>
              </a:rPr>
              <a:t>construction</a:t>
            </a:r>
            <a:r>
              <a:rPr lang="en-US" sz="2800" i="1" dirty="0">
                <a:solidFill>
                  <a:schemeClr val="accent2"/>
                </a:solidFill>
              </a:rPr>
              <a:t> </a:t>
            </a:r>
            <a:r>
              <a:rPr lang="en-US" sz="2800" dirty="0">
                <a:solidFill>
                  <a:schemeClr val="accent2"/>
                </a:solidFill>
              </a:rPr>
              <a:t>within the national context.               </a:t>
            </a:r>
            <a:endParaRPr lang="en-US" sz="2800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2"/>
                </a:solidFill>
              </a:rPr>
              <a:t>                                                                  </a:t>
            </a:r>
            <a:r>
              <a:rPr lang="en-US" sz="2300" dirty="0" smtClean="0">
                <a:solidFill>
                  <a:schemeClr val="accent2"/>
                </a:solidFill>
              </a:rPr>
              <a:t>(</a:t>
            </a:r>
            <a:r>
              <a:rPr lang="en-US" sz="2300" dirty="0" err="1">
                <a:solidFill>
                  <a:schemeClr val="accent2"/>
                </a:solidFill>
              </a:rPr>
              <a:t>Dalli</a:t>
            </a:r>
            <a:r>
              <a:rPr lang="en-US" sz="2300" dirty="0">
                <a:solidFill>
                  <a:schemeClr val="accent2"/>
                </a:solidFill>
              </a:rPr>
              <a:t> and Urban, </a:t>
            </a:r>
            <a:r>
              <a:rPr lang="en-US" sz="2300" dirty="0" smtClean="0">
                <a:solidFill>
                  <a:schemeClr val="accent2"/>
                </a:solidFill>
              </a:rPr>
              <a:t>2008</a:t>
            </a:r>
            <a:r>
              <a:rPr lang="en-US" sz="2300" dirty="0">
                <a:solidFill>
                  <a:schemeClr val="accent2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2"/>
                </a:solidFill>
              </a:rPr>
              <a:t>Conceptually complex, a </a:t>
            </a:r>
            <a:r>
              <a:rPr lang="en-US" sz="2800" b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cluster of related concepts</a:t>
            </a:r>
          </a:p>
          <a:p>
            <a:r>
              <a:rPr lang="en-US" sz="2800" b="1" i="1" dirty="0">
                <a:solidFill>
                  <a:srgbClr val="B050D7"/>
                </a:solidFill>
              </a:rPr>
              <a:t>Being</a:t>
            </a:r>
            <a:r>
              <a:rPr lang="en-US" sz="2800" dirty="0">
                <a:solidFill>
                  <a:schemeClr val="accent2"/>
                </a:solidFill>
              </a:rPr>
              <a:t> professional </a:t>
            </a:r>
          </a:p>
          <a:p>
            <a:r>
              <a:rPr lang="en-US" sz="2800" b="1" i="1" dirty="0">
                <a:solidFill>
                  <a:srgbClr val="B050D7"/>
                </a:solidFill>
              </a:rPr>
              <a:t>Behaving</a:t>
            </a:r>
            <a:r>
              <a:rPr lang="en-US" sz="2800" dirty="0">
                <a:solidFill>
                  <a:schemeClr val="accent2"/>
                </a:solidFill>
              </a:rPr>
              <a:t> professionally</a:t>
            </a:r>
          </a:p>
          <a:p>
            <a:r>
              <a:rPr lang="en-US" sz="2800" b="1" dirty="0">
                <a:solidFill>
                  <a:srgbClr val="B050D7"/>
                </a:solidFill>
              </a:rPr>
              <a:t>Working</a:t>
            </a:r>
            <a:r>
              <a:rPr lang="en-US" sz="2800" dirty="0">
                <a:solidFill>
                  <a:schemeClr val="accent2"/>
                </a:solidFill>
              </a:rPr>
              <a:t> with professional autonomy</a:t>
            </a:r>
          </a:p>
          <a:p>
            <a:r>
              <a:rPr lang="en-US" sz="2800" dirty="0">
                <a:solidFill>
                  <a:schemeClr val="accent2"/>
                </a:solidFill>
              </a:rPr>
              <a:t>Having a </a:t>
            </a:r>
            <a:r>
              <a:rPr lang="en-US" sz="2800" b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professional identity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79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Professionalism</a:t>
            </a:r>
            <a:br>
              <a:rPr lang="en-US" dirty="0" smtClean="0"/>
            </a:br>
            <a:r>
              <a:rPr lang="en-US" dirty="0" smtClean="0"/>
              <a:t>an international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Germany</a:t>
            </a:r>
            <a:r>
              <a:rPr lang="en-US" b="1" dirty="0">
                <a:solidFill>
                  <a:srgbClr val="330F42"/>
                </a:solidFill>
              </a:rPr>
              <a:t> </a:t>
            </a:r>
            <a:r>
              <a:rPr lang="en-US" b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          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Oberheumer</a:t>
            </a:r>
            <a:r>
              <a:rPr lang="en-US" dirty="0">
                <a:solidFill>
                  <a:schemeClr val="tx1"/>
                </a:solidFill>
              </a:rPr>
              <a:t>, 2005)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Model of democratic professionalism based upon participatory relationships for collaborative, co-operative action between colleagues and stakeholders</a:t>
            </a:r>
          </a:p>
          <a:p>
            <a:pPr marL="0" indent="0">
              <a:buNone/>
            </a:pPr>
            <a:r>
              <a:rPr lang="en-US" b="1" dirty="0">
                <a:solidFill>
                  <a:srgbClr val="B050D7"/>
                </a:solidFill>
              </a:rPr>
              <a:t>Four levels of professional activity</a:t>
            </a:r>
          </a:p>
          <a:p>
            <a:r>
              <a:rPr lang="en-US" dirty="0">
                <a:solidFill>
                  <a:schemeClr val="tx1"/>
                </a:solidFill>
              </a:rPr>
              <a:t>Interacting with children</a:t>
            </a:r>
          </a:p>
          <a:p>
            <a:r>
              <a:rPr lang="en-US" dirty="0">
                <a:solidFill>
                  <a:schemeClr val="tx1"/>
                </a:solidFill>
              </a:rPr>
              <a:t>Care management and leadership</a:t>
            </a:r>
          </a:p>
          <a:p>
            <a:r>
              <a:rPr lang="en-US" dirty="0">
                <a:solidFill>
                  <a:schemeClr val="tx1"/>
                </a:solidFill>
              </a:rPr>
              <a:t>Partnership with parents</a:t>
            </a:r>
          </a:p>
          <a:p>
            <a:r>
              <a:rPr lang="en-US" dirty="0">
                <a:solidFill>
                  <a:schemeClr val="tx1"/>
                </a:solidFill>
              </a:rPr>
              <a:t>Knowledge base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65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Professionalism</a:t>
            </a:r>
            <a:br>
              <a:rPr lang="en-US" dirty="0"/>
            </a:br>
            <a:r>
              <a:rPr lang="en-US" dirty="0"/>
              <a:t>an international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663366"/>
                </a:solidFill>
              </a:rPr>
              <a:t>Denmark</a:t>
            </a:r>
            <a:r>
              <a:rPr lang="en-US">
                <a:solidFill>
                  <a:schemeClr val="accent6"/>
                </a:solidFill>
              </a:rPr>
              <a:t> </a:t>
            </a:r>
            <a:r>
              <a:rPr lang="en-US" smtClean="0">
                <a:solidFill>
                  <a:schemeClr val="accent6"/>
                </a:solidFill>
              </a:rPr>
              <a:t>    </a:t>
            </a:r>
            <a:r>
              <a:rPr lang="en-US" smtClean="0">
                <a:solidFill>
                  <a:srgbClr val="000000"/>
                </a:solidFill>
              </a:rPr>
              <a:t>(</a:t>
            </a:r>
            <a:r>
              <a:rPr lang="en-US" dirty="0" err="1">
                <a:solidFill>
                  <a:srgbClr val="000000"/>
                </a:solidFill>
              </a:rPr>
              <a:t>Peeeters</a:t>
            </a:r>
            <a:r>
              <a:rPr lang="en-US" dirty="0">
                <a:solidFill>
                  <a:srgbClr val="000000"/>
                </a:solidFill>
              </a:rPr>
              <a:t>, 2008)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</a:rPr>
              <a:t>3 dimensions </a:t>
            </a:r>
            <a:r>
              <a:rPr lang="en-US" dirty="0">
                <a:solidFill>
                  <a:srgbClr val="000000"/>
                </a:solidFill>
              </a:rPr>
              <a:t>to professionalism</a:t>
            </a:r>
          </a:p>
          <a:p>
            <a:r>
              <a:rPr lang="en-US" b="1" dirty="0">
                <a:solidFill>
                  <a:srgbClr val="B050D7"/>
                </a:solidFill>
              </a:rPr>
              <a:t>Belonging to an expert group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Unique body of knowledge, restrictive entry, protected identity</a:t>
            </a:r>
          </a:p>
          <a:p>
            <a:r>
              <a:rPr lang="en-US" b="1" dirty="0">
                <a:solidFill>
                  <a:srgbClr val="B050D7"/>
                </a:solidFill>
              </a:rPr>
              <a:t>Evaluative connotations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Different interpretation of profession to different groups</a:t>
            </a:r>
          </a:p>
          <a:p>
            <a:r>
              <a:rPr lang="en-US" sz="2200" b="1" dirty="0">
                <a:solidFill>
                  <a:srgbClr val="B050D7"/>
                </a:solidFill>
              </a:rPr>
              <a:t>Recognition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Qualifications, better pay and conditions, recognition and appreciation by government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40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Influences upon the construct of professional identity </a:t>
            </a:r>
            <a:r>
              <a:rPr lang="en-US" sz="1800" dirty="0" smtClean="0"/>
              <a:t>(McGillivray, 2008)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613980"/>
              </p:ext>
            </p:extLst>
          </p:nvPr>
        </p:nvGraphicFramePr>
        <p:xfrm>
          <a:off x="498475" y="1981200"/>
          <a:ext cx="7556500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110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professional 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Professionalism is part of the ‘professional self’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5 interrelated </a:t>
            </a:r>
            <a:r>
              <a:rPr lang="en-US" b="1" dirty="0" smtClean="0">
                <a:solidFill>
                  <a:schemeClr val="accent1"/>
                </a:solidFill>
              </a:rPr>
              <a:t>elements    </a:t>
            </a:r>
            <a:r>
              <a:rPr lang="en-US" dirty="0" err="1" smtClean="0">
                <a:solidFill>
                  <a:schemeClr val="tx1"/>
                </a:solidFill>
              </a:rPr>
              <a:t>Kelchtermans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(1993)  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Self</a:t>
            </a:r>
            <a:r>
              <a:rPr lang="en-US" dirty="0">
                <a:solidFill>
                  <a:schemeClr val="tx1"/>
                </a:solidFill>
              </a:rPr>
              <a:t>-image</a:t>
            </a:r>
          </a:p>
          <a:p>
            <a:r>
              <a:rPr lang="en-US" dirty="0">
                <a:solidFill>
                  <a:schemeClr val="tx1"/>
                </a:solidFill>
              </a:rPr>
              <a:t>Self-esteem</a:t>
            </a:r>
          </a:p>
          <a:p>
            <a:r>
              <a:rPr lang="en-US" dirty="0">
                <a:solidFill>
                  <a:schemeClr val="tx1"/>
                </a:solidFill>
              </a:rPr>
              <a:t>Job motivation</a:t>
            </a:r>
          </a:p>
          <a:p>
            <a:r>
              <a:rPr lang="en-US" dirty="0">
                <a:solidFill>
                  <a:schemeClr val="tx1"/>
                </a:solidFill>
              </a:rPr>
              <a:t>Task perception</a:t>
            </a:r>
          </a:p>
          <a:p>
            <a:r>
              <a:rPr lang="en-US" dirty="0">
                <a:solidFill>
                  <a:schemeClr val="tx1"/>
                </a:solidFill>
              </a:rPr>
              <a:t>Future perspectives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27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professional self and professional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300" dirty="0">
                <a:solidFill>
                  <a:schemeClr val="accent2"/>
                </a:solidFill>
              </a:rPr>
              <a:t>Development of self-image and self-esteem is </a:t>
            </a:r>
            <a:r>
              <a:rPr lang="en-US" sz="3300" i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contextually</a:t>
            </a:r>
            <a:r>
              <a:rPr lang="en-US" sz="3300" i="1" dirty="0">
                <a:solidFill>
                  <a:schemeClr val="accent2"/>
                </a:solidFill>
              </a:rPr>
              <a:t> </a:t>
            </a:r>
            <a:r>
              <a:rPr lang="en-US" sz="3300" i="1" dirty="0">
                <a:solidFill>
                  <a:schemeClr val="accent2">
                    <a:lumMod val="50000"/>
                    <a:lumOff val="50000"/>
                  </a:schemeClr>
                </a:solidFill>
              </a:rPr>
              <a:t>situated</a:t>
            </a:r>
            <a:r>
              <a:rPr lang="en-US" sz="3300" dirty="0">
                <a:solidFill>
                  <a:schemeClr val="accent2"/>
                </a:solidFill>
              </a:rPr>
              <a:t> within the workplace</a:t>
            </a:r>
          </a:p>
          <a:p>
            <a:r>
              <a:rPr lang="en-US" sz="3300" b="1" dirty="0">
                <a:solidFill>
                  <a:srgbClr val="B050D7"/>
                </a:solidFill>
              </a:rPr>
              <a:t>How</a:t>
            </a:r>
            <a:r>
              <a:rPr lang="en-US" sz="3300" dirty="0">
                <a:solidFill>
                  <a:schemeClr val="accent2"/>
                </a:solidFill>
              </a:rPr>
              <a:t> we see ourselves, </a:t>
            </a:r>
            <a:r>
              <a:rPr lang="en-US" sz="3300" b="1" dirty="0">
                <a:solidFill>
                  <a:srgbClr val="B050D7"/>
                </a:solidFill>
              </a:rPr>
              <a:t>how</a:t>
            </a:r>
            <a:r>
              <a:rPr lang="en-US" sz="3300" dirty="0">
                <a:solidFill>
                  <a:schemeClr val="accent2"/>
                </a:solidFill>
              </a:rPr>
              <a:t> others view us within the workplace</a:t>
            </a:r>
          </a:p>
          <a:p>
            <a:r>
              <a:rPr lang="en-US" sz="3300" dirty="0">
                <a:solidFill>
                  <a:schemeClr val="accent2"/>
                </a:solidFill>
              </a:rPr>
              <a:t>S</a:t>
            </a:r>
            <a:r>
              <a:rPr lang="en-US" sz="3300" dirty="0" smtClean="0">
                <a:solidFill>
                  <a:schemeClr val="accent2"/>
                </a:solidFill>
              </a:rPr>
              <a:t>upervisors</a:t>
            </a:r>
            <a:r>
              <a:rPr lang="en-US" sz="3300" dirty="0">
                <a:solidFill>
                  <a:schemeClr val="accent2"/>
                </a:solidFill>
              </a:rPr>
              <a:t>, managers, leaders, peers, colleagues, parents influence our self-</a:t>
            </a:r>
            <a:r>
              <a:rPr lang="en-US" sz="3300" dirty="0" smtClean="0">
                <a:solidFill>
                  <a:schemeClr val="accent2"/>
                </a:solidFill>
              </a:rPr>
              <a:t>image, self-esteem</a:t>
            </a:r>
            <a:r>
              <a:rPr lang="en-US" sz="3300" dirty="0" smtClean="0">
                <a:solidFill>
                  <a:schemeClr val="accent6"/>
                </a:solidFill>
              </a:rPr>
              <a:t> </a:t>
            </a:r>
            <a:r>
              <a:rPr lang="en-US" sz="3300" dirty="0" smtClean="0">
                <a:solidFill>
                  <a:schemeClr val="accent2"/>
                </a:solidFill>
              </a:rPr>
              <a:t>and professional identity</a:t>
            </a:r>
            <a:r>
              <a:rPr lang="en-US" sz="3300" dirty="0" smtClean="0">
                <a:solidFill>
                  <a:schemeClr val="accent6"/>
                </a:solidFill>
              </a:rPr>
              <a:t>                                     </a:t>
            </a:r>
            <a:endParaRPr lang="en-US" sz="3300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accent6"/>
                </a:solidFill>
              </a:rPr>
              <a:t>                                                                     </a:t>
            </a:r>
            <a:r>
              <a:rPr lang="en-US" sz="1600" dirty="0" smtClean="0">
                <a:solidFill>
                  <a:schemeClr val="accent6"/>
                </a:solidFill>
              </a:rPr>
              <a:t>                                              </a:t>
            </a:r>
            <a:r>
              <a:rPr lang="en-US" sz="1600" dirty="0" smtClean="0">
                <a:solidFill>
                  <a:srgbClr val="330F42"/>
                </a:solidFill>
              </a:rPr>
              <a:t> </a:t>
            </a:r>
            <a:r>
              <a:rPr lang="en-US" sz="1600" dirty="0">
                <a:solidFill>
                  <a:srgbClr val="330F42"/>
                </a:solidFill>
              </a:rPr>
              <a:t>(Miller and Cable, 2011)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188</TotalTime>
  <Words>1373</Words>
  <Application>Microsoft Office PowerPoint</Application>
  <PresentationFormat>On-screen Show (4:3)</PresentationFormat>
  <Paragraphs>148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Advantage</vt:lpstr>
      <vt:lpstr>Congratulations to all those who were awarded EYPS 2012</vt:lpstr>
      <vt:lpstr>Who am I? exploration of the  professional self and identity</vt:lpstr>
      <vt:lpstr>Presentation outline</vt:lpstr>
      <vt:lpstr>Defining professionalism</vt:lpstr>
      <vt:lpstr>Professionalism an international perspective</vt:lpstr>
      <vt:lpstr>Professionalism an international perspective</vt:lpstr>
      <vt:lpstr>Influences upon the construct of professional identity (McGillivray, 2008)</vt:lpstr>
      <vt:lpstr>The professional self</vt:lpstr>
      <vt:lpstr>The professional self and professional identity</vt:lpstr>
      <vt:lpstr>The learning professional</vt:lpstr>
      <vt:lpstr>The learning professional</vt:lpstr>
      <vt:lpstr>Redefining professional identity</vt:lpstr>
      <vt:lpstr>Professional confidence</vt:lpstr>
      <vt:lpstr>Stories of experience</vt:lpstr>
      <vt:lpstr>Lisa’s reflective learning journey</vt:lpstr>
      <vt:lpstr>Transformational learning</vt:lpstr>
      <vt:lpstr>Professionalism and quality</vt:lpstr>
      <vt:lpstr>Professionalism with quality</vt:lpstr>
      <vt:lpstr>EYP professional identity Lloyd and Hallet, 2008</vt:lpstr>
      <vt:lpstr>Professional identity The LLEaP project </vt:lpstr>
      <vt:lpstr>Where next? Reflections ……. 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am I? exploration of the  professional self and identity</dc:title>
  <dc:creator>Hallet</dc:creator>
  <cp:lastModifiedBy>Sarah Procter</cp:lastModifiedBy>
  <cp:revision>27</cp:revision>
  <cp:lastPrinted>2013-02-10T15:31:08Z</cp:lastPrinted>
  <dcterms:created xsi:type="dcterms:W3CDTF">2013-02-08T18:52:47Z</dcterms:created>
  <dcterms:modified xsi:type="dcterms:W3CDTF">2013-02-12T11:07:47Z</dcterms:modified>
</cp:coreProperties>
</file>