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312" r:id="rId3"/>
    <p:sldId id="257" r:id="rId4"/>
    <p:sldId id="311" r:id="rId5"/>
    <p:sldId id="313" r:id="rId6"/>
    <p:sldId id="310" r:id="rId7"/>
    <p:sldId id="309" r:id="rId8"/>
    <p:sldId id="305" r:id="rId9"/>
    <p:sldId id="306" r:id="rId10"/>
    <p:sldId id="307" r:id="rId11"/>
    <p:sldId id="308" r:id="rId12"/>
    <p:sldId id="314" r:id="rId13"/>
    <p:sldId id="260" r:id="rId14"/>
    <p:sldId id="258" r:id="rId15"/>
    <p:sldId id="315" r:id="rId16"/>
    <p:sldId id="274" r:id="rId17"/>
    <p:sldId id="262" r:id="rId18"/>
    <p:sldId id="263" r:id="rId19"/>
    <p:sldId id="290" r:id="rId20"/>
    <p:sldId id="291" r:id="rId21"/>
    <p:sldId id="292" r:id="rId22"/>
    <p:sldId id="303" r:id="rId23"/>
    <p:sldId id="286" r:id="rId24"/>
    <p:sldId id="317" r:id="rId25"/>
    <p:sldId id="272" r:id="rId26"/>
    <p:sldId id="273" r:id="rId27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2" autoAdjust="0"/>
    <p:restoredTop sz="94622" autoAdjust="0"/>
  </p:normalViewPr>
  <p:slideViewPr>
    <p:cSldViewPr>
      <p:cViewPr>
        <p:scale>
          <a:sx n="75" d="100"/>
          <a:sy n="75" d="100"/>
        </p:scale>
        <p:origin x="-2096" y="-5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BB8422-CF03-DD4A-8AAF-28D76D398CDA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D6B69A-7A03-1442-95DA-89B375409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764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99A11E-4EE2-1E45-88D1-A506A05FD8B7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GB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295400" y="2438400"/>
            <a:ext cx="6705600" cy="3505200"/>
          </a:xfrm>
        </p:spPr>
        <p:txBody>
          <a:bodyPr>
            <a:normAutofit fontScale="92500"/>
          </a:bodyPr>
          <a:lstStyle/>
          <a:p>
            <a:r>
              <a:rPr lang="en-GB" sz="3600" b="1" dirty="0" smtClean="0">
                <a:solidFill>
                  <a:schemeClr val="tx1"/>
                </a:solidFill>
              </a:rPr>
              <a:t>Northern Powerhouse Devolution and the Politics of </a:t>
            </a:r>
            <a:r>
              <a:rPr lang="en-GB" sz="3600" b="1" dirty="0" smtClean="0">
                <a:solidFill>
                  <a:schemeClr val="tx1"/>
                </a:solidFill>
              </a:rPr>
              <a:t>Austerity:</a:t>
            </a:r>
            <a:endParaRPr lang="en-GB" sz="3600" b="1" dirty="0" smtClean="0">
              <a:solidFill>
                <a:schemeClr val="tx1"/>
              </a:solidFill>
            </a:endParaRPr>
          </a:p>
          <a:p>
            <a:r>
              <a:rPr lang="en-GB" sz="3600" b="1" dirty="0" smtClean="0">
                <a:solidFill>
                  <a:schemeClr val="tx1"/>
                </a:solidFill>
              </a:rPr>
              <a:t>The case of the Sheffield City Region</a:t>
            </a:r>
          </a:p>
          <a:p>
            <a:endParaRPr lang="en-GB" sz="3600" dirty="0">
              <a:solidFill>
                <a:schemeClr val="tx1"/>
              </a:solidFill>
            </a:endParaRPr>
          </a:p>
          <a:p>
            <a:r>
              <a:rPr lang="en-GB" sz="3600" dirty="0" smtClean="0">
                <a:solidFill>
                  <a:schemeClr val="tx1"/>
                </a:solidFill>
              </a:rPr>
              <a:t>David </a:t>
            </a:r>
            <a:r>
              <a:rPr lang="en-GB" sz="3600" dirty="0" err="1" smtClean="0">
                <a:solidFill>
                  <a:schemeClr val="tx1"/>
                </a:solidFill>
              </a:rPr>
              <a:t>Etherington</a:t>
            </a:r>
            <a:r>
              <a:rPr lang="en-GB" sz="3600" dirty="0" smtClean="0">
                <a:solidFill>
                  <a:schemeClr val="tx1"/>
                </a:solidFill>
              </a:rPr>
              <a:t> and Martin Jones</a:t>
            </a:r>
            <a:endParaRPr lang="en-GB" sz="3600" dirty="0">
              <a:solidFill>
                <a:schemeClr val="tx1"/>
              </a:solidFill>
            </a:endParaRPr>
          </a:p>
        </p:txBody>
      </p:sp>
      <p:pic>
        <p:nvPicPr>
          <p:cNvPr id="1026" name="Picture 3" descr="http://www.hays.co.uk/cs/groups/hays_common/@uk/@content/documents/webassets/hays_14776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036" y="1369867"/>
            <a:ext cx="1733550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923" y="1288905"/>
            <a:ext cx="1447800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5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9144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83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8826" y="1524000"/>
            <a:ext cx="5436096" cy="381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779912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36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But </a:t>
            </a:r>
            <a:r>
              <a:rPr lang="is-IS" b="1" dirty="0" smtClean="0"/>
              <a:t>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a significant gap in our knowledge relating to the nature, role of and impact of welfare, employment and skills policies on disadvantaged and marginalized groups</a:t>
            </a:r>
          </a:p>
          <a:p>
            <a:r>
              <a:rPr lang="en-US" dirty="0"/>
              <a:t>This research, which has been funded by the University of Sheffield as part of a collaborative R&amp;D initiative involving the Sheffield City Region Combined Authority</a:t>
            </a: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074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/>
              <a:t>Methods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sz="2800" dirty="0"/>
              <a:t>Scoping and literature review and text analysis as well as stakeholder mapping </a:t>
            </a:r>
            <a:endParaRPr lang="en-GB" sz="2800" dirty="0"/>
          </a:p>
          <a:p>
            <a:pPr lvl="0"/>
            <a:r>
              <a:rPr lang="en-US" sz="2800" dirty="0"/>
              <a:t>30 semi-structured interviews with key actors operating across the SCR, including interviews with WP providers, LEP, local partnerships, </a:t>
            </a:r>
            <a:r>
              <a:rPr lang="en-US" sz="2800" dirty="0" smtClean="0"/>
              <a:t>NGOs</a:t>
            </a:r>
            <a:endParaRPr lang="en-GB" sz="2800" dirty="0"/>
          </a:p>
          <a:p>
            <a:pPr lvl="0"/>
            <a:r>
              <a:rPr lang="en-US" sz="2800" dirty="0"/>
              <a:t>Data was obtained from Sheffield First forums on Devolution, Fairness and State of Sheffield (2016</a:t>
            </a:r>
            <a:r>
              <a:rPr lang="en-US" sz="2800" dirty="0" smtClean="0"/>
              <a:t>)</a:t>
            </a:r>
            <a:endParaRPr lang="en-GB" sz="2800" dirty="0"/>
          </a:p>
          <a:p>
            <a:pPr lvl="0"/>
            <a:r>
              <a:rPr lang="en-US" sz="2800" dirty="0"/>
              <a:t>F</a:t>
            </a:r>
            <a:r>
              <a:rPr lang="en-US" sz="2800" dirty="0" smtClean="0"/>
              <a:t>ocus </a:t>
            </a:r>
            <a:r>
              <a:rPr lang="en-US" sz="2800" dirty="0"/>
              <a:t>group involving unemployed participants randomly assigned from records held by Sheffield College. The group was broadly representative in terms of age, gender, ethnicity, disability and length of </a:t>
            </a:r>
            <a:r>
              <a:rPr lang="en-US" sz="2800" dirty="0" smtClean="0"/>
              <a:t>unemployment </a:t>
            </a:r>
          </a:p>
          <a:p>
            <a:pPr lvl="0"/>
            <a:r>
              <a:rPr lang="en-US" sz="2800" dirty="0" smtClean="0"/>
              <a:t>Focus group on triangulating research findings with those interviewed plus other national, regional, and local stakeholders</a:t>
            </a:r>
          </a:p>
          <a:p>
            <a:pPr lvl="0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340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/>
              <a:t>Objectives of research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/>
              <a:t>The broad objectives of the research are to explore </a:t>
            </a:r>
            <a:r>
              <a:rPr lang="en-US" sz="2800" dirty="0" smtClean="0"/>
              <a:t> how Northern Powerhouse strategy, spatial rebalancing, and devolution deals are impacting on employment, skills and welfare policy within Sheffield City Region (SCR)</a:t>
            </a:r>
          </a:p>
          <a:p>
            <a:r>
              <a:rPr lang="en-US" sz="2800" dirty="0" smtClean="0"/>
              <a:t>The </a:t>
            </a:r>
            <a:r>
              <a:rPr lang="en-US" sz="2800" dirty="0"/>
              <a:t>extent to which </a:t>
            </a:r>
            <a:r>
              <a:rPr lang="en-US" sz="2800" dirty="0" smtClean="0"/>
              <a:t>City </a:t>
            </a:r>
            <a:r>
              <a:rPr lang="en-US" sz="2800" dirty="0"/>
              <a:t>Region </a:t>
            </a:r>
            <a:r>
              <a:rPr lang="en-US" sz="2800" dirty="0" smtClean="0"/>
              <a:t>growth strategies addresses </a:t>
            </a:r>
            <a:r>
              <a:rPr lang="en-US" sz="2800" dirty="0"/>
              <a:t>the economic needs of deprived </a:t>
            </a:r>
            <a:r>
              <a:rPr lang="en-US" sz="2800" dirty="0" smtClean="0"/>
              <a:t>groups</a:t>
            </a:r>
          </a:p>
          <a:p>
            <a:r>
              <a:rPr lang="en-US" sz="2800" dirty="0" smtClean="0"/>
              <a:t>Explore what would constitute an inclusive growth agenda</a:t>
            </a:r>
          </a:p>
          <a:p>
            <a:r>
              <a:rPr lang="en-US" sz="2800" b="1" dirty="0" smtClean="0"/>
              <a:t>Focus of presentation is to present our findings on the link between devolution and austerity</a:t>
            </a:r>
          </a:p>
        </p:txBody>
      </p:sp>
    </p:spTree>
    <p:extLst>
      <p:ext uri="{BB962C8B-B14F-4D97-AF65-F5344CB8AC3E}">
        <p14:creationId xmlns:p14="http://schemas.microsoft.com/office/powerpoint/2010/main" val="152126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0"/>
            <a:ext cx="48543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66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David\Downloads\SheffieldCityRegion (1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077200" cy="6324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821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/>
              <a:t>Sheffield CR Employment and Skills Initiatives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/>
              <a:t>Skills (19</a:t>
            </a:r>
            <a:r>
              <a:rPr lang="en-US" sz="2400" b="1" dirty="0" smtClean="0"/>
              <a:t>+)</a:t>
            </a:r>
            <a:r>
              <a:rPr lang="en-GB" sz="2400" dirty="0"/>
              <a:t> </a:t>
            </a:r>
            <a:r>
              <a:rPr lang="en-GB" sz="2400" dirty="0" smtClean="0"/>
              <a:t>-</a:t>
            </a:r>
            <a:r>
              <a:rPr lang="en-US" sz="2400" dirty="0" smtClean="0"/>
              <a:t>The </a:t>
            </a:r>
            <a:r>
              <a:rPr lang="en-US" sz="2400" dirty="0"/>
              <a:t>Government will enable local commissioning of outcomes to be achieved from the 19+adult skills budget starting in academic year 2016/17; and will fully devolve budgets to the Sheffield City Region Combined Authority from academic year 2018/19 (subject to readiness </a:t>
            </a:r>
            <a:r>
              <a:rPr lang="en-US" sz="2400" dirty="0" smtClean="0"/>
              <a:t>conditions</a:t>
            </a:r>
          </a:p>
          <a:p>
            <a:r>
              <a:rPr lang="en-US" sz="2400" b="1" dirty="0"/>
              <a:t>Skills (</a:t>
            </a:r>
            <a:r>
              <a:rPr lang="en-US" sz="2400" b="1" dirty="0" smtClean="0"/>
              <a:t>16-18)</a:t>
            </a:r>
            <a:r>
              <a:rPr lang="en-GB" sz="2400" dirty="0"/>
              <a:t> </a:t>
            </a:r>
            <a:r>
              <a:rPr lang="en-US" sz="2400" dirty="0" smtClean="0"/>
              <a:t>Area </a:t>
            </a:r>
            <a:r>
              <a:rPr lang="en-US" sz="2400" dirty="0"/>
              <a:t>Based Review of post-16 education and training</a:t>
            </a:r>
            <a:r>
              <a:rPr lang="en-US" sz="2400" b="1" dirty="0"/>
              <a:t> </a:t>
            </a:r>
            <a:r>
              <a:rPr lang="en-US" sz="2400" dirty="0"/>
              <a:t>leading to agreed recommendations by February 2016. The outcomes of the Area Based</a:t>
            </a:r>
            <a:r>
              <a:rPr lang="en-US" sz="2400" b="1" dirty="0"/>
              <a:t> </a:t>
            </a:r>
            <a:r>
              <a:rPr lang="en-US" sz="2400" dirty="0"/>
              <a:t>Review will be taken forward in line with the principles of the devolved </a:t>
            </a:r>
            <a:r>
              <a:rPr lang="en-US" sz="2400" dirty="0" smtClean="0"/>
              <a:t>arrangements the SCR Combined </a:t>
            </a:r>
            <a:r>
              <a:rPr lang="en-US" sz="2400" dirty="0"/>
              <a:t>Authority will work in partnership with local colleges and providers to publish a local skills </a:t>
            </a:r>
            <a:r>
              <a:rPr lang="en-US" sz="2400" dirty="0" smtClean="0"/>
              <a:t>strategy</a:t>
            </a:r>
          </a:p>
          <a:p>
            <a:r>
              <a:rPr lang="en-US" sz="2400" b="1" dirty="0" smtClean="0"/>
              <a:t>Employment - </a:t>
            </a:r>
            <a:r>
              <a:rPr lang="en-US" sz="2400" dirty="0" smtClean="0"/>
              <a:t>Sheffield </a:t>
            </a:r>
            <a:r>
              <a:rPr lang="en-US" sz="2400" dirty="0"/>
              <a:t>City Region Combined Authority will work with DWP to co-design the </a:t>
            </a:r>
            <a:r>
              <a:rPr lang="en-US" sz="2400" dirty="0" smtClean="0"/>
              <a:t>future</a:t>
            </a:r>
            <a:r>
              <a:rPr lang="en-GB" sz="2400" dirty="0"/>
              <a:t> </a:t>
            </a:r>
            <a:r>
              <a:rPr lang="en-US" sz="2400" dirty="0" smtClean="0"/>
              <a:t>employment </a:t>
            </a:r>
            <a:r>
              <a:rPr lang="en-US" sz="2400" dirty="0"/>
              <a:t>support, from April 2017, for harder-to-help claimants, many of whom are currently referred to the Work </a:t>
            </a:r>
            <a:r>
              <a:rPr lang="en-US" sz="2400" dirty="0" err="1"/>
              <a:t>Programme</a:t>
            </a:r>
            <a:r>
              <a:rPr lang="en-US" sz="2400" dirty="0"/>
              <a:t> and Work Choice.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54485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/>
              <a:t>Welfare and employment policies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Across City Region – Ambition (L.A. run programme addressing youth unemployment) and Apprenticeships (Skills Bank Skills Made Easy)</a:t>
            </a:r>
          </a:p>
          <a:p>
            <a:r>
              <a:rPr lang="en-GB" dirty="0" smtClean="0"/>
              <a:t>Jobcentre Plus – Claimant agreement and employment support, Sector Academies and Skills Conditionality</a:t>
            </a:r>
          </a:p>
          <a:p>
            <a:r>
              <a:rPr lang="en-GB" dirty="0" smtClean="0"/>
              <a:t>Work Programme Providers – Serco, (SY) People Plus (SY and N Derbyshire) </a:t>
            </a:r>
            <a:r>
              <a:rPr lang="en-GB" dirty="0" err="1" smtClean="0"/>
              <a:t>Ingeus</a:t>
            </a:r>
            <a:r>
              <a:rPr lang="en-GB" dirty="0" smtClean="0"/>
              <a:t> (N. Derbyshire</a:t>
            </a:r>
          </a:p>
          <a:p>
            <a:r>
              <a:rPr lang="en-GB" dirty="0" smtClean="0"/>
              <a:t>Employment and Skills Providers – private linked to Work Programme and Skills Funding Agency programmes.</a:t>
            </a:r>
          </a:p>
          <a:p>
            <a:r>
              <a:rPr lang="en-GB" dirty="0" smtClean="0"/>
              <a:t>Local authority schemes for disadvantaged groups and employment and skills strategies; providing support services</a:t>
            </a:r>
          </a:p>
          <a:p>
            <a:r>
              <a:rPr lang="en-GB" dirty="0" smtClean="0"/>
              <a:t>Voluntary Sector – Lottery funded programme on youth plus advice services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010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/>
              <a:t>Key Issues relating to devolution 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 smtClean="0"/>
              <a:t>1. </a:t>
            </a:r>
            <a:r>
              <a:rPr lang="en-US" b="1" dirty="0" smtClean="0"/>
              <a:t>Austerity </a:t>
            </a:r>
            <a:r>
              <a:rPr lang="en-US" b="1" dirty="0"/>
              <a:t>driven cuts challenge city region growth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lvl="0"/>
            <a:r>
              <a:rPr lang="en-US" dirty="0"/>
              <a:t>The total expenditure reduction for the nine SCR local authorities between 2010-2014 amounted to around £442.4m; with the loss of income as a result of welfare changes among resident population in 2015 alone amounting to approximately £577m. This collectively is a £1.19b loss of income from the SCR, which needs to be compared to the Sheffield devolution promise of £900m over 30 years.  </a:t>
            </a:r>
            <a:endParaRPr lang="en-GB" dirty="0"/>
          </a:p>
          <a:p>
            <a:pPr lvl="0"/>
            <a:r>
              <a:rPr lang="en-US" dirty="0"/>
              <a:t>In addition, the estimated cumulative cuts (savings) for the 2016/17-year for the nine local authorities amount to a further £131million. 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011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6" name="Rectangle 4"/>
          <p:cNvSpPr>
            <a:spLocks noChangeArrowheads="1"/>
          </p:cNvSpPr>
          <p:nvPr/>
        </p:nvSpPr>
        <p:spPr bwMode="auto">
          <a:xfrm>
            <a:off x="250825" y="188913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r>
              <a:rPr lang="en-GB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Understanding Economic Development</a:t>
            </a:r>
            <a:r>
              <a:rPr lang="en-GB" sz="4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44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1797" name="Rectangle 5"/>
          <p:cNvSpPr>
            <a:spLocks noChangeArrowheads="1"/>
          </p:cNvSpPr>
          <p:nvPr/>
        </p:nvSpPr>
        <p:spPr bwMode="auto">
          <a:xfrm>
            <a:off x="1116013" y="1916113"/>
            <a:ext cx="4038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</a:pPr>
            <a:endParaRPr lang="en-GB" sz="28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</a:pPr>
            <a:endParaRPr lang="en-GB" sz="28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</a:pPr>
            <a:endParaRPr lang="en-GB" sz="28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</a:pPr>
            <a:endParaRPr lang="en-GB" sz="28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</a:pPr>
            <a:endParaRPr lang="en-GB" sz="28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61798" name="Text Box 6"/>
          <p:cNvSpPr txBox="1">
            <a:spLocks noChangeArrowheads="1"/>
          </p:cNvSpPr>
          <p:nvPr/>
        </p:nvSpPr>
        <p:spPr bwMode="auto">
          <a:xfrm>
            <a:off x="611188" y="1916113"/>
            <a:ext cx="399256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Jobs Gap </a:t>
            </a:r>
          </a:p>
        </p:txBody>
      </p:sp>
      <p:sp>
        <p:nvSpPr>
          <p:cNvPr id="161799" name="Text Box 7"/>
          <p:cNvSpPr txBox="1">
            <a:spLocks noChangeArrowheads="1"/>
          </p:cNvSpPr>
          <p:nvPr/>
        </p:nvSpPr>
        <p:spPr bwMode="auto">
          <a:xfrm>
            <a:off x="7240588" y="2997200"/>
            <a:ext cx="190341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Training and Skills</a:t>
            </a:r>
            <a:r>
              <a:rPr lang="en-US" sz="2800" dirty="0"/>
              <a:t> </a:t>
            </a:r>
          </a:p>
        </p:txBody>
      </p:sp>
      <p:sp>
        <p:nvSpPr>
          <p:cNvPr id="161800" name="Text Box 8"/>
          <p:cNvSpPr txBox="1">
            <a:spLocks noChangeArrowheads="1"/>
          </p:cNvSpPr>
          <p:nvPr/>
        </p:nvSpPr>
        <p:spPr bwMode="auto">
          <a:xfrm>
            <a:off x="3418681" y="3140968"/>
            <a:ext cx="345757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2800" b="1" dirty="0">
                <a:solidFill>
                  <a:srgbClr val="000000"/>
                </a:solidFill>
              </a:rPr>
              <a:t>Competitiveness/Labour Market Inequalities 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161801" name="Freeform 9"/>
          <p:cNvSpPr>
            <a:spLocks/>
          </p:cNvSpPr>
          <p:nvPr/>
        </p:nvSpPr>
        <p:spPr bwMode="auto">
          <a:xfrm>
            <a:off x="1619250" y="2636838"/>
            <a:ext cx="1296988" cy="936625"/>
          </a:xfrm>
          <a:custGeom>
            <a:avLst/>
            <a:gdLst>
              <a:gd name="T0" fmla="*/ 817 w 817"/>
              <a:gd name="T1" fmla="*/ 590 h 590"/>
              <a:gd name="T2" fmla="*/ 182 w 817"/>
              <a:gd name="T3" fmla="*/ 454 h 590"/>
              <a:gd name="T4" fmla="*/ 0 w 817"/>
              <a:gd name="T5" fmla="*/ 0 h 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17" h="590">
                <a:moveTo>
                  <a:pt x="817" y="590"/>
                </a:moveTo>
                <a:cubicBezTo>
                  <a:pt x="567" y="571"/>
                  <a:pt x="318" y="552"/>
                  <a:pt x="182" y="454"/>
                </a:cubicBezTo>
                <a:cubicBezTo>
                  <a:pt x="46" y="356"/>
                  <a:pt x="30" y="76"/>
                  <a:pt x="0" y="0"/>
                </a:cubicBezTo>
              </a:path>
            </a:pathLst>
          </a:custGeom>
          <a:noFill/>
          <a:ln w="1270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1802" name="Freeform 10"/>
          <p:cNvSpPr>
            <a:spLocks/>
          </p:cNvSpPr>
          <p:nvPr/>
        </p:nvSpPr>
        <p:spPr bwMode="auto">
          <a:xfrm rot="8271201">
            <a:off x="6086723" y="2538347"/>
            <a:ext cx="1296988" cy="936625"/>
          </a:xfrm>
          <a:custGeom>
            <a:avLst/>
            <a:gdLst>
              <a:gd name="T0" fmla="*/ 817 w 817"/>
              <a:gd name="T1" fmla="*/ 590 h 590"/>
              <a:gd name="T2" fmla="*/ 182 w 817"/>
              <a:gd name="T3" fmla="*/ 454 h 590"/>
              <a:gd name="T4" fmla="*/ 0 w 817"/>
              <a:gd name="T5" fmla="*/ 0 h 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17" h="590">
                <a:moveTo>
                  <a:pt x="817" y="590"/>
                </a:moveTo>
                <a:cubicBezTo>
                  <a:pt x="567" y="571"/>
                  <a:pt x="318" y="552"/>
                  <a:pt x="182" y="454"/>
                </a:cubicBezTo>
                <a:cubicBezTo>
                  <a:pt x="46" y="356"/>
                  <a:pt x="30" y="76"/>
                  <a:pt x="0" y="0"/>
                </a:cubicBezTo>
              </a:path>
            </a:pathLst>
          </a:custGeom>
          <a:noFill/>
          <a:ln w="1270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1803" name="Freeform 11"/>
          <p:cNvSpPr>
            <a:spLocks/>
          </p:cNvSpPr>
          <p:nvPr/>
        </p:nvSpPr>
        <p:spPr bwMode="auto">
          <a:xfrm rot="-3892419">
            <a:off x="2579520" y="4356636"/>
            <a:ext cx="865187" cy="1079500"/>
          </a:xfrm>
          <a:custGeom>
            <a:avLst/>
            <a:gdLst>
              <a:gd name="T0" fmla="*/ 817 w 817"/>
              <a:gd name="T1" fmla="*/ 590 h 590"/>
              <a:gd name="T2" fmla="*/ 182 w 817"/>
              <a:gd name="T3" fmla="*/ 454 h 590"/>
              <a:gd name="T4" fmla="*/ 0 w 817"/>
              <a:gd name="T5" fmla="*/ 0 h 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17" h="590">
                <a:moveTo>
                  <a:pt x="817" y="590"/>
                </a:moveTo>
                <a:cubicBezTo>
                  <a:pt x="567" y="571"/>
                  <a:pt x="318" y="552"/>
                  <a:pt x="182" y="454"/>
                </a:cubicBezTo>
                <a:cubicBezTo>
                  <a:pt x="46" y="356"/>
                  <a:pt x="30" y="76"/>
                  <a:pt x="0" y="0"/>
                </a:cubicBezTo>
              </a:path>
            </a:pathLst>
          </a:custGeom>
          <a:noFill/>
          <a:ln w="1270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1804" name="Text Box 12"/>
          <p:cNvSpPr txBox="1">
            <a:spLocks noChangeArrowheads="1"/>
          </p:cNvSpPr>
          <p:nvPr/>
        </p:nvSpPr>
        <p:spPr bwMode="auto">
          <a:xfrm>
            <a:off x="394990" y="4635133"/>
            <a:ext cx="223279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Work </a:t>
            </a:r>
            <a:r>
              <a:rPr lang="en-US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Programme</a:t>
            </a:r>
            <a:endParaRPr lang="en-US" sz="2800" dirty="0"/>
          </a:p>
        </p:txBody>
      </p:sp>
      <p:sp>
        <p:nvSpPr>
          <p:cNvPr id="161805" name="Freeform 13"/>
          <p:cNvSpPr>
            <a:spLocks/>
          </p:cNvSpPr>
          <p:nvPr/>
        </p:nvSpPr>
        <p:spPr bwMode="auto">
          <a:xfrm>
            <a:off x="5147221" y="4724623"/>
            <a:ext cx="1296987" cy="936625"/>
          </a:xfrm>
          <a:custGeom>
            <a:avLst/>
            <a:gdLst>
              <a:gd name="T0" fmla="*/ 817 w 817"/>
              <a:gd name="T1" fmla="*/ 590 h 590"/>
              <a:gd name="T2" fmla="*/ 182 w 817"/>
              <a:gd name="T3" fmla="*/ 454 h 590"/>
              <a:gd name="T4" fmla="*/ 0 w 817"/>
              <a:gd name="T5" fmla="*/ 0 h 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17" h="590">
                <a:moveTo>
                  <a:pt x="817" y="590"/>
                </a:moveTo>
                <a:cubicBezTo>
                  <a:pt x="567" y="571"/>
                  <a:pt x="318" y="552"/>
                  <a:pt x="182" y="454"/>
                </a:cubicBezTo>
                <a:cubicBezTo>
                  <a:pt x="46" y="356"/>
                  <a:pt x="30" y="76"/>
                  <a:pt x="0" y="0"/>
                </a:cubicBezTo>
              </a:path>
            </a:pathLst>
          </a:custGeom>
          <a:noFill/>
          <a:ln w="1270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1806" name="Rectangle 14"/>
          <p:cNvSpPr>
            <a:spLocks noChangeArrowheads="1"/>
          </p:cNvSpPr>
          <p:nvPr/>
        </p:nvSpPr>
        <p:spPr bwMode="auto">
          <a:xfrm>
            <a:off x="6696323" y="5354052"/>
            <a:ext cx="29162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Low Pay</a:t>
            </a:r>
          </a:p>
        </p:txBody>
      </p:sp>
    </p:spTree>
    <p:extLst>
      <p:ext uri="{BB962C8B-B14F-4D97-AF65-F5344CB8AC3E}">
        <p14:creationId xmlns:p14="http://schemas.microsoft.com/office/powerpoint/2010/main" val="354789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r>
              <a:rPr lang="en-US" b="1" dirty="0" smtClean="0"/>
              <a:t>2. </a:t>
            </a:r>
            <a:r>
              <a:rPr lang="en-US" sz="3800" b="1" dirty="0" smtClean="0"/>
              <a:t>A </a:t>
            </a:r>
            <a:r>
              <a:rPr lang="en-US" sz="3800" b="1" dirty="0"/>
              <a:t>harsher welfare </a:t>
            </a:r>
            <a:r>
              <a:rPr lang="en-US" sz="3800" b="1" dirty="0" smtClean="0"/>
              <a:t>regime (including benefit cuts)</a:t>
            </a:r>
            <a:endParaRPr lang="en-GB" sz="3800" dirty="0"/>
          </a:p>
          <a:p>
            <a:pPr marL="0" indent="0">
              <a:buNone/>
            </a:pPr>
            <a:r>
              <a:rPr lang="en-US" sz="3800" dirty="0"/>
              <a:t> </a:t>
            </a:r>
            <a:endParaRPr lang="en-GB" sz="3800" dirty="0"/>
          </a:p>
          <a:p>
            <a:pPr lvl="0"/>
            <a:r>
              <a:rPr lang="en-US" sz="3400" dirty="0"/>
              <a:t>There is evidence that the welfare changes negatively impact on benefit claimants in terms of increasing levels of impoverishment and this can create barriers to accessing the employment skills system. </a:t>
            </a:r>
            <a:endParaRPr lang="en-GB" sz="3400" dirty="0"/>
          </a:p>
          <a:p>
            <a:pPr lvl="0"/>
            <a:r>
              <a:rPr lang="en-US" sz="3400" dirty="0"/>
              <a:t>Between 2012 and 2015, approximately 70,000 Job Seekers Allowance sanctions have been implemented within the SCR and there is evidence that this has led to </a:t>
            </a:r>
            <a:r>
              <a:rPr lang="en-US" sz="3400" dirty="0" smtClean="0"/>
              <a:t>poverty</a:t>
            </a:r>
          </a:p>
          <a:p>
            <a:pPr lvl="0"/>
            <a:r>
              <a:rPr lang="en-US" sz="3400" dirty="0" smtClean="0"/>
              <a:t>New welfare to work settlement in the SCR framed by significant reduction in spending for employment support for disabled people (</a:t>
            </a:r>
            <a:r>
              <a:rPr lang="en-US" sz="3400" dirty="0" err="1" smtClean="0"/>
              <a:t>cf</a:t>
            </a:r>
            <a:r>
              <a:rPr lang="en-US" sz="3400" dirty="0" smtClean="0"/>
              <a:t> ERSA estimates)</a:t>
            </a:r>
          </a:p>
          <a:p>
            <a:pPr lvl="0"/>
            <a:r>
              <a:rPr lang="en-US" sz="3400" dirty="0" err="1" smtClean="0"/>
              <a:t>Labour</a:t>
            </a:r>
            <a:r>
              <a:rPr lang="en-US" sz="3400" dirty="0" smtClean="0"/>
              <a:t> market distortion and segmentation which undermines devolution growth objectives </a:t>
            </a:r>
            <a:endParaRPr lang="en-GB" sz="3400" dirty="0"/>
          </a:p>
        </p:txBody>
      </p:sp>
    </p:spTree>
    <p:extLst>
      <p:ext uri="{BB962C8B-B14F-4D97-AF65-F5344CB8AC3E}">
        <p14:creationId xmlns:p14="http://schemas.microsoft.com/office/powerpoint/2010/main" val="332279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r>
              <a:rPr lang="en-US" b="1" dirty="0" smtClean="0"/>
              <a:t>3. </a:t>
            </a:r>
            <a:r>
              <a:rPr lang="en-US" sz="3400" b="1" dirty="0" smtClean="0"/>
              <a:t>Cuts </a:t>
            </a:r>
            <a:r>
              <a:rPr lang="en-US" sz="3400" b="1" dirty="0"/>
              <a:t>to adult skills budgets adversely impact on disadvantaged groups</a:t>
            </a:r>
            <a:endParaRPr lang="en-GB" sz="3400" dirty="0"/>
          </a:p>
          <a:p>
            <a:pPr marL="0" indent="0">
              <a:buNone/>
            </a:pPr>
            <a:r>
              <a:rPr lang="en-US" dirty="0"/>
              <a:t> </a:t>
            </a:r>
            <a:endParaRPr lang="en-GB" dirty="0"/>
          </a:p>
          <a:p>
            <a:pPr lvl="0"/>
            <a:r>
              <a:rPr lang="en-US" dirty="0" smtClean="0"/>
              <a:t>The </a:t>
            </a:r>
            <a:r>
              <a:rPr lang="en-US" dirty="0"/>
              <a:t>European Union Social Fund (ESF) has co-funded with the Skills Funding Agency (SFA) a significant number of </a:t>
            </a:r>
            <a:r>
              <a:rPr lang="en-US" dirty="0" err="1"/>
              <a:t>programmes</a:t>
            </a:r>
            <a:r>
              <a:rPr lang="en-US" dirty="0"/>
              <a:t> (between 2012-2015) targeted at disadvantaged groups in the </a:t>
            </a:r>
            <a:r>
              <a:rPr lang="en-US" dirty="0" err="1"/>
              <a:t>labour</a:t>
            </a:r>
            <a:r>
              <a:rPr lang="en-US" dirty="0"/>
              <a:t> </a:t>
            </a:r>
            <a:r>
              <a:rPr lang="en-US" dirty="0" smtClean="0"/>
              <a:t>market have </a:t>
            </a:r>
            <a:r>
              <a:rPr lang="en-US" dirty="0"/>
              <a:t>now ended and this is the equivalent of a loss of nearly £40 million. Given the recent </a:t>
            </a:r>
            <a:r>
              <a:rPr lang="en-US" dirty="0" smtClean="0"/>
              <a:t>decision to leave EU </a:t>
            </a:r>
            <a:r>
              <a:rPr lang="en-US" dirty="0"/>
              <a:t>and the skills funding cuts, it is unlikely that these will be continued or replaced under the new devolution arrangements.</a:t>
            </a:r>
            <a:endParaRPr lang="en-GB" dirty="0"/>
          </a:p>
          <a:p>
            <a:pPr lvl="0"/>
            <a:r>
              <a:rPr lang="en-US" dirty="0"/>
              <a:t>The </a:t>
            </a:r>
            <a:r>
              <a:rPr lang="en-US" dirty="0" smtClean="0"/>
              <a:t>Adult </a:t>
            </a:r>
            <a:r>
              <a:rPr lang="en-US" dirty="0"/>
              <a:t>Skills budget cuts have been ongoing for a number of years reducing access to skills for disadvantaged groups</a:t>
            </a:r>
            <a:r>
              <a:rPr lang="en-US" dirty="0" smtClean="0"/>
              <a:t>. </a:t>
            </a:r>
            <a:r>
              <a:rPr lang="en-US" dirty="0" err="1" smtClean="0"/>
              <a:t>Ewart</a:t>
            </a:r>
            <a:r>
              <a:rPr lang="en-US" dirty="0" smtClean="0"/>
              <a:t> Keep estimates  that between 2010 and 2018 the DBIS budget will have been cut by 42.5%.</a:t>
            </a:r>
          </a:p>
          <a:p>
            <a:pPr lvl="0"/>
            <a:r>
              <a:rPr lang="en-US" dirty="0" smtClean="0"/>
              <a:t>Devolution policies operate within these spending allocations and in this way are devolving the cuts 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600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Concluding comments: Devolution missing </a:t>
            </a:r>
            <a:r>
              <a:rPr lang="en-US" b="1" dirty="0"/>
              <a:t>an inclusion framework</a:t>
            </a:r>
            <a:r>
              <a:rPr lang="en-US" b="1" dirty="0" smtClean="0"/>
              <a:t>? </a:t>
            </a:r>
            <a:r>
              <a:rPr lang="en-US" b="1" dirty="0" err="1" smtClean="0"/>
              <a:t>Depoliticising</a:t>
            </a:r>
            <a:r>
              <a:rPr lang="en-US" b="1" dirty="0" smtClean="0"/>
              <a:t> Austerity?</a:t>
            </a:r>
            <a:endParaRPr lang="en-GB" dirty="0"/>
          </a:p>
          <a:p>
            <a:pPr marL="0" indent="0">
              <a:buNone/>
            </a:pPr>
            <a:r>
              <a:rPr lang="en-US" dirty="0"/>
              <a:t> </a:t>
            </a:r>
            <a:endParaRPr lang="en-GB" dirty="0"/>
          </a:p>
          <a:p>
            <a:pPr lvl="0"/>
            <a:r>
              <a:rPr lang="en-US" dirty="0"/>
              <a:t>The SCR faces pressing questions on the extent to which disadvantaged groups will access jobs created via economic development strategies.</a:t>
            </a:r>
            <a:endParaRPr lang="en-GB" dirty="0"/>
          </a:p>
          <a:p>
            <a:pPr lvl="0"/>
            <a:r>
              <a:rPr lang="en-US" dirty="0"/>
              <a:t>There is a lack of transparency regarding the nature and impact of employment and skills </a:t>
            </a:r>
            <a:r>
              <a:rPr lang="en-US" dirty="0" err="1"/>
              <a:t>programmes</a:t>
            </a:r>
            <a:r>
              <a:rPr lang="en-US" dirty="0"/>
              <a:t> in the SCR. </a:t>
            </a:r>
            <a:endParaRPr lang="en-GB" dirty="0"/>
          </a:p>
          <a:p>
            <a:pPr lvl="0"/>
            <a:r>
              <a:rPr lang="en-US" dirty="0"/>
              <a:t>There are weak links between welfare-to-work </a:t>
            </a:r>
            <a:r>
              <a:rPr lang="en-US" dirty="0" err="1"/>
              <a:t>programmes</a:t>
            </a:r>
            <a:r>
              <a:rPr lang="en-US" dirty="0"/>
              <a:t> and SCR initiatives and partnerships.</a:t>
            </a:r>
            <a:endParaRPr lang="en-GB" dirty="0"/>
          </a:p>
          <a:p>
            <a:pPr lvl="0"/>
            <a:r>
              <a:rPr lang="en-US" dirty="0"/>
              <a:t>There is little provision in the devolution agreements for </a:t>
            </a:r>
            <a:r>
              <a:rPr lang="en-US" dirty="0" err="1"/>
              <a:t>organisations</a:t>
            </a:r>
            <a:r>
              <a:rPr lang="en-US" dirty="0"/>
              <a:t> representing disadvantaged groups to be involved in decision-making. 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821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93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>
                <a:latin typeface="Corbel"/>
                <a:cs typeface="Corbel"/>
              </a:rPr>
              <a:t>“When asked who might be frontrunner for Mayor, </a:t>
            </a:r>
            <a:r>
              <a:rPr lang="en-US" dirty="0" err="1">
                <a:latin typeface="Corbel"/>
                <a:cs typeface="Corbel"/>
              </a:rPr>
              <a:t>Mr</a:t>
            </a:r>
            <a:r>
              <a:rPr lang="en-US" dirty="0">
                <a:latin typeface="Corbel"/>
                <a:cs typeface="Corbel"/>
              </a:rPr>
              <a:t> </a:t>
            </a:r>
            <a:r>
              <a:rPr lang="en-US" dirty="0" err="1">
                <a:latin typeface="Corbel"/>
                <a:cs typeface="Corbel"/>
              </a:rPr>
              <a:t>Mothersole</a:t>
            </a:r>
            <a:r>
              <a:rPr lang="en-US" dirty="0">
                <a:latin typeface="Corbel"/>
                <a:cs typeface="Corbel"/>
              </a:rPr>
              <a:t> [Chief Executive of Sheffield City Council] said: ‘Buzz </a:t>
            </a:r>
            <a:r>
              <a:rPr lang="en-US" dirty="0" err="1">
                <a:latin typeface="Corbel"/>
                <a:cs typeface="Corbel"/>
              </a:rPr>
              <a:t>Lightyear</a:t>
            </a:r>
            <a:r>
              <a:rPr lang="en-US" dirty="0">
                <a:latin typeface="Corbel"/>
                <a:cs typeface="Corbel"/>
              </a:rPr>
              <a:t>’” </a:t>
            </a:r>
          </a:p>
          <a:p>
            <a:pPr marL="0" indent="0" algn="ctr">
              <a:buNone/>
            </a:pPr>
            <a:r>
              <a:rPr lang="en-US" dirty="0">
                <a:latin typeface="Corbel"/>
                <a:cs typeface="Corbel"/>
              </a:rPr>
              <a:t>(</a:t>
            </a:r>
            <a:r>
              <a:rPr lang="en-US" i="1" dirty="0">
                <a:latin typeface="Corbel"/>
                <a:cs typeface="Corbel"/>
              </a:rPr>
              <a:t>The Star</a:t>
            </a:r>
            <a:r>
              <a:rPr lang="en-US" dirty="0">
                <a:latin typeface="Corbel"/>
                <a:cs typeface="Corbel"/>
              </a:rPr>
              <a:t>, 3</a:t>
            </a:r>
            <a:r>
              <a:rPr lang="en-US" baseline="30000" dirty="0">
                <a:latin typeface="Corbel"/>
                <a:cs typeface="Corbel"/>
              </a:rPr>
              <a:t>rd</a:t>
            </a:r>
            <a:r>
              <a:rPr lang="en-US" dirty="0">
                <a:latin typeface="Corbel"/>
                <a:cs typeface="Corbel"/>
              </a:rPr>
              <a:t> October 2015).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3467424"/>
            <a:ext cx="2832288" cy="339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1654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3600" b="1" dirty="0" smtClean="0"/>
              <a:t/>
            </a:r>
            <a:br>
              <a:rPr lang="en-GB" sz="3600" b="1" dirty="0" smtClean="0"/>
            </a:br>
            <a:r>
              <a:rPr lang="en-GB" sz="3600" b="1" dirty="0"/>
              <a:t/>
            </a:r>
            <a:br>
              <a:rPr lang="en-GB" sz="3600" b="1" dirty="0"/>
            </a:br>
            <a:r>
              <a:rPr lang="en-GB" sz="3100" b="1" dirty="0" smtClean="0"/>
              <a:t>Where next? Some guiding principles for an Inclusive Growth Strategy for the SCR</a:t>
            </a:r>
            <a:r>
              <a:rPr lang="en-GB" sz="3100" dirty="0"/>
              <a:t/>
            </a:r>
            <a:br>
              <a:rPr lang="en-GB" sz="3100" dirty="0"/>
            </a:br>
            <a:r>
              <a:rPr lang="en-US" sz="3600" b="1" dirty="0"/>
              <a:t> </a:t>
            </a:r>
            <a:r>
              <a:rPr lang="en-GB" sz="3600" dirty="0"/>
              <a:t/>
            </a:r>
            <a:br>
              <a:rPr lang="en-GB" sz="3600" dirty="0"/>
            </a:b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>
            <a:normAutofit fontScale="32500" lnSpcReduction="20000"/>
          </a:bodyPr>
          <a:lstStyle/>
          <a:p>
            <a:pPr lvl="0"/>
            <a:endParaRPr lang="en-US" sz="6000" dirty="0" smtClean="0"/>
          </a:p>
          <a:p>
            <a:pPr lvl="0"/>
            <a:r>
              <a:rPr lang="en-US" sz="7400" dirty="0" smtClean="0"/>
              <a:t>Lessons </a:t>
            </a:r>
            <a:r>
              <a:rPr lang="en-US" sz="7400" dirty="0"/>
              <a:t>should be drawn from the Leeds City Region Joseph Rowntree collaboration “</a:t>
            </a:r>
            <a:r>
              <a:rPr lang="en-US" sz="7400" i="1" dirty="0"/>
              <a:t>Connecting growth and poverty reduction More jobs better jobs in the Leeds City Region</a:t>
            </a:r>
            <a:r>
              <a:rPr lang="en-US" sz="7400" dirty="0"/>
              <a:t>.” </a:t>
            </a:r>
            <a:endParaRPr lang="en-US" sz="7400" dirty="0" smtClean="0"/>
          </a:p>
          <a:p>
            <a:pPr marL="0" lvl="0" indent="0">
              <a:buNone/>
            </a:pPr>
            <a:endParaRPr lang="en-US" sz="7400" dirty="0" smtClean="0"/>
          </a:p>
          <a:p>
            <a:pPr lvl="0"/>
            <a:r>
              <a:rPr lang="en-US" sz="7400" dirty="0" smtClean="0"/>
              <a:t>Address gender disadvantage and gender pay gap via </a:t>
            </a:r>
            <a:r>
              <a:rPr lang="en-US" sz="7400" dirty="0"/>
              <a:t>audit and assessment of growth policies (for example advanced manufacturing, construction) and other non-traditional women’s work to break down gender segregation in the </a:t>
            </a:r>
            <a:r>
              <a:rPr lang="en-US" sz="7400" dirty="0" err="1"/>
              <a:t>labour</a:t>
            </a:r>
            <a:r>
              <a:rPr lang="en-US" sz="7400" dirty="0"/>
              <a:t> market. </a:t>
            </a:r>
            <a:endParaRPr lang="en-US" sz="7400" dirty="0" smtClean="0"/>
          </a:p>
          <a:p>
            <a:pPr lvl="0"/>
            <a:endParaRPr lang="en-GB" sz="7400" dirty="0"/>
          </a:p>
          <a:p>
            <a:pPr lvl="0"/>
            <a:r>
              <a:rPr lang="en-US" sz="7400" dirty="0"/>
              <a:t>Highlight the financial case for inclusion by undertaking a </a:t>
            </a:r>
            <a:r>
              <a:rPr lang="en-US" sz="7400" i="1" dirty="0"/>
              <a:t>cost benefit analysis</a:t>
            </a:r>
            <a:r>
              <a:rPr lang="en-US" sz="7400" dirty="0"/>
              <a:t> of anti-poverty initiatives and the public expenditure savings that can be accrued. </a:t>
            </a:r>
            <a:endParaRPr lang="en-US" sz="7400" dirty="0" smtClean="0"/>
          </a:p>
          <a:p>
            <a:pPr lvl="0"/>
            <a:r>
              <a:rPr lang="en-US" sz="7400" dirty="0" smtClean="0"/>
              <a:t>Changing the narrative about the role of the public sector – its role in shaping growth and addressing disadvantage</a:t>
            </a:r>
            <a:endParaRPr lang="en-GB" sz="7400" dirty="0"/>
          </a:p>
          <a:p>
            <a:pPr marL="0" indent="0">
              <a:buNone/>
            </a:pPr>
            <a:r>
              <a:rPr lang="en-US" sz="7400" b="1" dirty="0"/>
              <a:t> </a:t>
            </a:r>
            <a:endParaRPr lang="en-GB" sz="7400" dirty="0"/>
          </a:p>
          <a:p>
            <a:endParaRPr lang="en-GB" sz="7400" dirty="0"/>
          </a:p>
        </p:txBody>
      </p:sp>
    </p:spTree>
    <p:extLst>
      <p:ext uri="{BB962C8B-B14F-4D97-AF65-F5344CB8AC3E}">
        <p14:creationId xmlns:p14="http://schemas.microsoft.com/office/powerpoint/2010/main" val="266067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Increasing </a:t>
            </a:r>
            <a:r>
              <a:rPr lang="en-US" sz="3600" b="1" dirty="0"/>
              <a:t>emphasis </a:t>
            </a:r>
            <a:r>
              <a:rPr lang="en-US" sz="3600" b="1" dirty="0" smtClean="0"/>
              <a:t>upon employment rights, </a:t>
            </a:r>
            <a:r>
              <a:rPr lang="en-US" sz="3600" b="1" dirty="0"/>
              <a:t>in-work </a:t>
            </a:r>
            <a:r>
              <a:rPr lang="en-US" sz="3600" b="1" dirty="0" smtClean="0"/>
              <a:t>support, and </a:t>
            </a:r>
            <a:r>
              <a:rPr lang="en-US" sz="3600" b="1" dirty="0"/>
              <a:t>progression</a:t>
            </a:r>
            <a:r>
              <a:rPr lang="en-GB" sz="3600" dirty="0"/>
              <a:t/>
            </a:r>
            <a:br>
              <a:rPr lang="en-GB" sz="3600" dirty="0"/>
            </a:b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 smtClean="0"/>
              <a:t>Increase </a:t>
            </a:r>
            <a:r>
              <a:rPr lang="en-US" dirty="0"/>
              <a:t>access to apprenticeships for disadvantaged groups—learn from best practice (e.g. LGA review).</a:t>
            </a:r>
            <a:endParaRPr lang="en-GB" dirty="0"/>
          </a:p>
          <a:p>
            <a:pPr lvl="0"/>
            <a:r>
              <a:rPr lang="en-US" dirty="0"/>
              <a:t>Promote high-quality apprenticeships in the context of expanding numbers and supporting the research of the TUC and </a:t>
            </a:r>
            <a:r>
              <a:rPr lang="en-US" dirty="0" err="1"/>
              <a:t>Ofsted</a:t>
            </a:r>
            <a:r>
              <a:rPr lang="en-US" dirty="0"/>
              <a:t>.</a:t>
            </a:r>
            <a:endParaRPr lang="en-GB" dirty="0"/>
          </a:p>
          <a:p>
            <a:pPr lvl="0"/>
            <a:r>
              <a:rPr lang="en-US" dirty="0"/>
              <a:t>Promote employee voice in the city region through the </a:t>
            </a:r>
            <a:r>
              <a:rPr lang="en-US" dirty="0" err="1"/>
              <a:t>Unionlearn</a:t>
            </a:r>
            <a:r>
              <a:rPr lang="en-US" dirty="0"/>
              <a:t> model.</a:t>
            </a:r>
            <a:endParaRPr lang="en-GB" dirty="0"/>
          </a:p>
          <a:p>
            <a:pPr lvl="0"/>
            <a:r>
              <a:rPr lang="en-US" dirty="0"/>
              <a:t>Pilot a Job Rotation model within the Sheffield City Region.</a:t>
            </a:r>
            <a:endParaRPr lang="en-GB" dirty="0"/>
          </a:p>
          <a:p>
            <a:r>
              <a:rPr lang="en-US" dirty="0" smtClean="0"/>
              <a:t>Promote Living Wage.</a:t>
            </a:r>
            <a:r>
              <a:rPr lang="en-US" dirty="0"/>
              <a:t> 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548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/>
              <a:t>Introduction and background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/>
          </a:bodyPr>
          <a:lstStyle/>
          <a:p>
            <a:r>
              <a:rPr lang="en-US" sz="2800" dirty="0"/>
              <a:t>The research arises from current research on City Regions and Civil Society carried out by Sheffield University </a:t>
            </a:r>
            <a:r>
              <a:rPr lang="en-US" sz="2800" dirty="0" smtClean="0"/>
              <a:t>(Jones</a:t>
            </a:r>
            <a:r>
              <a:rPr lang="en-US" sz="2800" dirty="0"/>
              <a:t>) and recent research on welfare reform and employment policy by Middlesex University </a:t>
            </a:r>
            <a:r>
              <a:rPr lang="en-US" sz="2800" dirty="0" smtClean="0"/>
              <a:t>(</a:t>
            </a:r>
            <a:r>
              <a:rPr lang="en-US" sz="2800" dirty="0" err="1" smtClean="0"/>
              <a:t>Etherington</a:t>
            </a:r>
            <a:r>
              <a:rPr lang="en-US" sz="2800" dirty="0"/>
              <a:t>) </a:t>
            </a:r>
            <a:endParaRPr lang="en-US" sz="2800" dirty="0" smtClean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499808"/>
            <a:ext cx="4572000" cy="358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342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2-10 at 17.04.3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12576" y="-99392"/>
            <a:ext cx="13177464" cy="6957392"/>
          </a:xfrm>
          <a:prstGeom prst="rect">
            <a:avLst/>
          </a:prstGeom>
        </p:spPr>
      </p:pic>
      <p:pic>
        <p:nvPicPr>
          <p:cNvPr id="4" name="Picture 3" descr="powerhouse 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670" y="1772816"/>
            <a:ext cx="4318407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39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637" y="-110172"/>
            <a:ext cx="5800725" cy="7078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85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2-17 at 08.46.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-1179512"/>
            <a:ext cx="9649072" cy="87849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6477" y="692696"/>
            <a:ext cx="5261627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/>
                <a:cs typeface="Corbel"/>
              </a:rPr>
              <a:t>“The policy implications of theories of agglomeration </a:t>
            </a:r>
            <a:endParaRPr lang="en-GB" dirty="0" smtClean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rbel"/>
              <a:cs typeface="Corbel"/>
            </a:endParaRPr>
          </a:p>
          <a:p>
            <a:r>
              <a:rPr lang="en-GB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/>
                <a:cs typeface="Corbel"/>
              </a:rPr>
              <a:t>is </a:t>
            </a:r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/>
                <a:cs typeface="Corbel"/>
              </a:rPr>
              <a:t>that enabling people and firms to benefit from </a:t>
            </a:r>
            <a:endParaRPr lang="en-GB" dirty="0" smtClean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rbel"/>
              <a:cs typeface="Corbel"/>
            </a:endParaRPr>
          </a:p>
          <a:p>
            <a:r>
              <a:rPr lang="en-GB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/>
                <a:cs typeface="Corbel"/>
              </a:rPr>
              <a:t>proximity </a:t>
            </a:r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/>
                <a:cs typeface="Corbel"/>
              </a:rPr>
              <a:t>to centres of activity, bring beneficial </a:t>
            </a:r>
            <a:endParaRPr lang="en-GB" dirty="0" smtClean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rbel"/>
              <a:cs typeface="Corbel"/>
            </a:endParaRPr>
          </a:p>
          <a:p>
            <a:r>
              <a:rPr lang="en-GB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/>
                <a:cs typeface="Corbel"/>
              </a:rPr>
              <a:t>economic </a:t>
            </a:r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/>
                <a:cs typeface="Corbel"/>
              </a:rPr>
              <a:t>outcomes … This implies empowering </a:t>
            </a:r>
            <a:endParaRPr lang="en-GB" dirty="0" smtClean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rbel"/>
              <a:cs typeface="Corbel"/>
            </a:endParaRPr>
          </a:p>
          <a:p>
            <a:r>
              <a:rPr lang="en-GB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/>
                <a:cs typeface="Corbel"/>
              </a:rPr>
              <a:t>and </a:t>
            </a:r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/>
                <a:cs typeface="Corbel"/>
              </a:rPr>
              <a:t>incentivising local government, firms and </a:t>
            </a:r>
            <a:endParaRPr lang="en-GB" dirty="0" smtClean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rbel"/>
              <a:cs typeface="Corbel"/>
            </a:endParaRPr>
          </a:p>
          <a:p>
            <a:r>
              <a:rPr lang="en-GB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/>
                <a:cs typeface="Corbel"/>
              </a:rPr>
              <a:t>people </a:t>
            </a:r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/>
                <a:cs typeface="Corbel"/>
              </a:rPr>
              <a:t>across economic centres and </a:t>
            </a:r>
            <a:r>
              <a:rPr lang="en-GB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/>
                <a:cs typeface="Corbel"/>
              </a:rPr>
              <a:t>natural</a:t>
            </a:r>
          </a:p>
          <a:p>
            <a:r>
              <a:rPr lang="en-GB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/>
                <a:cs typeface="Corbel"/>
              </a:rPr>
              <a:t> </a:t>
            </a:r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/>
                <a:cs typeface="Corbel"/>
              </a:rPr>
              <a:t>economic geographies [Cities] to promote </a:t>
            </a:r>
            <a:endParaRPr lang="en-GB" dirty="0" smtClean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rbel"/>
              <a:cs typeface="Corbel"/>
            </a:endParaRPr>
          </a:p>
          <a:p>
            <a:r>
              <a:rPr lang="en-GB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/>
                <a:cs typeface="Corbel"/>
              </a:rPr>
              <a:t>growth </a:t>
            </a:r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/>
                <a:cs typeface="Corbel"/>
              </a:rPr>
              <a:t>and correct the market and government </a:t>
            </a:r>
            <a:endParaRPr lang="en-GB" dirty="0" smtClean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rbel"/>
              <a:cs typeface="Corbel"/>
            </a:endParaRPr>
          </a:p>
          <a:p>
            <a:r>
              <a:rPr lang="en-GB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/>
                <a:cs typeface="Corbel"/>
              </a:rPr>
              <a:t>failures </a:t>
            </a:r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/>
                <a:cs typeface="Corbel"/>
              </a:rPr>
              <a:t>which are acting as barriers to </a:t>
            </a:r>
            <a:endParaRPr lang="en-GB" dirty="0" smtClean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rbel"/>
              <a:cs typeface="Corbel"/>
            </a:endParaRPr>
          </a:p>
          <a:p>
            <a:r>
              <a:rPr lang="en-GB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/>
                <a:cs typeface="Corbel"/>
              </a:rPr>
              <a:t>economic </a:t>
            </a:r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/>
                <a:cs typeface="Corbel"/>
              </a:rPr>
              <a:t>development” (BIS 2010: 25)</a:t>
            </a:r>
            <a:r>
              <a:rPr lang="en-GB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/>
                <a:cs typeface="Corbel"/>
              </a:rPr>
              <a:t>.</a:t>
            </a:r>
            <a:endParaRPr lang="en-US" dirty="0">
              <a:latin typeface="Corbel"/>
              <a:cs typeface="Corbel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4725144"/>
            <a:ext cx="278954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Corbel"/>
                <a:cs typeface="Corbel"/>
              </a:rPr>
              <a:t>Agglomerone?</a:t>
            </a:r>
            <a:endParaRPr lang="en-US" sz="3200" b="1" dirty="0">
              <a:solidFill>
                <a:schemeClr val="bg1"/>
              </a:solidFill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88385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vo sheff 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61678" y="1054450"/>
            <a:ext cx="6840758" cy="4828958"/>
          </a:xfrm>
          <a:prstGeom prst="rect">
            <a:avLst/>
          </a:prstGeom>
        </p:spPr>
      </p:pic>
      <p:pic>
        <p:nvPicPr>
          <p:cNvPr id="3" name="Picture 2" descr="devo sheff 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19" y="0"/>
            <a:ext cx="4306587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2669" y="3513202"/>
            <a:ext cx="5021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orbel"/>
                <a:cs typeface="Corbel"/>
              </a:rPr>
              <a:t>£900m over 30 years ‘immune’ from</a:t>
            </a:r>
          </a:p>
          <a:p>
            <a:r>
              <a:rPr lang="en-US" sz="2000" b="1" dirty="0" smtClean="0">
                <a:latin typeface="Corbel"/>
                <a:cs typeface="Corbel"/>
              </a:rPr>
              <a:t>Spending review </a:t>
            </a:r>
            <a:endParaRPr lang="en-US" sz="2000" b="1" dirty="0">
              <a:latin typeface="Corbel"/>
              <a:cs typeface="Corbe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4293096"/>
            <a:ext cx="3384376" cy="239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88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>
                <a:latin typeface="Corbel"/>
                <a:cs typeface="Corbel"/>
              </a:rPr>
              <a:t>“</a:t>
            </a:r>
            <a:r>
              <a:rPr lang="en-US" i="1" dirty="0">
                <a:latin typeface="Corbel"/>
                <a:cs typeface="Corbel"/>
              </a:rPr>
              <a:t>This will be unique in the world and be a true new industrial revolution</a:t>
            </a:r>
            <a:r>
              <a:rPr lang="en-US" dirty="0">
                <a:latin typeface="Corbel"/>
                <a:cs typeface="Corbel"/>
              </a:rPr>
              <a:t>. It looks more like the place that the Thunderbirds was set than what you would imagine of a transformed coal coking plant” </a:t>
            </a:r>
          </a:p>
          <a:p>
            <a:pPr marL="0" indent="0" algn="ctr">
              <a:buNone/>
            </a:pPr>
            <a:r>
              <a:rPr lang="en-US" dirty="0">
                <a:latin typeface="Corbel"/>
                <a:cs typeface="Corbel"/>
              </a:rPr>
              <a:t>(Sir Keith Burnett, VC, University of Sheffield, 2</a:t>
            </a:r>
            <a:r>
              <a:rPr lang="en-US" baseline="30000" dirty="0">
                <a:latin typeface="Corbel"/>
                <a:cs typeface="Corbel"/>
              </a:rPr>
              <a:t>nd</a:t>
            </a:r>
            <a:r>
              <a:rPr lang="en-US" dirty="0">
                <a:latin typeface="Corbel"/>
                <a:cs typeface="Corbel"/>
              </a:rPr>
              <a:t> October 2015).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721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0648"/>
            <a:ext cx="9311828" cy="465591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1520" y="5157192"/>
            <a:ext cx="1110777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rbel"/>
                <a:cs typeface="Corbel"/>
              </a:rPr>
              <a:t>“Former </a:t>
            </a:r>
            <a:r>
              <a:rPr lang="en-US" sz="2400" dirty="0">
                <a:latin typeface="Corbel"/>
                <a:cs typeface="Corbel"/>
              </a:rPr>
              <a:t>Blue Peter host Anthea Turner has revealed that she still </a:t>
            </a:r>
            <a:endParaRPr lang="en-US" sz="2400" dirty="0" smtClean="0">
              <a:latin typeface="Corbel"/>
              <a:cs typeface="Corbel"/>
            </a:endParaRPr>
          </a:p>
          <a:p>
            <a:r>
              <a:rPr lang="en-US" sz="2400" dirty="0" smtClean="0">
                <a:latin typeface="Corbel"/>
                <a:cs typeface="Corbel"/>
              </a:rPr>
              <a:t>has </a:t>
            </a:r>
            <a:r>
              <a:rPr lang="en-US" sz="2400" dirty="0">
                <a:latin typeface="Corbel"/>
                <a:cs typeface="Corbel"/>
              </a:rPr>
              <a:t>that Tracy Island </a:t>
            </a:r>
            <a:r>
              <a:rPr lang="en-US" sz="2400" dirty="0" smtClean="0">
                <a:latin typeface="Corbel"/>
                <a:cs typeface="Corbel"/>
              </a:rPr>
              <a:t>model </a:t>
            </a:r>
            <a:r>
              <a:rPr lang="en-US" sz="2400" dirty="0">
                <a:latin typeface="Corbel"/>
                <a:cs typeface="Corbel"/>
              </a:rPr>
              <a:t>she made in the </a:t>
            </a:r>
            <a:r>
              <a:rPr lang="en-US" sz="2400" dirty="0" smtClean="0">
                <a:latin typeface="Corbel"/>
                <a:cs typeface="Corbel"/>
              </a:rPr>
              <a:t>90s” </a:t>
            </a:r>
          </a:p>
          <a:p>
            <a:r>
              <a:rPr lang="en-US" sz="2400" dirty="0" smtClean="0">
                <a:latin typeface="Corbel"/>
                <a:cs typeface="Corbel"/>
              </a:rPr>
              <a:t>(</a:t>
            </a:r>
            <a:r>
              <a:rPr lang="en-US" sz="2400" i="1" dirty="0" smtClean="0">
                <a:latin typeface="Corbel"/>
                <a:cs typeface="Corbel"/>
              </a:rPr>
              <a:t>Radio Times </a:t>
            </a:r>
            <a:r>
              <a:rPr lang="en-US" sz="2400" dirty="0" smtClean="0">
                <a:latin typeface="Corbel"/>
                <a:cs typeface="Corbel"/>
              </a:rPr>
              <a:t>13</a:t>
            </a:r>
            <a:r>
              <a:rPr lang="en-US" sz="2400" baseline="30000" dirty="0" smtClean="0">
                <a:latin typeface="Corbel"/>
                <a:cs typeface="Corbel"/>
              </a:rPr>
              <a:t>th</a:t>
            </a:r>
            <a:r>
              <a:rPr lang="en-US" sz="2400" dirty="0" smtClean="0">
                <a:latin typeface="Corbel"/>
                <a:cs typeface="Corbel"/>
              </a:rPr>
              <a:t> September 2015).</a:t>
            </a:r>
            <a:endParaRPr lang="en-US" sz="2400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52404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1095</Words>
  <Application>Microsoft Office PowerPoint</Application>
  <PresentationFormat>On-screen Show (4:3)</PresentationFormat>
  <Paragraphs>99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 </vt:lpstr>
      <vt:lpstr>PowerPoint Presentation</vt:lpstr>
      <vt:lpstr>Introduction and background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But …</vt:lpstr>
      <vt:lpstr>Methods</vt:lpstr>
      <vt:lpstr>Objectives of research</vt:lpstr>
      <vt:lpstr>PowerPoint Presentation</vt:lpstr>
      <vt:lpstr>PowerPoint Presentation</vt:lpstr>
      <vt:lpstr>Sheffield CR Employment and Skills Initiatives</vt:lpstr>
      <vt:lpstr>Welfare and employment policies</vt:lpstr>
      <vt:lpstr>Key Issues relating to devolution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Where next? Some guiding principles for an Inclusive Growth Strategy for the SCR   </vt:lpstr>
      <vt:lpstr> Increasing emphasis upon employment rights, in-work support, and progression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Martin Russell Jones</cp:lastModifiedBy>
  <cp:revision>43</cp:revision>
  <cp:lastPrinted>2016-11-30T13:15:32Z</cp:lastPrinted>
  <dcterms:created xsi:type="dcterms:W3CDTF">2006-08-16T00:00:00Z</dcterms:created>
  <dcterms:modified xsi:type="dcterms:W3CDTF">2016-11-30T13:20:11Z</dcterms:modified>
</cp:coreProperties>
</file>