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79" r:id="rId2"/>
    <p:sldId id="424" r:id="rId3"/>
    <p:sldId id="437" r:id="rId4"/>
    <p:sldId id="414" r:id="rId5"/>
    <p:sldId id="413" r:id="rId6"/>
    <p:sldId id="436" r:id="rId7"/>
    <p:sldId id="440" r:id="rId8"/>
    <p:sldId id="415" r:id="rId9"/>
    <p:sldId id="427" r:id="rId10"/>
    <p:sldId id="453" r:id="rId11"/>
    <p:sldId id="456" r:id="rId12"/>
    <p:sldId id="385" r:id="rId13"/>
    <p:sldId id="428" r:id="rId14"/>
    <p:sldId id="457" r:id="rId15"/>
    <p:sldId id="430" r:id="rId16"/>
    <p:sldId id="458" r:id="rId17"/>
    <p:sldId id="418" r:id="rId18"/>
    <p:sldId id="434" r:id="rId19"/>
    <p:sldId id="397" r:id="rId20"/>
    <p:sldId id="451" r:id="rId21"/>
    <p:sldId id="450" r:id="rId22"/>
    <p:sldId id="438" r:id="rId23"/>
    <p:sldId id="478" r:id="rId24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88929" autoAdjust="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FE6F0-D621-437C-B802-69E85A84D2B2}" type="datetimeFigureOut">
              <a:rPr lang="en-GB" smtClean="0"/>
              <a:t>07/02/2017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C3DFF-FFBD-4750-8900-31B26E1EBF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723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48BC2-D46A-4373-87C8-0FBA8B710D82}" type="datetimeFigureOut">
              <a:rPr lang="en-GB" smtClean="0"/>
              <a:t>07/02/2017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FB9D-FDEE-4885-B251-690225A7F8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868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1FB9D-FDEE-4885-B251-690225A7F85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68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4F790B-2740-434D-8F3A-159336E3BA9E}" type="datetimeFigureOut">
              <a:rPr lang="en-GB" altLang="en-US" smtClean="0"/>
              <a:pPr>
                <a:defRPr/>
              </a:pPr>
              <a:t>07/02/2017</a:t>
            </a:fld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E46010-5B30-4C17-A606-7B6B8A99357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1C61DE-5A89-42B0-A8E4-526946FDE74D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5A1B15-52A0-4E2B-8364-0086B559F5B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50F99C-63D9-43BA-B85C-CBEC720BA6A3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4B806A-F2EE-40D6-AB48-CF4351C854D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7F0FBF-2FE1-4457-8D68-3DA73DE4D595}" type="datetimeFigureOut">
              <a:rPr lang="en-GB" altLang="en-US" smtClean="0"/>
              <a:pPr>
                <a:defRPr/>
              </a:pPr>
              <a:t>07/02/2017</a:t>
            </a:fld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836258-6195-4023-B4F6-BA0A0CDF4E92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8952A01-DD81-484E-B5AF-9CBDCC0B223B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378AA0-1B5C-4E82-BD73-AA475BA7AEB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46F0465-810F-4376-B344-8AD916E93038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7CCCBF-7A70-4C42-A0D7-664E4ED0637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7C0ACB-4AF0-484C-B975-EA930A3E2AF1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E2ECD7-39CC-4405-AD95-1E366F32E8B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FDFC9F-C193-4B2A-A5A7-CEBB0EA60EBE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4A76B-47F2-4839-8606-21EF00FE9626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C999AC-20A4-438E-9641-0E2CA61130C2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7656C8-C29D-4B5D-BEE6-5A16320D39F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7015FC-887F-4B63-8867-E812A8F135AA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A3436-E195-4091-8299-593708FE0977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E3FE59-3C82-4F79-B8BA-66228F00091A}" type="datetimeFigureOut">
              <a:rPr lang="en-GB" altLang="en-US" smtClean="0"/>
              <a:pPr>
                <a:defRPr/>
              </a:pPr>
              <a:t>07/02/2017</a:t>
            </a:fld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DEE32-00C5-4F22-8921-EB88A0A07BD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E8314E-1C3B-4B36-8603-72329C2C2006}" type="slidenum">
              <a:rPr lang="en-GB" altLang="en-US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n-US"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n-US">
              <a:cs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4CA8BB-43C5-4861-AF28-C4ED1E55DD98}" type="datetimeFigureOut">
              <a:rPr lang="en-GB" altLang="en-US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07/02/2017</a:t>
            </a:fld>
            <a:endParaRPr lang="en-GB" altLang="en-US">
              <a:cs typeface="Arial" charset="0"/>
            </a:endParaRPr>
          </a:p>
        </p:txBody>
      </p:sp>
      <p:pic>
        <p:nvPicPr>
          <p:cNvPr id="9" name="Picture 9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36" r="54111" b="69373"/>
          <a:stretch>
            <a:fillRect/>
          </a:stretch>
        </p:blipFill>
        <p:spPr bwMode="auto">
          <a:xfrm>
            <a:off x="6516688" y="6165850"/>
            <a:ext cx="2303462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ristol.ac.uk/media-library/sites/cmpo/migrated/documents/ethnicityreligion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mi.se/intercultural/nr11/gunnestad.htm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scholarship.claremont.edu/cgu_etd/81" TargetMode="External"/><Relationship Id="rId2" Type="http://schemas.openxmlformats.org/officeDocument/2006/relationships/hyperlink" Target="https://go.sdsu.edu/education/doc/files/01370-ResiliencyLiteratureReview(SDSU)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9282" y="1484784"/>
            <a:ext cx="7543800" cy="2593975"/>
          </a:xfrm>
        </p:spPr>
        <p:txBody>
          <a:bodyPr/>
          <a:lstStyle/>
          <a:p>
            <a:r>
              <a:rPr lang="en-GB" sz="4400" dirty="0"/>
              <a:t>Reconceptualising Resilience: Problematising Deficit </a:t>
            </a:r>
            <a:r>
              <a:rPr lang="en-GB" sz="4400" dirty="0" smtClean="0"/>
              <a:t>Discourses</a:t>
            </a: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/>
              <a:t>Professor Jacqueline Stevenson</a:t>
            </a:r>
          </a:p>
          <a:p>
            <a:r>
              <a:rPr lang="en-GB" sz="2400" dirty="0" smtClean="0"/>
              <a:t>Sheffield Institute of Education</a:t>
            </a:r>
          </a:p>
          <a:p>
            <a:r>
              <a:rPr lang="en-GB" sz="2400" dirty="0" smtClean="0"/>
              <a:t>Sheffield Hallam University</a:t>
            </a: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82" y="6093296"/>
            <a:ext cx="648072" cy="648072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6" name="TextBox 5"/>
          <p:cNvSpPr txBox="1"/>
          <p:nvPr/>
        </p:nvSpPr>
        <p:spPr>
          <a:xfrm>
            <a:off x="1259632" y="6232666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/>
              <a:t>ProfJStevenson</a:t>
            </a:r>
            <a:endParaRPr lang="en-GB" sz="2400" dirty="0"/>
          </a:p>
        </p:txBody>
      </p:sp>
      <p:sp>
        <p:nvSpPr>
          <p:cNvPr id="4" name="Rectangle 3"/>
          <p:cNvSpPr/>
          <p:nvPr/>
        </p:nvSpPr>
        <p:spPr>
          <a:xfrm>
            <a:off x="2282111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9425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064896" cy="1143000"/>
          </a:xfrm>
        </p:spPr>
        <p:txBody>
          <a:bodyPr/>
          <a:lstStyle/>
          <a:p>
            <a:r>
              <a:rPr lang="en-GB" sz="4400" dirty="0" smtClean="0"/>
              <a:t>So is th</a:t>
            </a:r>
            <a:r>
              <a:rPr lang="en-GB" sz="4400" dirty="0" smtClean="0"/>
              <a:t>e </a:t>
            </a:r>
            <a:r>
              <a:rPr lang="en-GB" sz="4400" dirty="0"/>
              <a:t>logical </a:t>
            </a:r>
            <a:r>
              <a:rPr lang="en-GB" sz="4400" dirty="0" smtClean="0"/>
              <a:t>hypothesis that....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7920880" cy="4800600"/>
          </a:xfrm>
        </p:spPr>
        <p:txBody>
          <a:bodyPr>
            <a:normAutofit/>
          </a:bodyPr>
          <a:lstStyle/>
          <a:p>
            <a:r>
              <a:rPr lang="en-GB" dirty="0" smtClean="0"/>
              <a:t>Those who attain best academically have the right character/attitude ?</a:t>
            </a:r>
          </a:p>
          <a:p>
            <a:r>
              <a:rPr lang="en-GB" dirty="0" smtClean="0"/>
              <a:t>Those who do badly have character flaws/haven't yet attained the right sort of character/attitude?</a:t>
            </a:r>
          </a:p>
          <a:p>
            <a:r>
              <a:rPr lang="en-GB" dirty="0" smtClean="0"/>
              <a:t>It is within an individuals' gift to attain academic success?</a:t>
            </a:r>
          </a:p>
          <a:p>
            <a:r>
              <a:rPr lang="en-GB" dirty="0" smtClean="0"/>
              <a:t>So if an individual fails....</a:t>
            </a:r>
            <a:r>
              <a:rPr lang="en-GB" dirty="0"/>
              <a:t>it is </a:t>
            </a:r>
            <a:r>
              <a:rPr lang="en-GB" dirty="0" smtClean="0"/>
              <a:t>THEIR FAULT!?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991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is that why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7620000" cy="4800600"/>
          </a:xfrm>
        </p:spPr>
        <p:txBody>
          <a:bodyPr>
            <a:noAutofit/>
          </a:bodyPr>
          <a:lstStyle/>
          <a:p>
            <a:r>
              <a:rPr lang="en-GB" sz="2400" dirty="0" smtClean="0"/>
              <a:t>For example.... </a:t>
            </a:r>
          </a:p>
          <a:p>
            <a:pPr lvl="1"/>
            <a:r>
              <a:rPr lang="en-GB" dirty="0" smtClean="0"/>
              <a:t>Muslim pupils have the lowest UK school attainment levels (Burgess et al, 2009) of all religious groups?</a:t>
            </a:r>
          </a:p>
          <a:p>
            <a:pPr lvl="1"/>
            <a:r>
              <a:rPr lang="en-GB" dirty="0" smtClean="0"/>
              <a:t>Only 15.5% of UK looked after children achieve five A*-C compared to approx. 60% of non-LAC (</a:t>
            </a:r>
            <a:r>
              <a:rPr lang="en-GB" dirty="0" err="1" smtClean="0"/>
              <a:t>EHRC</a:t>
            </a:r>
            <a:r>
              <a:rPr lang="en-GB" dirty="0" smtClean="0"/>
              <a:t>, 2015) and only 6% go to university compared to approx. 40% of other school leavers?</a:t>
            </a:r>
          </a:p>
          <a:p>
            <a:pPr lvl="1"/>
            <a:r>
              <a:rPr lang="en-GB" dirty="0" smtClean="0"/>
              <a:t>75.6% of UK white students get a first/2:1 degree compared with 60.4% of all non-White and 49% of Black students (ECU, 2015) ?</a:t>
            </a:r>
          </a:p>
          <a:p>
            <a:r>
              <a:rPr lang="en-GB" sz="2400" dirty="0" smtClean="0"/>
              <a:t>....just a lack of effort and the wrong sort of character attributes...?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5486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Of course not!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Mindset</a:t>
            </a:r>
            <a:r>
              <a:rPr lang="en-GB" dirty="0" smtClean="0"/>
              <a:t>/character discourses</a:t>
            </a:r>
          </a:p>
          <a:p>
            <a:pPr lvl="1"/>
            <a:r>
              <a:rPr lang="en-GB" dirty="0" smtClean="0"/>
              <a:t>Avoid any recognition of structural inequalities</a:t>
            </a:r>
          </a:p>
          <a:p>
            <a:pPr lvl="1"/>
            <a:r>
              <a:rPr lang="en-GB" dirty="0" smtClean="0"/>
              <a:t>Ignore/avoid developing requisite external resources </a:t>
            </a:r>
          </a:p>
          <a:p>
            <a:pPr lvl="1"/>
            <a:r>
              <a:rPr lang="en-GB" dirty="0" smtClean="0"/>
              <a:t>Focus on developing those internal traits/resources deemed to be lacking</a:t>
            </a:r>
          </a:p>
          <a:p>
            <a:pPr lvl="1"/>
            <a:r>
              <a:rPr lang="en-GB" dirty="0" smtClean="0"/>
              <a:t>Valorise only certain dispositions or personality traits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AND.. if it is simply down to character and attitude....Why do some students drop out, or consider dropping out of HE, despite high levels of personal resilience?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786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Leads to my interests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Research with those who have all shown significant resilience in getting in to HE</a:t>
            </a:r>
          </a:p>
          <a:p>
            <a:r>
              <a:rPr lang="en-GB" dirty="0" smtClean="0"/>
              <a:t>Analysis </a:t>
            </a:r>
            <a:r>
              <a:rPr lang="en-GB" dirty="0"/>
              <a:t>of </a:t>
            </a:r>
            <a:r>
              <a:rPr lang="en-GB" dirty="0" smtClean="0"/>
              <a:t>74 </a:t>
            </a:r>
            <a:r>
              <a:rPr lang="en-GB" dirty="0"/>
              <a:t>biographical interviews (more to come</a:t>
            </a:r>
            <a:r>
              <a:rPr lang="en-GB" dirty="0" smtClean="0"/>
              <a:t>)</a:t>
            </a:r>
          </a:p>
          <a:p>
            <a:r>
              <a:rPr lang="en-GB" dirty="0" smtClean="0"/>
              <a:t>From 6 different projects. Two specifically exploring resilience</a:t>
            </a:r>
            <a:endParaRPr lang="en-GB" dirty="0"/>
          </a:p>
          <a:p>
            <a:pPr lvl="1"/>
            <a:r>
              <a:rPr lang="en-GB" dirty="0" smtClean="0"/>
              <a:t>Refugees/former </a:t>
            </a:r>
            <a:r>
              <a:rPr lang="en-GB" dirty="0"/>
              <a:t>refugees (23); care leavers (9); </a:t>
            </a:r>
            <a:r>
              <a:rPr lang="en-GB" dirty="0" smtClean="0"/>
              <a:t>Black students </a:t>
            </a:r>
            <a:r>
              <a:rPr lang="en-GB" dirty="0"/>
              <a:t>from lower socio-economic backgrounds </a:t>
            </a:r>
            <a:r>
              <a:rPr lang="en-GB" dirty="0" smtClean="0"/>
              <a:t>(8); Muslim students (14); older </a:t>
            </a:r>
            <a:r>
              <a:rPr lang="en-GB" dirty="0"/>
              <a:t>learners with complex trajectories into HE (20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Pre-HE; undergraduate and postgraduate; all have struggled to access HE; some have considered leaving early; some drop out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337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Font typeface="+mj-lt"/>
              <a:buAutoNum type="arabicPeriod"/>
            </a:pPr>
            <a:r>
              <a:rPr lang="en-GB" dirty="0" smtClean="0"/>
              <a:t>What resilience have these students shown prior to HE?</a:t>
            </a:r>
          </a:p>
          <a:p>
            <a:pPr marL="571500" indent="-457200">
              <a:buFont typeface="+mj-lt"/>
              <a:buAutoNum type="arabicPeriod"/>
            </a:pPr>
            <a:r>
              <a:rPr lang="en-GB" dirty="0" smtClean="0"/>
              <a:t>What </a:t>
            </a:r>
            <a:r>
              <a:rPr lang="en-GB" dirty="0"/>
              <a:t>are the risk factors </a:t>
            </a:r>
            <a:r>
              <a:rPr lang="en-GB" dirty="0" smtClean="0"/>
              <a:t>facing the students once </a:t>
            </a:r>
            <a:r>
              <a:rPr lang="en-GB" dirty="0"/>
              <a:t>in HE? </a:t>
            </a:r>
          </a:p>
          <a:p>
            <a:pPr marL="571500" indent="-457200">
              <a:buFont typeface="+mj-lt"/>
              <a:buAutoNum type="arabicPeriod"/>
            </a:pPr>
            <a:r>
              <a:rPr lang="en-GB" b="1" dirty="0"/>
              <a:t>What dimensions of personal resilience do </a:t>
            </a:r>
            <a:r>
              <a:rPr lang="en-GB" b="1" dirty="0" smtClean="0"/>
              <a:t>they draw </a:t>
            </a:r>
            <a:r>
              <a:rPr lang="en-GB" b="1" dirty="0"/>
              <a:t>on?</a:t>
            </a:r>
          </a:p>
          <a:p>
            <a:pPr marL="571500" indent="-457200">
              <a:buFont typeface="+mj-lt"/>
              <a:buAutoNum type="arabicPeriod"/>
            </a:pPr>
            <a:r>
              <a:rPr lang="en-GB" b="1" dirty="0"/>
              <a:t>What external protective factors do they/are they able to draw on?</a:t>
            </a:r>
          </a:p>
          <a:p>
            <a:pPr marL="571500" indent="-457200">
              <a:buFont typeface="+mj-lt"/>
              <a:buAutoNum type="arabicPeriod"/>
            </a:pPr>
            <a:r>
              <a:rPr lang="en-GB" b="1" dirty="0" smtClean="0"/>
              <a:t>What should universities be </a:t>
            </a:r>
            <a:r>
              <a:rPr lang="en-GB" b="1" dirty="0"/>
              <a:t>doing to protect these students from risk? </a:t>
            </a:r>
          </a:p>
        </p:txBody>
      </p:sp>
    </p:spTree>
    <p:extLst>
      <p:ext uri="{BB962C8B-B14F-4D97-AF65-F5344CB8AC3E}">
        <p14:creationId xmlns:p14="http://schemas.microsoft.com/office/powerpoint/2010/main" val="360025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Personal </a:t>
            </a:r>
            <a:r>
              <a:rPr lang="en-GB" dirty="0" smtClean="0"/>
              <a:t>resilience: analysis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00600"/>
          </a:xfrm>
        </p:spPr>
        <p:txBody>
          <a:bodyPr numCol="2">
            <a:normAutofit/>
          </a:bodyPr>
          <a:lstStyle/>
          <a:p>
            <a:r>
              <a:rPr lang="en-GB" sz="2400" dirty="0" smtClean="0"/>
              <a:t>Strongly present</a:t>
            </a:r>
          </a:p>
          <a:p>
            <a:pPr lvl="1"/>
            <a:r>
              <a:rPr lang="en-GB" dirty="0" smtClean="0"/>
              <a:t>Optimism</a:t>
            </a:r>
          </a:p>
          <a:p>
            <a:pPr lvl="1"/>
            <a:r>
              <a:rPr lang="en-GB" dirty="0" smtClean="0"/>
              <a:t>Creativity</a:t>
            </a:r>
          </a:p>
          <a:p>
            <a:pPr lvl="1"/>
            <a:r>
              <a:rPr lang="en-GB" dirty="0" smtClean="0"/>
              <a:t>Sense of humour</a:t>
            </a:r>
          </a:p>
          <a:p>
            <a:pPr lvl="1"/>
            <a:r>
              <a:rPr lang="en-GB" dirty="0" smtClean="0"/>
              <a:t>Coping strategies</a:t>
            </a:r>
          </a:p>
          <a:p>
            <a:pPr lvl="1"/>
            <a:r>
              <a:rPr lang="en-GB" dirty="0" smtClean="0"/>
              <a:t>Social skills</a:t>
            </a:r>
          </a:p>
          <a:p>
            <a:pPr lvl="1"/>
            <a:r>
              <a:rPr lang="en-GB" dirty="0" smtClean="0"/>
              <a:t>Educational abilities</a:t>
            </a:r>
          </a:p>
          <a:p>
            <a:pPr lvl="1"/>
            <a:r>
              <a:rPr lang="en-GB" dirty="0" smtClean="0"/>
              <a:t>Problem-solving skills</a:t>
            </a:r>
          </a:p>
          <a:p>
            <a:pPr lvl="1"/>
            <a:r>
              <a:rPr lang="en-GB" dirty="0" smtClean="0"/>
              <a:t>Autonomy</a:t>
            </a:r>
          </a:p>
          <a:p>
            <a:pPr lvl="1"/>
            <a:r>
              <a:rPr lang="en-GB" dirty="0" smtClean="0"/>
              <a:t>Determination</a:t>
            </a:r>
          </a:p>
          <a:p>
            <a:pPr lvl="1"/>
            <a:r>
              <a:rPr lang="en-GB" dirty="0" smtClean="0"/>
              <a:t>Endurance</a:t>
            </a:r>
          </a:p>
          <a:p>
            <a:pPr lvl="1"/>
            <a:r>
              <a:rPr lang="en-GB" dirty="0" smtClean="0"/>
              <a:t>Adaptability</a:t>
            </a:r>
          </a:p>
          <a:p>
            <a:pPr marL="114300" indent="0">
              <a:buNone/>
            </a:pPr>
            <a:r>
              <a:rPr lang="en-GB" sz="2400" dirty="0" smtClean="0"/>
              <a:t>Less strongly </a:t>
            </a:r>
            <a:r>
              <a:rPr lang="en-GB" sz="2400" dirty="0"/>
              <a:t>present</a:t>
            </a:r>
            <a:r>
              <a:rPr lang="en-GB" sz="2400" dirty="0" smtClean="0"/>
              <a:t>/ absent</a:t>
            </a:r>
            <a:endParaRPr lang="en-GB" sz="2400" dirty="0"/>
          </a:p>
          <a:p>
            <a:pPr lvl="1"/>
            <a:r>
              <a:rPr lang="en-GB" dirty="0"/>
              <a:t>Cohesive life narrative</a:t>
            </a:r>
          </a:p>
          <a:p>
            <a:pPr lvl="1"/>
            <a:r>
              <a:rPr lang="en-GB" dirty="0"/>
              <a:t>Concrete and realistic views of the future</a:t>
            </a:r>
          </a:p>
          <a:p>
            <a:pPr lvl="1"/>
            <a:r>
              <a:rPr lang="en-GB" dirty="0"/>
              <a:t>Wide range of coping strategies </a:t>
            </a:r>
            <a:endParaRPr lang="en-GB" dirty="0" smtClean="0"/>
          </a:p>
          <a:p>
            <a:pPr lvl="1"/>
            <a:r>
              <a:rPr lang="en-GB" dirty="0" smtClean="0"/>
              <a:t>Adaptability </a:t>
            </a:r>
            <a:r>
              <a:rPr lang="en-GB" dirty="0"/>
              <a:t>(may lack resources)</a:t>
            </a:r>
          </a:p>
          <a:p>
            <a:pPr lvl="1"/>
            <a:r>
              <a:rPr lang="en-GB" dirty="0"/>
              <a:t>And </a:t>
            </a:r>
            <a:r>
              <a:rPr lang="en-GB" dirty="0" smtClean="0"/>
              <a:t>so may </a:t>
            </a:r>
            <a:r>
              <a:rPr lang="en-GB" dirty="0"/>
              <a:t>lack </a:t>
            </a:r>
            <a:r>
              <a:rPr lang="en-GB" dirty="0" err="1"/>
              <a:t>recuperability</a:t>
            </a:r>
            <a:endParaRPr lang="en-GB" dirty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15563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External </a:t>
            </a:r>
            <a:r>
              <a:rPr lang="en-GB" dirty="0"/>
              <a:t>protective </a:t>
            </a:r>
            <a:r>
              <a:rPr lang="en-GB" dirty="0" smtClean="0"/>
              <a:t>factors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Present </a:t>
            </a:r>
            <a:r>
              <a:rPr lang="en-GB" sz="2400" dirty="0"/>
              <a:t>(sometimes)</a:t>
            </a:r>
          </a:p>
          <a:p>
            <a:pPr lvl="1"/>
            <a:r>
              <a:rPr lang="en-GB" dirty="0" smtClean="0"/>
              <a:t>Family </a:t>
            </a:r>
            <a:endParaRPr lang="en-GB" dirty="0" smtClean="0"/>
          </a:p>
          <a:p>
            <a:pPr lvl="1"/>
            <a:r>
              <a:rPr lang="en-GB" dirty="0" smtClean="0"/>
              <a:t>Friends</a:t>
            </a:r>
          </a:p>
          <a:p>
            <a:pPr lvl="1"/>
            <a:r>
              <a:rPr lang="en-GB" dirty="0"/>
              <a:t>Social networks </a:t>
            </a:r>
          </a:p>
          <a:p>
            <a:pPr lvl="1"/>
            <a:r>
              <a:rPr lang="en-GB" dirty="0" smtClean="0"/>
              <a:t>Belief </a:t>
            </a:r>
            <a:r>
              <a:rPr lang="en-GB" dirty="0"/>
              <a:t>systems/ </a:t>
            </a:r>
            <a:r>
              <a:rPr lang="en-GB" dirty="0" smtClean="0"/>
              <a:t>Spirituality</a:t>
            </a:r>
          </a:p>
          <a:p>
            <a:pPr lvl="1"/>
            <a:r>
              <a:rPr lang="en-GB" dirty="0"/>
              <a:t>Routines and rituals</a:t>
            </a:r>
          </a:p>
          <a:p>
            <a:pPr lvl="1"/>
            <a:r>
              <a:rPr lang="en-GB" dirty="0" smtClean="0"/>
              <a:t>Involvement </a:t>
            </a:r>
            <a:r>
              <a:rPr lang="en-GB" dirty="0"/>
              <a:t>in </a:t>
            </a:r>
            <a:r>
              <a:rPr lang="en-GB" dirty="0" smtClean="0"/>
              <a:t>community activities</a:t>
            </a:r>
          </a:p>
          <a:p>
            <a:pPr lvl="1"/>
            <a:r>
              <a:rPr lang="en-GB" dirty="0" smtClean="0"/>
              <a:t>Supportive </a:t>
            </a:r>
            <a:r>
              <a:rPr lang="en-GB" dirty="0"/>
              <a:t>mentors</a:t>
            </a:r>
          </a:p>
          <a:p>
            <a:pPr lvl="0"/>
            <a:endParaRPr lang="en-GB" dirty="0"/>
          </a:p>
          <a:p>
            <a:pPr marL="411480" lvl="1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784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External </a:t>
            </a:r>
            <a:r>
              <a:rPr lang="en-GB" dirty="0"/>
              <a:t>protective </a:t>
            </a:r>
            <a:r>
              <a:rPr lang="en-GB" dirty="0" smtClean="0"/>
              <a:t>factors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114300" lvl="1" indent="0">
              <a:buClr>
                <a:schemeClr val="accent1"/>
              </a:buClr>
              <a:buNone/>
            </a:pPr>
            <a:r>
              <a:rPr lang="en-GB" sz="2800" dirty="0"/>
              <a:t>Absent</a:t>
            </a:r>
            <a:endParaRPr lang="en-GB" sz="2800" dirty="0"/>
          </a:p>
          <a:p>
            <a:pPr marL="342900" lvl="1">
              <a:buClr>
                <a:schemeClr val="accent1"/>
              </a:buClr>
            </a:pPr>
            <a:r>
              <a:rPr lang="en-GB" dirty="0"/>
              <a:t>Religious tolerance</a:t>
            </a:r>
          </a:p>
          <a:p>
            <a:pPr marL="342900" lvl="1">
              <a:buClr>
                <a:schemeClr val="accent1"/>
              </a:buClr>
            </a:pPr>
            <a:r>
              <a:rPr lang="en-GB" dirty="0"/>
              <a:t>Racial tolerance</a:t>
            </a:r>
          </a:p>
          <a:p>
            <a:r>
              <a:rPr lang="en-GB" sz="2000" dirty="0" smtClean="0"/>
              <a:t>Stable </a:t>
            </a:r>
            <a:r>
              <a:rPr lang="en-GB" sz="2000" dirty="0"/>
              <a:t>and adequate income/financial management</a:t>
            </a:r>
          </a:p>
          <a:p>
            <a:r>
              <a:rPr lang="en-GB" sz="2000" dirty="0"/>
              <a:t>A stable residence</a:t>
            </a:r>
          </a:p>
          <a:p>
            <a:r>
              <a:rPr lang="en-GB" sz="2000" dirty="0"/>
              <a:t>Mental and physical health </a:t>
            </a:r>
          </a:p>
          <a:p>
            <a:r>
              <a:rPr lang="en-GB" sz="2000" dirty="0"/>
              <a:t>Peer acceptance </a:t>
            </a:r>
          </a:p>
          <a:p>
            <a:r>
              <a:rPr lang="en-GB" sz="2000" dirty="0"/>
              <a:t>Social networks 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Feeling </a:t>
            </a:r>
            <a:r>
              <a:rPr lang="en-GB" sz="2000" dirty="0"/>
              <a:t>of </a:t>
            </a:r>
            <a:r>
              <a:rPr lang="en-GB" sz="2000" dirty="0" smtClean="0"/>
              <a:t>mattering</a:t>
            </a:r>
          </a:p>
          <a:p>
            <a:r>
              <a:rPr lang="en-GB" sz="2000" dirty="0" smtClean="0"/>
              <a:t>Family </a:t>
            </a:r>
            <a:r>
              <a:rPr lang="en-GB" sz="2000" dirty="0"/>
              <a:t>cohesion</a:t>
            </a:r>
          </a:p>
          <a:p>
            <a:r>
              <a:rPr lang="en-GB" sz="2000" dirty="0"/>
              <a:t>Family time/family communication/shared recreation</a:t>
            </a:r>
          </a:p>
          <a:p>
            <a:r>
              <a:rPr lang="en-GB" sz="2000" dirty="0" smtClean="0"/>
              <a:t>Lack of family capital</a:t>
            </a:r>
          </a:p>
          <a:p>
            <a:r>
              <a:rPr lang="en-GB" sz="2000" dirty="0" smtClean="0"/>
              <a:t>Educational literacy/lack of access to educational capital</a:t>
            </a:r>
            <a:endParaRPr lang="en-GB" sz="2000" dirty="0"/>
          </a:p>
          <a:p>
            <a:endParaRPr lang="en-GB" sz="2000" dirty="0" smtClean="0"/>
          </a:p>
          <a:p>
            <a:pPr marL="411480" lvl="1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539552" y="5500279"/>
            <a:ext cx="69127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FF388C"/>
              </a:buClr>
              <a:buFont typeface="Arial" pitchFamily="34" charset="0"/>
              <a:buChar char="•"/>
            </a:pPr>
            <a:r>
              <a:rPr lang="en-GB" sz="2200" dirty="0">
                <a:solidFill>
                  <a:prstClr val="black"/>
                </a:solidFill>
              </a:rPr>
              <a:t>Community (of HE) becomes event more important.</a:t>
            </a:r>
          </a:p>
        </p:txBody>
      </p:sp>
    </p:spTree>
    <p:extLst>
      <p:ext uri="{BB962C8B-B14F-4D97-AF65-F5344CB8AC3E}">
        <p14:creationId xmlns:p14="http://schemas.microsoft.com/office/powerpoint/2010/main" val="8957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620000" cy="1143000"/>
          </a:xfrm>
        </p:spPr>
        <p:txBody>
          <a:bodyPr/>
          <a:lstStyle/>
          <a:p>
            <a:r>
              <a:rPr lang="en-GB" smtClean="0"/>
              <a:t>What should universities do?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7920880" cy="514116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Need to compensate for absence of protective factors: provide:</a:t>
            </a:r>
            <a:endParaRPr lang="en-GB" dirty="0" smtClean="0"/>
          </a:p>
          <a:p>
            <a:pPr lvl="1"/>
            <a:r>
              <a:rPr lang="en-GB" dirty="0" smtClean="0"/>
              <a:t>Access to different networks</a:t>
            </a:r>
          </a:p>
          <a:p>
            <a:pPr lvl="1"/>
            <a:r>
              <a:rPr lang="en-GB" dirty="0" smtClean="0"/>
              <a:t>Supportive peer relations; meaningful interaction with staff </a:t>
            </a:r>
          </a:p>
          <a:p>
            <a:pPr lvl="1"/>
            <a:r>
              <a:rPr lang="en-GB" dirty="0" smtClean="0"/>
              <a:t>Develop new knowledge, confidence/identity as successful HE students</a:t>
            </a:r>
          </a:p>
          <a:p>
            <a:pPr lvl="1"/>
            <a:r>
              <a:rPr lang="en-GB" dirty="0" smtClean="0"/>
              <a:t>More inclusive curricula; multiple and diverse forms of assessment and teaching </a:t>
            </a:r>
          </a:p>
          <a:p>
            <a:pPr lvl="1"/>
            <a:r>
              <a:rPr lang="en-GB" dirty="0" smtClean="0"/>
              <a:t>Time, tolerance, patience; long induction/temporality; possible selves</a:t>
            </a:r>
          </a:p>
          <a:p>
            <a:pPr lvl="1"/>
            <a:r>
              <a:rPr lang="en-GB" dirty="0" smtClean="0"/>
              <a:t>Race and religion openly discussed</a:t>
            </a:r>
          </a:p>
          <a:p>
            <a:pPr lvl="1"/>
            <a:r>
              <a:rPr lang="en-GB" dirty="0" smtClean="0"/>
              <a:t>Mentoring schemes (implement carefully) </a:t>
            </a:r>
          </a:p>
          <a:p>
            <a:pPr lvl="1"/>
            <a:r>
              <a:rPr lang="en-GB" dirty="0" smtClean="0"/>
              <a:t>Activities that develop a sense of mattering</a:t>
            </a:r>
          </a:p>
          <a:p>
            <a:pPr lvl="1"/>
            <a:r>
              <a:rPr lang="en-GB" dirty="0" smtClean="0"/>
              <a:t>Recognise community cultural wealth (</a:t>
            </a:r>
            <a:r>
              <a:rPr lang="en-GB" dirty="0" err="1" smtClean="0"/>
              <a:t>Yosso</a:t>
            </a:r>
            <a:r>
              <a:rPr lang="en-GB" dirty="0" smtClean="0"/>
              <a:t>, 2005) </a:t>
            </a:r>
            <a:r>
              <a:rPr lang="en-GB" altLang="en-US" dirty="0" err="1" smtClean="0"/>
              <a:t>Yosso's</a:t>
            </a:r>
            <a:r>
              <a:rPr lang="en-GB" altLang="en-US" dirty="0" smtClean="0"/>
              <a:t>  framework starts with what students bring to the classroom not what they don't</a:t>
            </a:r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27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7620000" cy="4800600"/>
          </a:xfrm>
        </p:spPr>
        <p:txBody>
          <a:bodyPr>
            <a:normAutofit/>
          </a:bodyPr>
          <a:lstStyle/>
          <a:p>
            <a:r>
              <a:rPr lang="en-GB" dirty="0"/>
              <a:t>Many students have overcome significant barriers into HE but HE becomes a place of adversity for some </a:t>
            </a:r>
          </a:p>
          <a:p>
            <a:r>
              <a:rPr lang="en-GB" dirty="0" smtClean="0"/>
              <a:t>Internal </a:t>
            </a:r>
            <a:r>
              <a:rPr lang="en-GB" dirty="0"/>
              <a:t>AND </a:t>
            </a:r>
            <a:r>
              <a:rPr lang="en-GB" dirty="0" smtClean="0"/>
              <a:t> external </a:t>
            </a:r>
            <a:r>
              <a:rPr lang="en-GB" dirty="0"/>
              <a:t>factors are important; locating change only WITHIN students is unacceptable</a:t>
            </a:r>
          </a:p>
          <a:p>
            <a:r>
              <a:rPr lang="en-GB" dirty="0" smtClean="0"/>
              <a:t>Need to change </a:t>
            </a:r>
            <a:r>
              <a:rPr lang="en-GB" dirty="0" err="1" smtClean="0"/>
              <a:t>HEI</a:t>
            </a:r>
            <a:r>
              <a:rPr lang="en-GB" dirty="0" smtClean="0"/>
              <a:t> practices so they offer external protective factors</a:t>
            </a:r>
          </a:p>
          <a:p>
            <a:r>
              <a:rPr lang="en-GB" dirty="0" smtClean="0"/>
              <a:t>Develop </a:t>
            </a:r>
            <a:r>
              <a:rPr lang="en-GB" dirty="0"/>
              <a:t>practices which enhance students' sense of </a:t>
            </a:r>
            <a:r>
              <a:rPr lang="en-GB" dirty="0" smtClean="0"/>
              <a:t>mattering</a:t>
            </a:r>
            <a:endParaRPr lang="en-GB" dirty="0"/>
          </a:p>
          <a:p>
            <a:r>
              <a:rPr lang="en-GB" dirty="0" smtClean="0"/>
              <a:t>AND recognise the capital the students </a:t>
            </a:r>
            <a:r>
              <a:rPr lang="en-GB" dirty="0"/>
              <a:t>bring </a:t>
            </a:r>
            <a:r>
              <a:rPr lang="en-GB" dirty="0" smtClean="0"/>
              <a:t>with them</a:t>
            </a:r>
          </a:p>
          <a:p>
            <a:pPr marL="114300" indent="0">
              <a:buNone/>
            </a:pPr>
            <a:endParaRPr lang="en-GB" dirty="0" smtClean="0"/>
          </a:p>
          <a:p>
            <a:pPr marL="11430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4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Resilience: summary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Resilient people:</a:t>
            </a:r>
          </a:p>
          <a:p>
            <a:pPr lvl="1"/>
            <a:r>
              <a:rPr lang="en-GB" dirty="0" smtClean="0"/>
              <a:t>Those from </a:t>
            </a:r>
            <a:r>
              <a:rPr lang="en-GB" dirty="0" smtClean="0"/>
              <a:t>high-risk groups with better outcomes than </a:t>
            </a:r>
            <a:r>
              <a:rPr lang="en-GB" dirty="0" smtClean="0"/>
              <a:t>expected</a:t>
            </a:r>
          </a:p>
          <a:p>
            <a:pPr lvl="1"/>
            <a:r>
              <a:rPr lang="en-GB" dirty="0" smtClean="0"/>
              <a:t>Who make good adaptations despite stressful experiences</a:t>
            </a:r>
          </a:p>
          <a:p>
            <a:pPr lvl="1"/>
            <a:r>
              <a:rPr lang="en-GB" dirty="0" smtClean="0"/>
              <a:t>By using available internal and external resources</a:t>
            </a:r>
          </a:p>
          <a:p>
            <a:pPr lvl="1"/>
            <a:r>
              <a:rPr lang="en-GB" dirty="0" smtClean="0"/>
              <a:t>That results in the identification, fortification, and enrichment of resilient qualities </a:t>
            </a:r>
          </a:p>
          <a:p>
            <a:r>
              <a:rPr lang="en-GB" dirty="0" smtClean="0"/>
              <a:t>Reduces subsequent susceptibility to threat; enhances mental well-being (and physical health); enables academic/work related success</a:t>
            </a:r>
          </a:p>
          <a:p>
            <a:r>
              <a:rPr lang="en-GB" dirty="0" smtClean="0"/>
              <a:t>Universality? Global factors, locally operationalised </a:t>
            </a:r>
          </a:p>
          <a:p>
            <a:pPr lvl="1"/>
            <a:r>
              <a:rPr lang="en-GB" dirty="0" smtClean="0"/>
              <a:t>(</a:t>
            </a:r>
            <a:r>
              <a:rPr lang="en-GB" dirty="0" err="1" smtClean="0"/>
              <a:t>Kirmayer</a:t>
            </a:r>
            <a:r>
              <a:rPr lang="en-GB" dirty="0" smtClean="0"/>
              <a:t>, 2011; McGuire, 2008; </a:t>
            </a:r>
            <a:r>
              <a:rPr lang="en-GB" dirty="0" err="1" smtClean="0"/>
              <a:t>Ungar</a:t>
            </a:r>
            <a:r>
              <a:rPr lang="en-GB" dirty="0" smtClean="0"/>
              <a:t>, 2008; </a:t>
            </a:r>
            <a:r>
              <a:rPr lang="en-GB" dirty="0" err="1" smtClean="0"/>
              <a:t>Gunnestad</a:t>
            </a:r>
            <a:r>
              <a:rPr lang="en-GB" dirty="0" smtClean="0"/>
              <a:t>, 2006) </a:t>
            </a:r>
          </a:p>
          <a:p>
            <a:r>
              <a:rPr lang="en-GB" dirty="0" smtClean="0"/>
              <a:t>NB </a:t>
            </a:r>
            <a:r>
              <a:rPr lang="en-GB" dirty="0"/>
              <a:t>Santos, 2015, among others - empirical evidence not robust...</a:t>
            </a:r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3608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6826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7620000" cy="5328592"/>
          </a:xfrm>
        </p:spPr>
        <p:txBody>
          <a:bodyPr>
            <a:normAutofit fontScale="70000" lnSpcReduction="20000"/>
          </a:bodyPr>
          <a:lstStyle/>
          <a:p>
            <a:r>
              <a:rPr lang="en-GB" sz="2000" dirty="0" smtClean="0"/>
              <a:t>Almeida, </a:t>
            </a:r>
            <a:r>
              <a:rPr lang="en-GB" sz="2000" dirty="0" err="1" smtClean="0"/>
              <a:t>D.J</a:t>
            </a:r>
            <a:r>
              <a:rPr lang="en-GB" sz="2000" dirty="0" smtClean="0"/>
              <a:t>. ((2016) Understanding </a:t>
            </a:r>
            <a:r>
              <a:rPr lang="en-GB" sz="2000" dirty="0"/>
              <a:t>Grit in the Context of Higher </a:t>
            </a:r>
            <a:r>
              <a:rPr lang="en-GB" sz="2000" dirty="0" smtClean="0"/>
              <a:t>Education. Higher </a:t>
            </a:r>
            <a:r>
              <a:rPr lang="en-GB" sz="2000" dirty="0"/>
              <a:t>Education: Handbook of Theory and </a:t>
            </a:r>
            <a:r>
              <a:rPr lang="en-GB" sz="2000" dirty="0" smtClean="0"/>
              <a:t>Research, </a:t>
            </a:r>
            <a:r>
              <a:rPr lang="en-GB" sz="2000" dirty="0" err="1" smtClean="0"/>
              <a:t>Vol</a:t>
            </a:r>
            <a:r>
              <a:rPr lang="en-GB" sz="2000" dirty="0" smtClean="0"/>
              <a:t> 13, </a:t>
            </a:r>
            <a:r>
              <a:rPr lang="en-GB" sz="2000" dirty="0"/>
              <a:t>pp 559-609</a:t>
            </a:r>
          </a:p>
          <a:p>
            <a:r>
              <a:rPr lang="en-GB" sz="2000" dirty="0" err="1"/>
              <a:t>Bhana</a:t>
            </a:r>
            <a:r>
              <a:rPr lang="en-GB" sz="2000" dirty="0"/>
              <a:t>, S. </a:t>
            </a:r>
            <a:r>
              <a:rPr lang="en-GB" sz="2000" dirty="0" smtClean="0"/>
              <a:t>and </a:t>
            </a:r>
            <a:r>
              <a:rPr lang="en-GB" sz="2000" dirty="0" err="1" smtClean="0"/>
              <a:t>Bachoo</a:t>
            </a:r>
            <a:r>
              <a:rPr lang="en-GB" sz="2000" dirty="0"/>
              <a:t>, S. (2011) The determinants of family resilience among families in low- and middle-income contexts: a systematic literature review,   </a:t>
            </a:r>
            <a:r>
              <a:rPr lang="en-GB" sz="2000" i="1" dirty="0"/>
              <a:t>Psychological Society of South Africa, </a:t>
            </a:r>
            <a:r>
              <a:rPr lang="en-GB" sz="2000" dirty="0"/>
              <a:t>41(2), 131-139. </a:t>
            </a:r>
          </a:p>
          <a:p>
            <a:r>
              <a:rPr lang="en-GB" sz="2000" dirty="0"/>
              <a:t>Brownlee, K., </a:t>
            </a:r>
            <a:r>
              <a:rPr lang="en-GB" sz="2000" dirty="0" err="1"/>
              <a:t>Rawana</a:t>
            </a:r>
            <a:r>
              <a:rPr lang="en-GB" sz="2000" dirty="0"/>
              <a:t>, J., Franks, J. et al. </a:t>
            </a:r>
            <a:r>
              <a:rPr lang="en-GB" sz="2000" dirty="0" smtClean="0"/>
              <a:t>(2013) A </a:t>
            </a:r>
            <a:r>
              <a:rPr lang="en-GB" sz="2000" dirty="0"/>
              <a:t>Systematic Review of Strengths and Resilience Outcome Literature Relevant to Children and </a:t>
            </a:r>
            <a:r>
              <a:rPr lang="en-GB" sz="2000" dirty="0" smtClean="0"/>
              <a:t>Adolescents, Child </a:t>
            </a:r>
            <a:r>
              <a:rPr lang="en-GB" sz="2000" dirty="0"/>
              <a:t>and Adolescent Social Work </a:t>
            </a:r>
            <a:r>
              <a:rPr lang="en-GB" sz="2000" dirty="0" smtClean="0"/>
              <a:t>Journal, October </a:t>
            </a:r>
            <a:r>
              <a:rPr lang="en-GB" sz="2000" dirty="0"/>
              <a:t>2013, Volume 30, Issue 5,  pp 435–459</a:t>
            </a:r>
          </a:p>
          <a:p>
            <a:r>
              <a:rPr lang="en-GB" sz="2000" dirty="0"/>
              <a:t>Burgess, S., Greaves, E. and Wilson, D. (2009) An Investigation of Educational Outcomes by Ethnicity and Religion A Report for the National Equality Panel </a:t>
            </a:r>
            <a:r>
              <a:rPr lang="en-GB" sz="2000" dirty="0">
                <a:hlinkClick r:id="rId2"/>
              </a:rPr>
              <a:t>http://</a:t>
            </a:r>
            <a:r>
              <a:rPr lang="en-GB" sz="2000" dirty="0" smtClean="0">
                <a:hlinkClick r:id="rId2"/>
              </a:rPr>
              <a:t>www.bristol.ac.uk/media-library/sites/cmpo/migrated/documents/ethnicityreligion.pdf</a:t>
            </a:r>
            <a:endParaRPr lang="en-GB" sz="2000" dirty="0" smtClean="0"/>
          </a:p>
          <a:p>
            <a:r>
              <a:rPr lang="en-GB" sz="2000" dirty="0" smtClean="0"/>
              <a:t>Duckworth</a:t>
            </a:r>
            <a:r>
              <a:rPr lang="en-GB" sz="2000" dirty="0"/>
              <a:t>, Peterson, Matthews and Kelly (2007), Grit: Perseverance and Passion for Long-Term Goals</a:t>
            </a:r>
            <a:r>
              <a:rPr lang="en-GB" sz="2000" i="1" dirty="0"/>
              <a:t> Journal of Personality and Social Psycholog</a:t>
            </a:r>
            <a:r>
              <a:rPr lang="en-GB" sz="2000" dirty="0"/>
              <a:t>y, 92 (6) 1087–1101</a:t>
            </a:r>
          </a:p>
          <a:p>
            <a:r>
              <a:rPr lang="en-GB" sz="2000" dirty="0"/>
              <a:t>ECU (2015) Equality in higher education: statistical report 2015, Part 2: students http://www.ecu.ac.uk/wp-content/uploads/2015/11/Equality-in-HE-statistical-report-2015-part-2-students.pdf </a:t>
            </a:r>
            <a:endParaRPr lang="en-GB" sz="2000" dirty="0" smtClean="0"/>
          </a:p>
          <a:p>
            <a:r>
              <a:rPr lang="en-GB" sz="2000" dirty="0" err="1" smtClean="0"/>
              <a:t>Eskreis</a:t>
            </a:r>
            <a:r>
              <a:rPr lang="en-GB" sz="2000" dirty="0" smtClean="0"/>
              <a:t>-Winkler</a:t>
            </a:r>
            <a:r>
              <a:rPr lang="en-GB" sz="2000" dirty="0"/>
              <a:t>, L., Shulman, </a:t>
            </a:r>
            <a:r>
              <a:rPr lang="en-GB" sz="2000" dirty="0" err="1"/>
              <a:t>E.P</a:t>
            </a:r>
            <a:r>
              <a:rPr lang="en-GB" sz="2000" dirty="0"/>
              <a:t>.,. Beal, S.A., Duckworth, </a:t>
            </a:r>
            <a:r>
              <a:rPr lang="en-GB" sz="2000" dirty="0" err="1"/>
              <a:t>A.L</a:t>
            </a:r>
            <a:r>
              <a:rPr lang="en-GB" sz="2000" dirty="0"/>
              <a:t>. (2014), The grit effect: predicting retention in the military, the workplace, school and marriage, Frontiers in Psychology, 5 (36), </a:t>
            </a:r>
          </a:p>
          <a:p>
            <a:r>
              <a:rPr lang="en-GB" sz="2000" dirty="0"/>
              <a:t>Equality and Human Rights Commission (2015) Is Britain Fairer? Evidence Paper Series Domain E: Education, Equality and Human Rights </a:t>
            </a:r>
            <a:r>
              <a:rPr lang="en-GB" sz="2000" dirty="0" smtClean="0"/>
              <a:t>Commission</a:t>
            </a:r>
          </a:p>
          <a:p>
            <a:r>
              <a:rPr lang="en-GB" sz="2000" dirty="0" smtClean="0"/>
              <a:t>Fleming </a:t>
            </a:r>
            <a:r>
              <a:rPr lang="en-GB" sz="2000" dirty="0"/>
              <a:t>J, </a:t>
            </a:r>
            <a:r>
              <a:rPr lang="en-GB" sz="2000" dirty="0" err="1"/>
              <a:t>Ledogar</a:t>
            </a:r>
            <a:r>
              <a:rPr lang="en-GB" sz="2000" dirty="0"/>
              <a:t> RJ. Resilience, an Evolving Concept: A Review of Literature Relevant to Aboriginal Research.  </a:t>
            </a:r>
            <a:r>
              <a:rPr lang="en-GB" sz="2000" dirty="0" err="1"/>
              <a:t>Pimatisiwin</a:t>
            </a:r>
            <a:r>
              <a:rPr lang="en-GB" sz="2000" dirty="0"/>
              <a:t>. 2008 Summer; 6(2): 7–23.</a:t>
            </a:r>
          </a:p>
          <a:p>
            <a:r>
              <a:rPr lang="en-GB" sz="2000" dirty="0" err="1" smtClean="0"/>
              <a:t>Glliespie</a:t>
            </a:r>
            <a:r>
              <a:rPr lang="en-GB" sz="2000" dirty="0" smtClean="0"/>
              <a:t>, B. M. </a:t>
            </a:r>
            <a:r>
              <a:rPr lang="en-GB" sz="2000" dirty="0" err="1" smtClean="0"/>
              <a:t>Chaboyer</a:t>
            </a:r>
            <a:r>
              <a:rPr lang="en-GB" sz="2000" dirty="0" smtClean="0"/>
              <a:t>, W. &amp; Wallis, M. (2007) Development of a theoretically derived model of resilience through concept analysis, </a:t>
            </a:r>
            <a:r>
              <a:rPr lang="en-GB" sz="2000" i="1" dirty="0" smtClean="0"/>
              <a:t>Contemporary Nursing, </a:t>
            </a:r>
            <a:r>
              <a:rPr lang="en-GB" sz="2000" dirty="0" smtClean="0"/>
              <a:t>25(1-2), 124-135.</a:t>
            </a:r>
          </a:p>
          <a:p>
            <a:r>
              <a:rPr lang="en-GB" sz="2000" dirty="0" smtClean="0"/>
              <a:t>Grafton, E. Gillespie, Henderson, S. (2010) Resilience: The power within, </a:t>
            </a:r>
            <a:r>
              <a:rPr lang="en-GB" sz="2000" i="1" dirty="0" smtClean="0"/>
              <a:t>Oncology Nursing Forum, </a:t>
            </a:r>
            <a:r>
              <a:rPr lang="en-GB" sz="2000" dirty="0" smtClean="0"/>
              <a:t>37 (6),</a:t>
            </a:r>
            <a:r>
              <a:rPr lang="en-GB" sz="2000" i="1" dirty="0" smtClean="0"/>
              <a:t> </a:t>
            </a:r>
            <a:r>
              <a:rPr lang="en-GB" sz="2000" dirty="0" smtClean="0"/>
              <a:t>698-705.</a:t>
            </a:r>
          </a:p>
          <a:p>
            <a:endParaRPr lang="en-GB" sz="2000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966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7620000" cy="5328592"/>
          </a:xfrm>
        </p:spPr>
        <p:txBody>
          <a:bodyPr>
            <a:normAutofit fontScale="92500"/>
          </a:bodyPr>
          <a:lstStyle/>
          <a:p>
            <a:r>
              <a:rPr lang="en-GB" sz="1600" dirty="0" err="1"/>
              <a:t>Gunnestad</a:t>
            </a:r>
            <a:r>
              <a:rPr lang="en-GB" sz="1600" dirty="0"/>
              <a:t>, A. (2006) Resilience in a Cross-Cultural Perspective. How resilience is generated in different cultures, Journal of Intercultural Communication Issue 11 </a:t>
            </a:r>
            <a:r>
              <a:rPr lang="en-GB" sz="1600" dirty="0">
                <a:hlinkClick r:id="rId2"/>
              </a:rPr>
              <a:t>http://www.immi.se/intercultural/nr11/gunnestad.htm</a:t>
            </a:r>
            <a:r>
              <a:rPr lang="en-GB" sz="1600" dirty="0"/>
              <a:t> </a:t>
            </a:r>
          </a:p>
          <a:p>
            <a:r>
              <a:rPr lang="en-GB" sz="1600" dirty="0" err="1" smtClean="0"/>
              <a:t>Herrman</a:t>
            </a:r>
            <a:r>
              <a:rPr lang="en-GB" sz="1600" dirty="0"/>
              <a:t>, H. Stewart, </a:t>
            </a:r>
            <a:r>
              <a:rPr lang="en-GB" sz="1600" dirty="0" err="1"/>
              <a:t>D.E</a:t>
            </a:r>
            <a:r>
              <a:rPr lang="en-GB" sz="1600" dirty="0"/>
              <a:t>. Diaz-Granados, N. Berger, </a:t>
            </a:r>
            <a:r>
              <a:rPr lang="en-GB" sz="1600" dirty="0" err="1"/>
              <a:t>E.L</a:t>
            </a:r>
            <a:r>
              <a:rPr lang="en-GB" sz="1600" dirty="0"/>
              <a:t>. &amp; Jackson, B. &amp; Yuen, T. (2011) </a:t>
            </a:r>
            <a:r>
              <a:rPr lang="en-GB" sz="1600" i="1" dirty="0"/>
              <a:t>Canadian Journal of Psychiatry,</a:t>
            </a:r>
            <a:r>
              <a:rPr lang="en-GB" sz="1600" dirty="0"/>
              <a:t> 56 (5), 258-265. </a:t>
            </a:r>
          </a:p>
          <a:p>
            <a:r>
              <a:rPr lang="en-GB" sz="1600" dirty="0" err="1" smtClean="0"/>
              <a:t>Kirmayer</a:t>
            </a:r>
            <a:r>
              <a:rPr lang="en-GB" sz="1600" dirty="0"/>
              <a:t>, </a:t>
            </a:r>
            <a:r>
              <a:rPr lang="en-GB" sz="1600" dirty="0" err="1"/>
              <a:t>J.K</a:t>
            </a:r>
            <a:r>
              <a:rPr lang="en-GB" sz="1600" dirty="0"/>
              <a:t>. </a:t>
            </a:r>
            <a:r>
              <a:rPr lang="en-GB" sz="1600" dirty="0" err="1"/>
              <a:t>Dandeneau</a:t>
            </a:r>
            <a:r>
              <a:rPr lang="en-GB" sz="1600" dirty="0"/>
              <a:t>, S. Marshall, E. Philips, </a:t>
            </a:r>
            <a:r>
              <a:rPr lang="en-GB" sz="1600" dirty="0" err="1"/>
              <a:t>M.K</a:t>
            </a:r>
            <a:r>
              <a:rPr lang="en-GB" sz="1600" dirty="0"/>
              <a:t>. &amp; Williamson, </a:t>
            </a:r>
            <a:r>
              <a:rPr lang="en-GB" sz="1600" dirty="0" err="1"/>
              <a:t>K.J</a:t>
            </a:r>
            <a:r>
              <a:rPr lang="en-GB" sz="1600" dirty="0"/>
              <a:t>. (2011) Rethinking Resilience from Indigenous Perspectives, </a:t>
            </a:r>
            <a:r>
              <a:rPr lang="en-GB" sz="1600" i="1" dirty="0"/>
              <a:t>Canadian Journal of Psychiatry, </a:t>
            </a:r>
            <a:r>
              <a:rPr lang="en-GB" sz="1600" dirty="0"/>
              <a:t>56 (2),  84-91.</a:t>
            </a:r>
          </a:p>
          <a:p>
            <a:r>
              <a:rPr lang="en-GB" sz="1600" dirty="0" err="1" smtClean="0"/>
              <a:t>Masten</a:t>
            </a:r>
            <a:r>
              <a:rPr lang="en-GB" sz="1600" dirty="0"/>
              <a:t>, A. (1994). Resilience in individual development: Successful adaptation despite risk and adversity. In M.C. Wang &amp; E.W. Gordon (Eds.), Educational resilience in inner-city America: Challenges and prospects (pp. 3-25). Hillsdale, NY: Lawrence Erlbaum</a:t>
            </a:r>
            <a:r>
              <a:rPr lang="en-GB" sz="1600" dirty="0" smtClean="0"/>
              <a:t>.</a:t>
            </a:r>
          </a:p>
          <a:p>
            <a:r>
              <a:rPr lang="en-GB" sz="1600" dirty="0"/>
              <a:t>McGuire P. Exploring Resilience and Indigenous Ways of Knowing. </a:t>
            </a:r>
            <a:r>
              <a:rPr lang="en-GB" sz="1600" dirty="0" err="1"/>
              <a:t>Pimatisiwin</a:t>
            </a:r>
            <a:r>
              <a:rPr lang="en-GB" sz="1600" dirty="0"/>
              <a:t>. 2008 Summer. 8(2): 117-131</a:t>
            </a:r>
            <a:r>
              <a:rPr lang="en-GB" sz="1600" dirty="0" smtClean="0"/>
              <a:t>.</a:t>
            </a:r>
          </a:p>
          <a:p>
            <a:r>
              <a:rPr lang="en-GB" sz="1600" dirty="0" smtClean="0"/>
              <a:t>Pooley</a:t>
            </a:r>
            <a:r>
              <a:rPr lang="en-GB" sz="1600" dirty="0"/>
              <a:t>, J., &amp; Cohen, L. (2010). Resilience: A Definition in Context. Australian </a:t>
            </a:r>
            <a:r>
              <a:rPr lang="en-GB" sz="1600" dirty="0" smtClean="0"/>
              <a:t>Community Psychologist</a:t>
            </a:r>
            <a:r>
              <a:rPr lang="en-GB" sz="1600" dirty="0"/>
              <a:t>, 22(1), 30 - 37. </a:t>
            </a:r>
            <a:endParaRPr lang="en-GB" sz="1600" dirty="0" smtClean="0"/>
          </a:p>
          <a:p>
            <a:r>
              <a:rPr lang="en-GB" sz="1600" dirty="0"/>
              <a:t>Rosenberg, M. (1985). Self-concept and psychological well-being in adolescence. The development of the self, pp. 205-246.</a:t>
            </a:r>
          </a:p>
          <a:p>
            <a:r>
              <a:rPr lang="en-GB" sz="1600" dirty="0"/>
              <a:t>Rosenberg, M., and McCullough, B. C. (1981). Mattering: Inferred significance and mental health among adolescents. Research in Community &amp; Mental Health, 2, </a:t>
            </a:r>
            <a:r>
              <a:rPr lang="en-GB" sz="1600" dirty="0" err="1"/>
              <a:t>pp.163</a:t>
            </a:r>
            <a:r>
              <a:rPr lang="en-GB" sz="1600" dirty="0"/>
              <a:t>-182.</a:t>
            </a:r>
          </a:p>
          <a:p>
            <a:r>
              <a:rPr lang="en-GB" sz="1600" dirty="0" smtClean="0"/>
              <a:t>Rutter, M. (1985) Resilience in the face of adversity. Protective factors and resistance to psychiatric disorder,  </a:t>
            </a:r>
            <a:r>
              <a:rPr lang="en-GB" sz="1600" i="1" dirty="0" smtClean="0"/>
              <a:t>British Journal of Psychiatry,  </a:t>
            </a:r>
            <a:r>
              <a:rPr lang="en-GB" sz="1600" dirty="0" smtClean="0"/>
              <a:t>147, 588-611.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985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References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97152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Santos. </a:t>
            </a:r>
            <a:r>
              <a:rPr lang="en-GB" dirty="0" err="1"/>
              <a:t>R.S</a:t>
            </a:r>
            <a:r>
              <a:rPr lang="en-GB" dirty="0"/>
              <a:t>. (2015) “Why Resilience?” A Review of Literature of Resilience and Implications for Further Educational Research. Claremont Graduate University </a:t>
            </a:r>
            <a:r>
              <a:rPr lang="en-GB" dirty="0">
                <a:hlinkClick r:id="rId2"/>
              </a:rPr>
              <a:t>https://go.sdsu.edu/education/doc/files/01370-ResiliencyLiteratureReview(SDSU).pdf</a:t>
            </a:r>
            <a:r>
              <a:rPr lang="en-GB" dirty="0"/>
              <a:t> </a:t>
            </a:r>
          </a:p>
          <a:p>
            <a:r>
              <a:rPr lang="en-GB" dirty="0" smtClean="0"/>
              <a:t>Smith-Osborne</a:t>
            </a:r>
            <a:r>
              <a:rPr lang="en-GB" dirty="0"/>
              <a:t>, A. (2007), Life Span and Resiliency Theory: A Critical Review, </a:t>
            </a:r>
            <a:r>
              <a:rPr lang="en-GB" i="1" dirty="0"/>
              <a:t>Advances in Social Work, </a:t>
            </a:r>
            <a:r>
              <a:rPr lang="en-GB" dirty="0"/>
              <a:t>8 (1), pp. 152-168.</a:t>
            </a:r>
          </a:p>
          <a:p>
            <a:r>
              <a:rPr lang="en-GB" dirty="0"/>
              <a:t>Taormina, R.J. (2015), Adult Personal Resilience: A New Theory, New Measure, and Practical Implications, Psychological Thought, 2015, Vol. 8(1), 35–46</a:t>
            </a:r>
          </a:p>
          <a:p>
            <a:r>
              <a:rPr lang="en-GB" dirty="0"/>
              <a:t>Tovar , E. (2013), A Conceptual Model on the Impact of Mattering, Sense of Belonging, Engagement/Involvement, and Socio-Academic Integrative Experiences on Community College Students’ Intent to Persist. Claremont Graduate University Theses &amp; Dissertations. Paper 81. </a:t>
            </a:r>
            <a:r>
              <a:rPr lang="en-GB" dirty="0">
                <a:hlinkClick r:id="rId3"/>
              </a:rPr>
              <a:t>http://scholarship.claremont.edu/cgu_etd/81</a:t>
            </a:r>
            <a:endParaRPr lang="en-GB" dirty="0"/>
          </a:p>
          <a:p>
            <a:r>
              <a:rPr lang="en-GB" dirty="0" err="1" smtClean="0"/>
              <a:t>Ungar</a:t>
            </a:r>
            <a:r>
              <a:rPr lang="en-GB" dirty="0"/>
              <a:t>, M. (2008), Resilience across Cultures, </a:t>
            </a:r>
            <a:r>
              <a:rPr lang="en-GB" i="1" dirty="0"/>
              <a:t>British Journal of Social Work</a:t>
            </a:r>
            <a:r>
              <a:rPr lang="en-GB" dirty="0"/>
              <a:t>, 38 (2), pp. 218-235.</a:t>
            </a:r>
          </a:p>
          <a:p>
            <a:r>
              <a:rPr lang="en-GB" dirty="0" err="1" smtClean="0"/>
              <a:t>Ungar</a:t>
            </a:r>
            <a:r>
              <a:rPr lang="en-GB" dirty="0" smtClean="0"/>
              <a:t> </a:t>
            </a:r>
            <a:r>
              <a:rPr lang="en-GB" dirty="0"/>
              <a:t>M. </a:t>
            </a:r>
            <a:r>
              <a:rPr lang="en-GB" dirty="0" smtClean="0"/>
              <a:t>(</a:t>
            </a:r>
            <a:r>
              <a:rPr lang="en-GB" dirty="0"/>
              <a:t>ed.), (2012) The Social Ecology of Resilience: A Handbook of Theory and Practice,, New York: Springer, pp. 85–90</a:t>
            </a:r>
          </a:p>
          <a:p>
            <a:r>
              <a:rPr lang="en-GB" dirty="0"/>
              <a:t> Winders, S.-J., (2014). From extraordinary invulnerability to ordinary magic: A literature review of resilience. Journal of European Psychology Students. 5(1), </a:t>
            </a:r>
            <a:r>
              <a:rPr lang="en-GB" dirty="0" err="1"/>
              <a:t>pp.3</a:t>
            </a:r>
            <a:r>
              <a:rPr lang="en-GB" dirty="0"/>
              <a:t>–9</a:t>
            </a:r>
          </a:p>
          <a:p>
            <a:r>
              <a:rPr lang="en-GB" dirty="0"/>
              <a:t>Wolters, C.A. and Hussain, M. (2015), Investigating grit and its relations with college students’ self-regulated learning and academic achievement, Metacognition and Learning, 10 (3)  pp 293–311</a:t>
            </a:r>
          </a:p>
          <a:p>
            <a:r>
              <a:rPr lang="en-GB" dirty="0" err="1"/>
              <a:t>Yosso</a:t>
            </a:r>
            <a:r>
              <a:rPr lang="en-GB" dirty="0"/>
              <a:t>, T. (2005). Whose culture has capital?: A critical race theory discussion of community cultural wealth. Race, Ethnicity and Education, 8(1), 69-91.</a:t>
            </a:r>
          </a:p>
          <a:p>
            <a:r>
              <a:rPr lang="en-GB" dirty="0" err="1" smtClean="0"/>
              <a:t>Yosso</a:t>
            </a:r>
            <a:r>
              <a:rPr lang="en-GB" dirty="0"/>
              <a:t>, T.J. (2005). Whose culture has capital? </a:t>
            </a:r>
            <a:r>
              <a:rPr lang="en-GB" i="1" dirty="0"/>
              <a:t>Race, Ethnicity and Education</a:t>
            </a:r>
            <a:r>
              <a:rPr lang="en-GB" dirty="0"/>
              <a:t>, </a:t>
            </a:r>
            <a:r>
              <a:rPr lang="en-GB" i="1" dirty="0"/>
              <a:t>8</a:t>
            </a:r>
            <a:r>
              <a:rPr lang="en-GB" dirty="0"/>
              <a:t>(1), pp. 69–91.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922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064896" cy="1143000"/>
          </a:xfrm>
        </p:spPr>
        <p:txBody>
          <a:bodyPr/>
          <a:lstStyle/>
          <a:p>
            <a:r>
              <a:rPr lang="en-GB" sz="4400" dirty="0" smtClean="0"/>
              <a:t>Internal resources/ characteristics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Cognitive factors: optimism, creativity, sense of humour, a </a:t>
            </a:r>
            <a:r>
              <a:rPr lang="en-GB" sz="2400" dirty="0"/>
              <a:t>belief system that </a:t>
            </a:r>
            <a:r>
              <a:rPr lang="en-GB" sz="2400" dirty="0" smtClean="0"/>
              <a:t>provides existential </a:t>
            </a:r>
            <a:r>
              <a:rPr lang="en-GB" sz="2400" dirty="0"/>
              <a:t>meaning, a cohesive life narrative, </a:t>
            </a:r>
            <a:r>
              <a:rPr lang="en-GB" sz="2400" dirty="0" smtClean="0"/>
              <a:t>concrete and coherent views </a:t>
            </a:r>
            <a:r>
              <a:rPr lang="en-GB" sz="2400" dirty="0"/>
              <a:t>of the future </a:t>
            </a:r>
            <a:r>
              <a:rPr lang="en-GB" sz="2400" dirty="0" smtClean="0"/>
              <a:t>etc.</a:t>
            </a:r>
            <a:endParaRPr lang="en-GB" sz="2400" dirty="0"/>
          </a:p>
          <a:p>
            <a:r>
              <a:rPr lang="en-GB" sz="2400" dirty="0" smtClean="0"/>
              <a:t>Competencies: wide </a:t>
            </a:r>
            <a:r>
              <a:rPr lang="en-GB" sz="2400" dirty="0"/>
              <a:t>range of coping strategies</a:t>
            </a:r>
            <a:r>
              <a:rPr lang="en-GB" sz="2400" dirty="0" smtClean="0"/>
              <a:t>, social </a:t>
            </a:r>
            <a:r>
              <a:rPr lang="en-GB" sz="2400" dirty="0"/>
              <a:t>skills</a:t>
            </a:r>
            <a:r>
              <a:rPr lang="en-GB" sz="2400" dirty="0" smtClean="0"/>
              <a:t>, educational </a:t>
            </a:r>
            <a:r>
              <a:rPr lang="en-GB" sz="2400" dirty="0"/>
              <a:t>abilities, </a:t>
            </a:r>
            <a:r>
              <a:rPr lang="en-GB" sz="2400" dirty="0" smtClean="0"/>
              <a:t>memory </a:t>
            </a:r>
            <a:r>
              <a:rPr lang="en-GB" sz="2400" dirty="0"/>
              <a:t>above the </a:t>
            </a:r>
            <a:r>
              <a:rPr lang="en-GB" sz="2400" dirty="0" smtClean="0"/>
              <a:t>average; </a:t>
            </a:r>
            <a:r>
              <a:rPr lang="en-GB" sz="2400" dirty="0"/>
              <a:t>social competence, problem-solving skills, autonomy, and </a:t>
            </a:r>
            <a:r>
              <a:rPr lang="en-GB" sz="2400" dirty="0" smtClean="0"/>
              <a:t>a sense </a:t>
            </a:r>
            <a:r>
              <a:rPr lang="en-GB" sz="2400" dirty="0"/>
              <a:t>of purpose and future</a:t>
            </a:r>
            <a:r>
              <a:rPr lang="en-GB" sz="2400" dirty="0" smtClean="0"/>
              <a:t> etc. etc</a:t>
            </a:r>
            <a:r>
              <a:rPr lang="en-GB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3929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/>
          <a:lstStyle/>
          <a:p>
            <a:r>
              <a:rPr lang="en-GB" sz="4400" dirty="0" smtClean="0"/>
              <a:t>External protective factors: family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Belief systems/ Spirituality</a:t>
            </a:r>
          </a:p>
          <a:p>
            <a:r>
              <a:rPr lang="en-GB" dirty="0"/>
              <a:t>Family </a:t>
            </a:r>
            <a:r>
              <a:rPr lang="en-GB" dirty="0" smtClean="0"/>
              <a:t>cohesion/sense </a:t>
            </a:r>
            <a:r>
              <a:rPr lang="en-GB" dirty="0"/>
              <a:t>of family warmth &amp; </a:t>
            </a:r>
            <a:r>
              <a:rPr lang="en-GB" dirty="0" err="1"/>
              <a:t>togethemess</a:t>
            </a:r>
            <a:endParaRPr lang="en-GB" dirty="0"/>
          </a:p>
          <a:p>
            <a:r>
              <a:rPr lang="en-GB" dirty="0"/>
              <a:t>Supportive parent-child interaction</a:t>
            </a:r>
          </a:p>
          <a:p>
            <a:r>
              <a:rPr lang="en-GB" dirty="0"/>
              <a:t>Family </a:t>
            </a:r>
            <a:r>
              <a:rPr lang="en-GB" dirty="0" smtClean="0"/>
              <a:t>time/family communication/shared </a:t>
            </a:r>
            <a:r>
              <a:rPr lang="en-GB" dirty="0"/>
              <a:t>recreation</a:t>
            </a:r>
          </a:p>
          <a:p>
            <a:r>
              <a:rPr lang="en-GB" dirty="0" smtClean="0"/>
              <a:t>Stable </a:t>
            </a:r>
            <a:r>
              <a:rPr lang="en-GB" dirty="0"/>
              <a:t>and adequate </a:t>
            </a:r>
            <a:r>
              <a:rPr lang="en-GB" dirty="0" smtClean="0"/>
              <a:t>income/financial </a:t>
            </a:r>
            <a:r>
              <a:rPr lang="en-GB" dirty="0"/>
              <a:t>management</a:t>
            </a:r>
          </a:p>
          <a:p>
            <a:r>
              <a:rPr lang="en-GB" dirty="0"/>
              <a:t>Stimulating environment</a:t>
            </a:r>
          </a:p>
          <a:p>
            <a:r>
              <a:rPr lang="en-GB" dirty="0"/>
              <a:t>A stable residence</a:t>
            </a:r>
          </a:p>
          <a:p>
            <a:r>
              <a:rPr lang="en-GB" dirty="0"/>
              <a:t>Mental </a:t>
            </a:r>
            <a:r>
              <a:rPr lang="en-GB" dirty="0" smtClean="0"/>
              <a:t>and </a:t>
            </a:r>
            <a:r>
              <a:rPr lang="en-GB" dirty="0"/>
              <a:t>physical health of individual family members</a:t>
            </a:r>
          </a:p>
          <a:p>
            <a:r>
              <a:rPr lang="en-GB" dirty="0" smtClean="0"/>
              <a:t>Routines </a:t>
            </a:r>
            <a:r>
              <a:rPr lang="en-GB" dirty="0"/>
              <a:t>and </a:t>
            </a:r>
            <a:r>
              <a:rPr lang="en-GB" dirty="0" smtClean="0"/>
              <a:t>rituals</a:t>
            </a:r>
          </a:p>
          <a:p>
            <a:pPr marL="114300" lvl="1" indent="0">
              <a:buClr>
                <a:schemeClr val="accent1"/>
              </a:buClr>
              <a:buNone/>
            </a:pPr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529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/>
              <a:t>Protective </a:t>
            </a:r>
            <a:r>
              <a:rPr lang="en-GB" sz="4400" dirty="0" smtClean="0"/>
              <a:t>factors: community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Involvement in community activities</a:t>
            </a:r>
          </a:p>
          <a:p>
            <a:r>
              <a:rPr lang="en-GB" dirty="0" smtClean="0"/>
              <a:t>Peer acceptance </a:t>
            </a:r>
            <a:endParaRPr lang="en-GB" dirty="0" smtClean="0"/>
          </a:p>
          <a:p>
            <a:r>
              <a:rPr lang="en-GB" dirty="0" smtClean="0"/>
              <a:t>Social </a:t>
            </a:r>
            <a:r>
              <a:rPr lang="en-GB" dirty="0" smtClean="0"/>
              <a:t>networks </a:t>
            </a:r>
          </a:p>
          <a:p>
            <a:r>
              <a:rPr lang="en-GB" dirty="0" smtClean="0"/>
              <a:t>Supportive mentors</a:t>
            </a:r>
          </a:p>
          <a:p>
            <a:r>
              <a:rPr lang="en-GB" dirty="0" smtClean="0"/>
              <a:t>Safe neighbourhoods</a:t>
            </a:r>
          </a:p>
          <a:p>
            <a:r>
              <a:rPr lang="en-GB" dirty="0" smtClean="0"/>
              <a:t>Lower rates of crime</a:t>
            </a:r>
          </a:p>
          <a:p>
            <a:r>
              <a:rPr lang="en-GB" dirty="0" smtClean="0"/>
              <a:t>Access to quality education/health care &amp; financial/structural capacity to access it</a:t>
            </a:r>
          </a:p>
          <a:p>
            <a:pPr marL="114300" lvl="1" indent="0">
              <a:buClr>
                <a:schemeClr val="accent1"/>
              </a:buClr>
              <a:buNone/>
            </a:pPr>
            <a:endParaRPr lang="en-GB" dirty="0" smtClean="0"/>
          </a:p>
          <a:p>
            <a:pPr marL="114300" lvl="1" indent="0">
              <a:buClr>
                <a:schemeClr val="accent1"/>
              </a:buClr>
              <a:buNone/>
            </a:pPr>
            <a:r>
              <a:rPr lang="en-GB" dirty="0" smtClean="0"/>
              <a:t>(</a:t>
            </a:r>
            <a:r>
              <a:rPr lang="en-GB" dirty="0" err="1" smtClean="0"/>
              <a:t>Benzies</a:t>
            </a:r>
            <a:r>
              <a:rPr lang="en-GB" dirty="0" smtClean="0"/>
              <a:t> </a:t>
            </a:r>
            <a:r>
              <a:rPr lang="en-GB" dirty="0" smtClean="0"/>
              <a:t>and </a:t>
            </a:r>
            <a:r>
              <a:rPr lang="en-GB" dirty="0" err="1" smtClean="0"/>
              <a:t>Mychasiuk</a:t>
            </a:r>
            <a:r>
              <a:rPr lang="en-GB" dirty="0" smtClean="0"/>
              <a:t>, 2009; Black and Lobo, 2008; Smith-</a:t>
            </a:r>
            <a:r>
              <a:rPr lang="en-GB" dirty="0" err="1" smtClean="0"/>
              <a:t>Osbourne</a:t>
            </a:r>
            <a:r>
              <a:rPr lang="en-GB" dirty="0"/>
              <a:t>, 2007; Richardson, </a:t>
            </a:r>
            <a:r>
              <a:rPr lang="en-GB" dirty="0" smtClean="0"/>
              <a:t>2002)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0035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Evolving research literature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800600"/>
          </a:xfrm>
        </p:spPr>
        <p:txBody>
          <a:bodyPr>
            <a:normAutofit/>
          </a:bodyPr>
          <a:lstStyle/>
          <a:p>
            <a:r>
              <a:rPr lang="en-GB" sz="2600" dirty="0" smtClean="0"/>
              <a:t>Shift </a:t>
            </a:r>
            <a:r>
              <a:rPr lang="en-GB" sz="2600" dirty="0"/>
              <a:t>from seeing resilience as a personality trait to the contribution of systems: family, services, groups and communities </a:t>
            </a:r>
            <a:r>
              <a:rPr lang="en-GB" sz="2600" dirty="0" smtClean="0"/>
              <a:t>(</a:t>
            </a:r>
            <a:r>
              <a:rPr lang="en-GB" sz="2600" dirty="0" err="1" smtClean="0"/>
              <a:t>Herrman</a:t>
            </a:r>
            <a:r>
              <a:rPr lang="en-GB" sz="2600" dirty="0" smtClean="0"/>
              <a:t> </a:t>
            </a:r>
            <a:r>
              <a:rPr lang="en-GB" sz="2600" dirty="0"/>
              <a:t>et </a:t>
            </a:r>
            <a:r>
              <a:rPr lang="en-GB" sz="2600" dirty="0" smtClean="0"/>
              <a:t>al, 2011</a:t>
            </a:r>
            <a:r>
              <a:rPr lang="en-GB" sz="2600" dirty="0"/>
              <a:t>) </a:t>
            </a:r>
          </a:p>
          <a:p>
            <a:r>
              <a:rPr lang="en-GB" sz="2600" dirty="0" smtClean="0"/>
              <a:t>An </a:t>
            </a:r>
            <a:r>
              <a:rPr lang="en-GB" sz="2600" dirty="0"/>
              <a:t>ecological </a:t>
            </a:r>
            <a:r>
              <a:rPr lang="en-GB" sz="2600" dirty="0" smtClean="0"/>
              <a:t>understanding: resilience </a:t>
            </a:r>
            <a:r>
              <a:rPr lang="en-GB" sz="2600" dirty="0"/>
              <a:t>depends on clusters of factors that influence individual, relational, and broader social factors. </a:t>
            </a:r>
          </a:p>
          <a:p>
            <a:pPr lvl="1"/>
            <a:r>
              <a:rPr lang="en-GB" sz="2200" b="1" dirty="0"/>
              <a:t>It is the intervention, and its intensity</a:t>
            </a:r>
            <a:r>
              <a:rPr lang="en-GB" sz="2200" dirty="0"/>
              <a:t>…more</a:t>
            </a:r>
            <a:r>
              <a:rPr lang="en-GB" sz="2200" b="1" dirty="0"/>
              <a:t> </a:t>
            </a:r>
            <a:r>
              <a:rPr lang="en-GB" sz="2200" dirty="0"/>
              <a:t>than individual motivation that accounts for the greatest amount of variation in outcomes i.e. </a:t>
            </a:r>
            <a:r>
              <a:rPr lang="en-GB" sz="2200" b="1" dirty="0"/>
              <a:t>the locus of change is the intervention</a:t>
            </a:r>
          </a:p>
          <a:p>
            <a:pPr lvl="2"/>
            <a:endParaRPr lang="en-GB" sz="2200" dirty="0" smtClean="0"/>
          </a:p>
          <a:p>
            <a:pPr lvl="1"/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249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But new (worrying) trends and </a:t>
            </a:r>
            <a:r>
              <a:rPr lang="en-GB" dirty="0" smtClean="0"/>
              <a:t>discourses: Grit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7620000" cy="4800600"/>
          </a:xfrm>
        </p:spPr>
        <p:txBody>
          <a:bodyPr>
            <a:normAutofit/>
          </a:bodyPr>
          <a:lstStyle/>
          <a:p>
            <a:pPr indent="-342900"/>
            <a:r>
              <a:rPr lang="en-GB" sz="2000" i="1" dirty="0" smtClean="0"/>
              <a:t>"Grit </a:t>
            </a:r>
            <a:r>
              <a:rPr lang="en-GB" sz="2000" i="1" dirty="0"/>
              <a:t>entails working strenuously toward challenges, maintaining effort and interest over years despite failure, adversity, and plateaus in progress. The gritty individual approaches achievement as a marathon; his or her advantage is stamina. Whereas disappointment or boredom signals to others that it is time to change trajectory and cut losses, the gritty individual stays the </a:t>
            </a:r>
            <a:r>
              <a:rPr lang="en-GB" sz="2000" i="1" dirty="0" smtClean="0"/>
              <a:t>course" </a:t>
            </a:r>
            <a:r>
              <a:rPr lang="en-GB" sz="2000" dirty="0" smtClean="0"/>
              <a:t>(Duckworth et al, 2007</a:t>
            </a:r>
            <a:r>
              <a:rPr lang="en-GB" sz="2000" dirty="0" smtClean="0"/>
              <a:t>)</a:t>
            </a:r>
          </a:p>
          <a:p>
            <a:r>
              <a:rPr lang="en-GB" dirty="0" smtClean="0"/>
              <a:t>Some</a:t>
            </a:r>
            <a:r>
              <a:rPr lang="de-DE" dirty="0" smtClean="0"/>
              <a:t> </a:t>
            </a:r>
            <a:r>
              <a:rPr lang="de-DE" dirty="0" smtClean="0"/>
              <a:t>evidence</a:t>
            </a:r>
            <a:r>
              <a:rPr lang="de-DE" dirty="0" smtClean="0"/>
              <a:t> (</a:t>
            </a:r>
            <a:r>
              <a:rPr lang="de-DE" dirty="0" err="1" smtClean="0"/>
              <a:t>Eskreis</a:t>
            </a:r>
            <a:r>
              <a:rPr lang="de-DE" dirty="0" smtClean="0"/>
              <a:t>-Winkler </a:t>
            </a:r>
            <a:r>
              <a:rPr lang="de-DE" dirty="0"/>
              <a:t>et al (</a:t>
            </a:r>
            <a:r>
              <a:rPr lang="de-DE" dirty="0" smtClean="0"/>
              <a:t>2014); </a:t>
            </a:r>
            <a:r>
              <a:rPr lang="en-GB" dirty="0" smtClean="0"/>
              <a:t>Wolters </a:t>
            </a:r>
            <a:r>
              <a:rPr lang="en-GB" dirty="0"/>
              <a:t>and Hussain (2015</a:t>
            </a:r>
            <a:r>
              <a:rPr lang="en-GB" dirty="0" smtClean="0"/>
              <a:t>): perseverance </a:t>
            </a:r>
            <a:r>
              <a:rPr lang="en-GB" dirty="0"/>
              <a:t>of </a:t>
            </a:r>
            <a:r>
              <a:rPr lang="en-GB" b="1" dirty="0"/>
              <a:t>effort</a:t>
            </a:r>
            <a:r>
              <a:rPr lang="en-GB" dirty="0"/>
              <a:t> predicted achievement in relation to self-regulated learning amongst student: consistency of </a:t>
            </a:r>
            <a:r>
              <a:rPr lang="en-GB" b="1" dirty="0"/>
              <a:t>interest </a:t>
            </a:r>
            <a:r>
              <a:rPr lang="en-GB" dirty="0"/>
              <a:t>showed no relation to achievement</a:t>
            </a:r>
            <a:endParaRPr lang="en-GB" i="1" dirty="0"/>
          </a:p>
          <a:p>
            <a:pPr marL="0" indent="0">
              <a:buNone/>
            </a:pPr>
            <a:endParaRPr lang="en-GB" sz="2600" dirty="0" smtClean="0"/>
          </a:p>
          <a:p>
            <a:pPr marL="0" indent="0">
              <a:buNone/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22822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19256" cy="1143000"/>
          </a:xfrm>
        </p:spPr>
        <p:txBody>
          <a:bodyPr/>
          <a:lstStyle/>
          <a:p>
            <a:r>
              <a:rPr lang="en-GB" sz="4400" dirty="0" err="1" smtClean="0"/>
              <a:t>Dweck</a:t>
            </a:r>
            <a:r>
              <a:rPr lang="en-GB" sz="4400" dirty="0" smtClean="0"/>
              <a:t>: Fixed </a:t>
            </a:r>
            <a:r>
              <a:rPr lang="en-GB" sz="4400" dirty="0"/>
              <a:t>and growth </a:t>
            </a:r>
            <a:r>
              <a:rPr lang="en-GB" sz="4400" dirty="0" err="1"/>
              <a:t>mindsets</a:t>
            </a:r>
            <a:endParaRPr lang="en-GB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"In a growth </a:t>
            </a:r>
            <a:r>
              <a:rPr lang="en-GB" i="1" dirty="0" err="1" smtClean="0"/>
              <a:t>mindset</a:t>
            </a:r>
            <a:r>
              <a:rPr lang="en-GB" i="1" dirty="0" smtClean="0"/>
              <a:t>, people believe that their most basic abilities can be developed through </a:t>
            </a:r>
            <a:r>
              <a:rPr lang="en-GB" b="1" i="1" dirty="0" smtClean="0"/>
              <a:t>dedication and hard work</a:t>
            </a:r>
            <a:r>
              <a:rPr lang="en-GB" i="1" dirty="0" smtClean="0"/>
              <a:t>—brains and talent are just the starting point. This view creates a love of learning and a resilience that is essential for great accomplishment" </a:t>
            </a:r>
            <a:r>
              <a:rPr lang="en-GB" dirty="0" smtClean="0"/>
              <a:t>Carol </a:t>
            </a:r>
            <a:r>
              <a:rPr lang="en-GB" dirty="0" err="1"/>
              <a:t>Dweck</a:t>
            </a:r>
            <a:r>
              <a:rPr lang="en-GB" dirty="0"/>
              <a:t> </a:t>
            </a:r>
            <a:endParaRPr lang="en-GB" i="1" dirty="0" smtClean="0"/>
          </a:p>
          <a:p>
            <a:r>
              <a:rPr lang="en-GB" dirty="0"/>
              <a:t>Education Endowment Foundation (2013) used </a:t>
            </a:r>
            <a:r>
              <a:rPr lang="en-GB" dirty="0" err="1"/>
              <a:t>mindset</a:t>
            </a:r>
            <a:r>
              <a:rPr lang="en-GB" dirty="0"/>
              <a:t> concept in 36 schools; found:</a:t>
            </a:r>
          </a:p>
          <a:p>
            <a:pPr lvl="1"/>
            <a:r>
              <a:rPr lang="en-GB" dirty="0"/>
              <a:t>teaching teachers about growth </a:t>
            </a:r>
            <a:r>
              <a:rPr lang="en-GB" dirty="0" err="1"/>
              <a:t>mindset</a:t>
            </a:r>
            <a:r>
              <a:rPr lang="en-GB" dirty="0"/>
              <a:t> in </a:t>
            </a:r>
            <a:r>
              <a:rPr lang="en-GB" dirty="0" err="1"/>
              <a:t>CPD</a:t>
            </a:r>
            <a:r>
              <a:rPr lang="en-GB" dirty="0"/>
              <a:t> sessions had “little impact” on students’ progress (NB </a:t>
            </a:r>
            <a:r>
              <a:rPr lang="en-GB" dirty="0" err="1"/>
              <a:t>Dweck</a:t>
            </a:r>
            <a:r>
              <a:rPr lang="en-GB" dirty="0"/>
              <a:t> argues that this could be because of false growth </a:t>
            </a:r>
            <a:r>
              <a:rPr lang="en-GB" dirty="0" err="1"/>
              <a:t>mindset</a:t>
            </a:r>
            <a:r>
              <a:rPr lang="en-GB" dirty="0"/>
              <a:t>...) </a:t>
            </a:r>
          </a:p>
          <a:p>
            <a:pPr lvl="1"/>
            <a:r>
              <a:rPr lang="en-GB" dirty="0"/>
              <a:t>but direct work teaching in e.g. Maths did </a:t>
            </a:r>
          </a:p>
        </p:txBody>
      </p:sp>
    </p:spTree>
    <p:extLst>
      <p:ext uri="{BB962C8B-B14F-4D97-AF65-F5344CB8AC3E}">
        <p14:creationId xmlns:p14="http://schemas.microsoft.com/office/powerpoint/2010/main" val="203149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 Education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7825680" cy="4800600"/>
          </a:xfrm>
        </p:spPr>
        <p:txBody>
          <a:bodyPr>
            <a:normAutofit lnSpcReduction="10000"/>
          </a:bodyPr>
          <a:lstStyle/>
          <a:p>
            <a:r>
              <a:rPr lang="en-GB" i="1" dirty="0" smtClean="0"/>
              <a:t>I </a:t>
            </a:r>
            <a:r>
              <a:rPr lang="en-GB" i="1" dirty="0"/>
              <a:t>firmly believe character education prepares our young people for life in modern Britain, </a:t>
            </a:r>
            <a:r>
              <a:rPr lang="en-GB" b="1" i="1" dirty="0"/>
              <a:t>regardless of their background or where they grew </a:t>
            </a:r>
            <a:r>
              <a:rPr lang="en-GB" b="1" i="1" dirty="0" smtClean="0"/>
              <a:t>up</a:t>
            </a:r>
            <a:r>
              <a:rPr lang="en-GB" i="1" dirty="0" smtClean="0"/>
              <a:t>... [</a:t>
            </a:r>
            <a:r>
              <a:rPr lang="en-GB" i="1" dirty="0" smtClean="0"/>
              <a:t>citing </a:t>
            </a:r>
            <a:r>
              <a:rPr lang="en-GB" i="1" dirty="0" err="1"/>
              <a:t>Dweck</a:t>
            </a:r>
            <a:r>
              <a:rPr lang="en-GB" i="1" dirty="0"/>
              <a:t>] </a:t>
            </a:r>
            <a:r>
              <a:rPr lang="en-GB" i="1" dirty="0" smtClean="0"/>
              <a:t>developing </a:t>
            </a:r>
            <a:r>
              <a:rPr lang="en-GB" i="1" dirty="0"/>
              <a:t>excellent character traits in young people can help them to realise their true </a:t>
            </a:r>
            <a:r>
              <a:rPr lang="en-GB" i="1" dirty="0" smtClean="0"/>
              <a:t>potential </a:t>
            </a:r>
            <a:r>
              <a:rPr lang="en-GB" sz="1900" dirty="0" smtClean="0"/>
              <a:t>(Nicky </a:t>
            </a:r>
            <a:r>
              <a:rPr lang="en-GB" sz="1900" dirty="0"/>
              <a:t>Morgan, former UK Education Secretary, opening Character Symposium at </a:t>
            </a:r>
            <a:r>
              <a:rPr lang="en-GB" sz="1900" dirty="0" err="1"/>
              <a:t>Floreat</a:t>
            </a:r>
            <a:r>
              <a:rPr lang="en-GB" sz="1900" dirty="0"/>
              <a:t> School, London, January 2016</a:t>
            </a:r>
            <a:r>
              <a:rPr lang="en-GB" sz="1900" dirty="0" smtClean="0"/>
              <a:t>)</a:t>
            </a:r>
          </a:p>
          <a:p>
            <a:r>
              <a:rPr lang="en-GB" i="1" dirty="0"/>
              <a:t>Character education is a way to </a:t>
            </a:r>
            <a:r>
              <a:rPr lang="en-GB" b="1" i="1" dirty="0"/>
              <a:t>“level the playing field” </a:t>
            </a:r>
            <a:r>
              <a:rPr lang="en-GB" i="1" dirty="0"/>
              <a:t>for those who might otherwise be unfairly held back by class or </a:t>
            </a:r>
            <a:r>
              <a:rPr lang="en-GB" i="1" dirty="0" smtClean="0"/>
              <a:t>background </a:t>
            </a:r>
            <a:r>
              <a:rPr lang="en-GB" sz="1900" dirty="0" smtClean="0"/>
              <a:t>(</a:t>
            </a:r>
            <a:r>
              <a:rPr lang="en-GB" sz="1900" dirty="0"/>
              <a:t>Johnny Rich, </a:t>
            </a:r>
            <a:r>
              <a:rPr lang="en-GB" sz="1900" dirty="0" err="1"/>
              <a:t>CEO</a:t>
            </a:r>
            <a:r>
              <a:rPr lang="en-GB" sz="1900" dirty="0"/>
              <a:t>, universities guide Push, speaking at The Future of STEM Subjects in Higher Education, 14 April 2016</a:t>
            </a:r>
            <a:r>
              <a:rPr lang="en-GB" sz="1900" dirty="0" smtClean="0"/>
              <a:t>)</a:t>
            </a:r>
          </a:p>
          <a:p>
            <a:r>
              <a:rPr lang="en-GB" i="1" dirty="0"/>
              <a:t>...</a:t>
            </a:r>
            <a:r>
              <a:rPr lang="en-GB" b="1" i="1" dirty="0"/>
              <a:t>we need to take ‘luck’ right out of the equation..</a:t>
            </a:r>
            <a:r>
              <a:rPr lang="en-GB" i="1" dirty="0"/>
              <a:t>..if you do not believe in continued hard work and concentration, and if you do not believe that you can return from failure you will not fulfil your potential. </a:t>
            </a:r>
            <a:r>
              <a:rPr lang="en-GB" sz="1800" dirty="0"/>
              <a:t>(David Cameron, former UK PM, speech on life chances, January 2016)</a:t>
            </a:r>
          </a:p>
          <a:p>
            <a:endParaRPr lang="en-GB" sz="1900" dirty="0"/>
          </a:p>
          <a:p>
            <a:pPr marL="114300" indent="0" algn="r">
              <a:buNone/>
            </a:pPr>
            <a:endParaRPr lang="en-GB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534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12683</TotalTime>
  <Words>2458</Words>
  <Application>Microsoft Office PowerPoint</Application>
  <PresentationFormat>On-screen Show (4:3)</PresentationFormat>
  <Paragraphs>191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Adjacency</vt:lpstr>
      <vt:lpstr>Reconceptualising Resilience: Problematising Deficit Discourses</vt:lpstr>
      <vt:lpstr>Resilience: summary</vt:lpstr>
      <vt:lpstr>Internal resources/ characteristics</vt:lpstr>
      <vt:lpstr>External protective factors: family</vt:lpstr>
      <vt:lpstr>Protective factors: community</vt:lpstr>
      <vt:lpstr>Evolving research literature</vt:lpstr>
      <vt:lpstr>But new (worrying) trends and discourses: Grit</vt:lpstr>
      <vt:lpstr>Dweck: Fixed and growth mindsets</vt:lpstr>
      <vt:lpstr>Character Education</vt:lpstr>
      <vt:lpstr>So is the logical hypothesis that....</vt:lpstr>
      <vt:lpstr>And is that why</vt:lpstr>
      <vt:lpstr>Of course not!</vt:lpstr>
      <vt:lpstr>Leads to my interests</vt:lpstr>
      <vt:lpstr>Analysis</vt:lpstr>
      <vt:lpstr>Personal resilience: analysis</vt:lpstr>
      <vt:lpstr>External protective factors:</vt:lpstr>
      <vt:lpstr>External protective factors:</vt:lpstr>
      <vt:lpstr>What should universities do?</vt:lpstr>
      <vt:lpstr>Summary</vt:lpstr>
      <vt:lpstr>Questions?</vt:lpstr>
      <vt:lpstr>References 1</vt:lpstr>
      <vt:lpstr>References 2</vt:lpstr>
      <vt:lpstr>References 3</vt:lpstr>
    </vt:vector>
  </TitlesOfParts>
  <Company>Sheffield Hallam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(Re)conceptualising ‘disadvantage’ in UK widening participation policy: possibilities for transformation?</dc:title>
  <dc:creator>Colin Mccaig</dc:creator>
  <cp:lastModifiedBy>Jacqueline Stevenson</cp:lastModifiedBy>
  <cp:revision>235</cp:revision>
  <cp:lastPrinted>2016-04-13T11:33:53Z</cp:lastPrinted>
  <dcterms:created xsi:type="dcterms:W3CDTF">2016-03-30T17:02:00Z</dcterms:created>
  <dcterms:modified xsi:type="dcterms:W3CDTF">2017-02-07T21:16:07Z</dcterms:modified>
</cp:coreProperties>
</file>