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6" r:id="rId2"/>
    <p:sldMasterId id="2147483668" r:id="rId3"/>
  </p:sldMasterIdLst>
  <p:notesMasterIdLst>
    <p:notesMasterId r:id="rId20"/>
  </p:notesMasterIdLst>
  <p:handoutMasterIdLst>
    <p:handoutMasterId r:id="rId21"/>
  </p:handoutMasterIdLst>
  <p:sldIdLst>
    <p:sldId id="257" r:id="rId4"/>
    <p:sldId id="310" r:id="rId5"/>
    <p:sldId id="322" r:id="rId6"/>
    <p:sldId id="323" r:id="rId7"/>
    <p:sldId id="306" r:id="rId8"/>
    <p:sldId id="263" r:id="rId9"/>
    <p:sldId id="264" r:id="rId10"/>
    <p:sldId id="309" r:id="rId11"/>
    <p:sldId id="316" r:id="rId12"/>
    <p:sldId id="325" r:id="rId13"/>
    <p:sldId id="333" r:id="rId14"/>
    <p:sldId id="273" r:id="rId15"/>
    <p:sldId id="314" r:id="rId16"/>
    <p:sldId id="329" r:id="rId17"/>
    <p:sldId id="330" r:id="rId18"/>
    <p:sldId id="328"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CCFFFF"/>
    <a:srgbClr val="A9C6E1"/>
    <a:srgbClr val="A5C3DF"/>
    <a:srgbClr val="727FFA"/>
    <a:srgbClr val="7188FB"/>
    <a:srgbClr val="6D85FB"/>
    <a:srgbClr val="758BFB"/>
    <a:srgbClr val="7D92FB"/>
    <a:srgbClr val="8F8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49378" autoAdjust="0"/>
  </p:normalViewPr>
  <p:slideViewPr>
    <p:cSldViewPr>
      <p:cViewPr varScale="1">
        <p:scale>
          <a:sx n="52" d="100"/>
          <a:sy n="52" d="100"/>
        </p:scale>
        <p:origin x="-3240" y="-90"/>
      </p:cViewPr>
      <p:guideLst>
        <p:guide orient="horz" pos="2160"/>
        <p:guide pos="2880"/>
      </p:guideLst>
    </p:cSldViewPr>
  </p:slideViewPr>
  <p:notesTextViewPr>
    <p:cViewPr>
      <p:scale>
        <a:sx n="1" d="1"/>
        <a:sy n="1" d="1"/>
      </p:scale>
      <p:origin x="0" y="510"/>
    </p:cViewPr>
  </p:notesTextViewPr>
  <p:sorterViewPr>
    <p:cViewPr>
      <p:scale>
        <a:sx n="100" d="100"/>
        <a:sy n="100" d="100"/>
      </p:scale>
      <p:origin x="0" y="1836"/>
    </p:cViewPr>
  </p:sorterViewPr>
  <p:notesViewPr>
    <p:cSldViewPr>
      <p:cViewPr>
        <p:scale>
          <a:sx n="80" d="100"/>
          <a:sy n="80" d="100"/>
        </p:scale>
        <p:origin x="-2250" y="50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40" tIns="45720" rIns="91440" bIns="45720" rtlCol="0"/>
          <a:lstStyle>
            <a:lvl1pPr algn="r">
              <a:defRPr sz="1200"/>
            </a:lvl1pPr>
          </a:lstStyle>
          <a:p>
            <a:fld id="{73E34074-D0A0-46CC-9AAA-5250B4E7E700}" type="datetimeFigureOut">
              <a:rPr lang="en-GB" smtClean="0"/>
              <a:pPr/>
              <a:t>30/11/2016</a:t>
            </a:fld>
            <a:endParaRPr lang="en-GB" dirty="0"/>
          </a:p>
        </p:txBody>
      </p:sp>
      <p:sp>
        <p:nvSpPr>
          <p:cNvPr id="4" name="Footer Placeholder 3"/>
          <p:cNvSpPr>
            <a:spLocks noGrp="1"/>
          </p:cNvSpPr>
          <p:nvPr>
            <p:ph type="ftr" sz="quarter" idx="2"/>
          </p:nvPr>
        </p:nvSpPr>
        <p:spPr>
          <a:xfrm>
            <a:off x="3" y="9428168"/>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9" y="9428168"/>
            <a:ext cx="2946400" cy="496887"/>
          </a:xfrm>
          <a:prstGeom prst="rect">
            <a:avLst/>
          </a:prstGeom>
        </p:spPr>
        <p:txBody>
          <a:bodyPr vert="horz" lIns="91440" tIns="45720" rIns="91440" bIns="45720" rtlCol="0" anchor="b"/>
          <a:lstStyle>
            <a:lvl1pPr algn="r">
              <a:defRPr sz="1200"/>
            </a:lvl1pPr>
          </a:lstStyle>
          <a:p>
            <a:fld id="{EF777B48-CD1F-4F8E-B3C5-31EF50AC8C44}" type="slidenum">
              <a:rPr lang="en-GB" smtClean="0"/>
              <a:pPr/>
              <a:t>‹#›</a:t>
            </a:fld>
            <a:endParaRPr lang="en-GB" dirty="0"/>
          </a:p>
        </p:txBody>
      </p:sp>
    </p:spTree>
    <p:extLst>
      <p:ext uri="{BB962C8B-B14F-4D97-AF65-F5344CB8AC3E}">
        <p14:creationId xmlns:p14="http://schemas.microsoft.com/office/powerpoint/2010/main" val="4047009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1"/>
            <a:ext cx="2945659" cy="496332"/>
          </a:xfrm>
          <a:prstGeom prst="rect">
            <a:avLst/>
          </a:prstGeom>
        </p:spPr>
        <p:txBody>
          <a:bodyPr vert="horz" lIns="91440" tIns="45720" rIns="91440" bIns="45720" rtlCol="0"/>
          <a:lstStyle>
            <a:lvl1pPr algn="r">
              <a:defRPr sz="1200"/>
            </a:lvl1pPr>
          </a:lstStyle>
          <a:p>
            <a:fld id="{FD5AB376-3E02-451A-A471-6502D0405ED0}" type="datetimeFigureOut">
              <a:rPr lang="en-GB" smtClean="0"/>
              <a:pPr/>
              <a:t>30/11/2016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8"/>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E7F23C0E-295C-49AF-8E2D-27C38A55C192}" type="slidenum">
              <a:rPr lang="en-GB" smtClean="0"/>
              <a:pPr/>
              <a:t>‹#›</a:t>
            </a:fld>
            <a:endParaRPr lang="en-GB" dirty="0"/>
          </a:p>
        </p:txBody>
      </p:sp>
    </p:spTree>
    <p:extLst>
      <p:ext uri="{BB962C8B-B14F-4D97-AF65-F5344CB8AC3E}">
        <p14:creationId xmlns:p14="http://schemas.microsoft.com/office/powerpoint/2010/main" val="1174056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baseline="0" dirty="0" smtClean="0"/>
              <a:t>Thanks to Peter, Paul and Camilla..</a:t>
            </a:r>
          </a:p>
          <a:p>
            <a:pPr eaLnBrk="1" hangingPunct="1"/>
            <a:endParaRPr lang="en-GB" sz="1200" b="0" kern="1200" baseline="0" dirty="0" smtClean="0">
              <a:solidFill>
                <a:schemeClr val="tx1"/>
              </a:solidFill>
              <a:effectLst/>
              <a:latin typeface="+mn-lt"/>
              <a:ea typeface="+mn-ea"/>
              <a:cs typeface="+mn-cs"/>
            </a:endParaRPr>
          </a:p>
          <a:p>
            <a:pPr eaLnBrk="1" hangingPunct="1"/>
            <a:r>
              <a:rPr lang="en-GB" sz="1200" b="0" kern="1200" baseline="0" dirty="0" smtClean="0">
                <a:solidFill>
                  <a:schemeClr val="tx1"/>
                </a:solidFill>
                <a:effectLst/>
                <a:latin typeface="+mn-lt"/>
                <a:ea typeface="+mn-ea"/>
                <a:cs typeface="+mn-cs"/>
              </a:rPr>
              <a:t>Timely presentation </a:t>
            </a:r>
            <a:r>
              <a:rPr lang="en-GB" sz="1200" b="0" kern="1200" baseline="0" dirty="0" smtClean="0">
                <a:solidFill>
                  <a:schemeClr val="tx1"/>
                </a:solidFill>
                <a:effectLst/>
                <a:latin typeface="+mn-lt"/>
                <a:ea typeface="+mn-ea"/>
                <a:cs typeface="+mn-cs"/>
              </a:rPr>
              <a:t>Brexit </a:t>
            </a:r>
            <a:r>
              <a:rPr lang="en-GB" sz="1200" b="0" kern="1200" baseline="0" dirty="0" smtClean="0">
                <a:solidFill>
                  <a:schemeClr val="tx1"/>
                </a:solidFill>
                <a:effectLst/>
                <a:latin typeface="+mn-lt"/>
                <a:ea typeface="+mn-ea"/>
                <a:cs typeface="+mn-cs"/>
              </a:rPr>
              <a:t>and election and Trump...lot of political soul searching about how to re-engage and support those left behind by economic change</a:t>
            </a:r>
          </a:p>
          <a:p>
            <a:pPr eaLnBrk="1" hangingPunct="1"/>
            <a:endParaRPr lang="en-GB" sz="1200" b="0" kern="1200" baseline="0" dirty="0" smtClean="0">
              <a:solidFill>
                <a:schemeClr val="tx1"/>
              </a:solidFill>
              <a:effectLst/>
              <a:latin typeface="+mn-lt"/>
              <a:ea typeface="+mn-ea"/>
              <a:cs typeface="+mn-cs"/>
            </a:endParaRPr>
          </a:p>
          <a:p>
            <a:pPr eaLnBrk="1" hangingPunct="1"/>
            <a:endParaRPr lang="en-GB"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Rising up the agenda of the devolved institutions, especially the CAs. Interested in scope for devolution of new funds + F&amp;Fs to deliver inclusive growth.</a:t>
            </a:r>
          </a:p>
          <a:p>
            <a:pPr eaLnBrk="1" hangingPunct="1"/>
            <a:endParaRPr lang="en-GB" sz="1200" b="0" kern="1200" baseline="0" dirty="0" smtClean="0">
              <a:solidFill>
                <a:schemeClr val="tx1"/>
              </a:solidFill>
              <a:effectLst/>
              <a:latin typeface="+mn-lt"/>
              <a:ea typeface="+mn-ea"/>
              <a:cs typeface="+mn-cs"/>
            </a:endParaRPr>
          </a:p>
          <a:p>
            <a:pPr eaLnBrk="1" hangingPunct="1"/>
            <a:r>
              <a:rPr lang="en-GB" sz="1200" b="0" kern="1200" baseline="0" dirty="0" smtClean="0">
                <a:solidFill>
                  <a:schemeClr val="tx1"/>
                </a:solidFill>
                <a:effectLst/>
                <a:latin typeface="+mn-lt"/>
                <a:ea typeface="+mn-ea"/>
                <a:cs typeface="+mn-cs"/>
              </a:rPr>
              <a:t>Key question = can devolution deliver on inclusive growth? Too early to answer that conclusive as in in infancy but reflect on why gaining traction; what it means; what it might look like; and what are the prospects of success given what we now about how devo works. </a:t>
            </a:r>
          </a:p>
          <a:p>
            <a:pPr eaLnBrk="1" hangingPunct="1"/>
            <a:endParaRPr lang="en-GB" sz="1200" b="0" kern="1200" baseline="0" dirty="0" smtClean="0">
              <a:solidFill>
                <a:schemeClr val="tx1"/>
              </a:solidFill>
              <a:effectLst/>
              <a:latin typeface="+mn-lt"/>
              <a:ea typeface="+mn-ea"/>
              <a:cs typeface="+mn-cs"/>
            </a:endParaRPr>
          </a:p>
          <a:p>
            <a:pPr eaLnBrk="1" hangingPunct="1"/>
            <a:r>
              <a:rPr lang="en-GB" sz="1200" b="0" kern="1200" baseline="0" dirty="0" smtClean="0">
                <a:solidFill>
                  <a:schemeClr val="tx1"/>
                </a:solidFill>
                <a:effectLst/>
                <a:latin typeface="+mn-lt"/>
                <a:ea typeface="+mn-ea"/>
                <a:cs typeface="+mn-cs"/>
              </a:rPr>
              <a:t>Bit of  a pick and mix approach - drawing on research that myself and colleagues have done... </a:t>
            </a:r>
          </a:p>
          <a:p>
            <a:pPr eaLnBrk="1" hangingPunct="1"/>
            <a:endParaRPr lang="en-GB" sz="1200" b="0" kern="1200" baseline="0" dirty="0" smtClean="0">
              <a:solidFill>
                <a:schemeClr val="tx1"/>
              </a:solidFill>
              <a:effectLst/>
              <a:latin typeface="+mn-lt"/>
              <a:ea typeface="+mn-ea"/>
              <a:cs typeface="+mn-cs"/>
            </a:endParaRPr>
          </a:p>
          <a:p>
            <a:pPr eaLnBrk="1" hangingPunct="1"/>
            <a:endParaRPr lang="en-GB" sz="1200" b="0" kern="1200" dirty="0" smtClean="0">
              <a:solidFill>
                <a:schemeClr val="tx1"/>
              </a:solidFill>
              <a:effectLst/>
              <a:latin typeface="+mn-lt"/>
              <a:ea typeface="+mn-ea"/>
              <a:cs typeface="+mn-cs"/>
            </a:endParaRPr>
          </a:p>
          <a:p>
            <a:pPr eaLnBrk="1" hangingPunct="1"/>
            <a:endParaRPr lang="en-GB" baseline="0" dirty="0" smtClean="0"/>
          </a:p>
        </p:txBody>
      </p:sp>
      <p:sp>
        <p:nvSpPr>
          <p:cNvPr id="4" name="Slide Number Placeholder 3"/>
          <p:cNvSpPr>
            <a:spLocks noGrp="1"/>
          </p:cNvSpPr>
          <p:nvPr>
            <p:ph type="sldNum" sz="quarter" idx="5"/>
          </p:nvPr>
        </p:nvSpPr>
        <p:spPr/>
        <p:txBody>
          <a:bodyPr/>
          <a:lstStyle/>
          <a:p>
            <a:pPr>
              <a:defRPr/>
            </a:pPr>
            <a:fld id="{FE4F524B-CE0C-4B05-90DD-97DDF50EEF39}"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a:t>
            </a:r>
            <a:r>
              <a:rPr lang="en-GB" baseline="0" dirty="0" smtClean="0"/>
              <a:t> single definition</a:t>
            </a:r>
          </a:p>
          <a:p>
            <a:endParaRPr lang="en-GB" baseline="0" dirty="0" smtClean="0"/>
          </a:p>
          <a:p>
            <a:r>
              <a:rPr lang="en-GB" baseline="0" dirty="0" smtClean="0"/>
              <a:t>Ruth - helpful work on different understandings. Distinguishes</a:t>
            </a:r>
          </a:p>
          <a:p>
            <a:endParaRPr lang="en-GB" baseline="0" dirty="0" smtClean="0"/>
          </a:p>
          <a:p>
            <a:r>
              <a:rPr lang="en-GB" baseline="0" dirty="0" smtClean="0"/>
              <a:t>One is essentially business as usual - you stick with existing economic model but try and better connect people to jobs (improving skills, transport, employment support infrastructure). Opportunities exist - just need to ensure people can access them.</a:t>
            </a:r>
          </a:p>
          <a:p>
            <a:endParaRPr lang="en-GB" baseline="0" dirty="0" smtClean="0"/>
          </a:p>
          <a:p>
            <a:r>
              <a:rPr lang="en-GB" sz="1200" b="0" i="0" u="none" strike="noStrike" kern="1200" baseline="0" dirty="0" smtClean="0">
                <a:solidFill>
                  <a:schemeClr val="tx1"/>
                </a:solidFill>
                <a:latin typeface="+mn-lt"/>
                <a:ea typeface="+mn-ea"/>
                <a:cs typeface="+mn-cs"/>
              </a:rPr>
              <a:t>They emphasise issues such as better connectivity, remodelled and improved public services, and developing assets, resilience and enterprise.</a:t>
            </a:r>
            <a:endParaRPr lang="en-GB" baseline="0" dirty="0" smtClean="0"/>
          </a:p>
          <a:p>
            <a:endParaRPr lang="en-GB" baseline="0" dirty="0" smtClean="0"/>
          </a:p>
          <a:p>
            <a:r>
              <a:rPr lang="en-GB" baseline="0" dirty="0" smtClean="0"/>
              <a:t>Economy needs changing - you need to change the way employers do things (living wage) or reshape the economy to develop different and more inclusive forms of enterprise - coop, mutuals etc or boost sectors that create quality jobs</a:t>
            </a:r>
            <a:endParaRPr lang="en-GB" dirty="0"/>
          </a:p>
        </p:txBody>
      </p:sp>
      <p:sp>
        <p:nvSpPr>
          <p:cNvPr id="4" name="Slide Number Placeholder 3"/>
          <p:cNvSpPr>
            <a:spLocks noGrp="1"/>
          </p:cNvSpPr>
          <p:nvPr>
            <p:ph type="sldNum" sz="quarter" idx="10"/>
          </p:nvPr>
        </p:nvSpPr>
        <p:spPr/>
        <p:txBody>
          <a:bodyPr/>
          <a:lstStyle/>
          <a:p>
            <a:fld id="{E7F23C0E-295C-49AF-8E2D-27C38A55C192}" type="slidenum">
              <a:rPr lang="en-GB" smtClean="0"/>
              <a:pPr/>
              <a:t>10</a:t>
            </a:fld>
            <a:endParaRPr lang="en-GB" dirty="0"/>
          </a:p>
        </p:txBody>
      </p:sp>
    </p:spTree>
    <p:extLst>
      <p:ext uri="{BB962C8B-B14F-4D97-AF65-F5344CB8AC3E}">
        <p14:creationId xmlns:p14="http://schemas.microsoft.com/office/powerpoint/2010/main" val="252121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Rationale at play here:</a:t>
            </a:r>
          </a:p>
          <a:p>
            <a:endParaRPr lang="en-GB" dirty="0" smtClean="0"/>
          </a:p>
          <a:p>
            <a:r>
              <a:rPr lang="en-GB" dirty="0" smtClean="0"/>
              <a:t>- broadly functional economic areas</a:t>
            </a:r>
            <a:r>
              <a:rPr lang="en-GB" baseline="0" dirty="0" smtClean="0"/>
              <a:t> - make sense to think about the economy at this scale</a:t>
            </a:r>
          </a:p>
          <a:p>
            <a:r>
              <a:rPr lang="en-GB" baseline="0" dirty="0" smtClean="0"/>
              <a:t>- devo provides oppo to access additional funding and tools</a:t>
            </a:r>
          </a:p>
          <a:p>
            <a:r>
              <a:rPr lang="en-GB" baseline="0" dirty="0" smtClean="0"/>
              <a:t>- oppo to work across district boundaries and join up different policy areas to achieve goals</a:t>
            </a:r>
            <a:endParaRPr lang="en-GB" dirty="0" smtClean="0"/>
          </a:p>
          <a:p>
            <a:endParaRPr lang="en-GB" dirty="0" smtClean="0"/>
          </a:p>
          <a:p>
            <a:r>
              <a:rPr lang="en-GB" dirty="0" smtClean="0"/>
              <a:t>Want </a:t>
            </a:r>
            <a:r>
              <a:rPr lang="en-GB" dirty="0" smtClean="0"/>
              <a:t>to reflect on the opportunities but also constraints of trying to achieve IG at that scale.</a:t>
            </a:r>
            <a:endParaRPr lang="en-GB" dirty="0"/>
          </a:p>
        </p:txBody>
      </p:sp>
      <p:sp>
        <p:nvSpPr>
          <p:cNvPr id="4" name="Slide Number Placeholder 3"/>
          <p:cNvSpPr>
            <a:spLocks noGrp="1"/>
          </p:cNvSpPr>
          <p:nvPr>
            <p:ph type="sldNum" sz="quarter" idx="10"/>
          </p:nvPr>
        </p:nvSpPr>
        <p:spPr/>
        <p:txBody>
          <a:bodyPr/>
          <a:lstStyle/>
          <a:p>
            <a:fld id="{E7F23C0E-295C-49AF-8E2D-27C38A55C192}" type="slidenum">
              <a:rPr lang="en-GB" smtClean="0"/>
              <a:pPr/>
              <a:t>11</a:t>
            </a:fld>
            <a:endParaRPr lang="en-GB" dirty="0"/>
          </a:p>
        </p:txBody>
      </p:sp>
    </p:spTree>
    <p:extLst>
      <p:ext uri="{BB962C8B-B14F-4D97-AF65-F5344CB8AC3E}">
        <p14:creationId xmlns:p14="http://schemas.microsoft.com/office/powerpoint/2010/main" val="3148434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Early days to talk about exactly what inclusive growth strategies might look like - many CAs and other instituions exploring options</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Maybe more innovation on inclusive economy side; more of an inclusive economy model  - but reliant on changing private sector practice</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People in opportunity - weaker version of inclusive growth (growth plus model) - lot of it is about public sector + partners working collaborative through supply-side interventions</a:t>
            </a:r>
          </a:p>
          <a:p>
            <a:endParaRPr lang="en-GB" sz="1200" b="1"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Through </a:t>
            </a:r>
            <a:r>
              <a:rPr lang="en-GB" sz="1200" b="0" i="0" u="none" strike="noStrike" kern="1200" baseline="0" dirty="0" smtClean="0">
                <a:solidFill>
                  <a:schemeClr val="tx1"/>
                </a:solidFill>
                <a:latin typeface="+mn-lt"/>
                <a:ea typeface="+mn-ea"/>
                <a:cs typeface="+mn-cs"/>
              </a:rPr>
              <a:t>reporting on these conversations and strategies, we aim to help build an understanding of some of the things that might be done locally in order</a:t>
            </a:r>
          </a:p>
          <a:p>
            <a:r>
              <a:rPr lang="en-GB" sz="1200" b="0" i="0" u="none" strike="noStrike" kern="1200" baseline="0" dirty="0" smtClean="0">
                <a:solidFill>
                  <a:schemeClr val="tx1"/>
                </a:solidFill>
                <a:latin typeface="+mn-lt"/>
                <a:ea typeface="+mn-ea"/>
                <a:cs typeface="+mn-cs"/>
              </a:rPr>
              <a:t>to build a more inclusive economy and to include more people in economic opportunity.</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Weak version of inclusive growth: growth plus - come back to signficance</a:t>
            </a:r>
          </a:p>
          <a:p>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Increasing the number of employers paying the Living Wage,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Maximising the local employment impact of the activities of the city’s ‘anchor institutions’ by increasing local procurement</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Understanding the contribution of flexible working to reducing non-employment and under-employment</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promoting different forms of business organisation (e.g. co-ops, mutual and social enterprises)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Developing sectors that may be slower or lower growing but create higher quality</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Understanding more about the ways in which wealth generated within the Greater Manchester economy</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can be utilised for greater local benefit (for example through local investments, philanthropy or in-or in-kind</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support to small firms or civil society organisations)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 key point is that much of the action proposed here relies on the private sector, although the potential for leadership by the city-region’s public sector anchor institutions was also repeatedly stressed. While the development of a more inclusive economy appears to have wide support, it also requires large-scale change and the development of new policies and strategies that have not been part of mainstream urban economic development in recent years.</a:t>
            </a:r>
          </a:p>
          <a:p>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Ensuring that opportunities for people to gain basic and Level 1 skills are not squeezed out through a combination of funding constraints and centralised commissioning.</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Offering effective advice, guidance and funding to people who have moved from unemployment into employment in order to enable them to progress.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Working with business to help them to see the benefits of workforce development and directly linking them to funding and support opportunities.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Using apprenticeship funding strategically to support entry to employment for young people in disadvantaged areas.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Ensuring long term, intensive and holistic support for those furthest from the labour market.</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Working with with employers to develop training and into-work programmes directly linked to actual vacancies.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search appeared to be less for innovation in delivery than for systems of commissioning and funding that could allow the sustainability of effective programmes, and for new ways of levering system-wide change. Funding from central government was clearly implicated. Nevertheless, devolution was seen as an opportunity to develop a shared vision and collaborative working across traditional public sector silos at the local level. Success is unlikely to be achieved unless employers are convinced of the business cases for local recruitment, apprenticeships, training and in-work progression so these cases have to be well evidenced and well communicated, working with employers.</a:t>
            </a:r>
          </a:p>
          <a:p>
            <a:endParaRPr lang="en-GB" dirty="0" smtClean="0"/>
          </a:p>
        </p:txBody>
      </p:sp>
      <p:sp>
        <p:nvSpPr>
          <p:cNvPr id="4" name="Slide Number Placeholder 3"/>
          <p:cNvSpPr>
            <a:spLocks noGrp="1"/>
          </p:cNvSpPr>
          <p:nvPr>
            <p:ph type="sldNum" sz="quarter" idx="10"/>
          </p:nvPr>
        </p:nvSpPr>
        <p:spPr/>
        <p:txBody>
          <a:bodyPr/>
          <a:lstStyle/>
          <a:p>
            <a:fld id="{E7F23C0E-295C-49AF-8E2D-27C38A55C192}" type="slidenum">
              <a:rPr lang="en-GB" smtClean="0"/>
              <a:pPr/>
              <a:t>12</a:t>
            </a:fld>
            <a:endParaRPr lang="en-GB" dirty="0"/>
          </a:p>
        </p:txBody>
      </p:sp>
    </p:spTree>
    <p:extLst>
      <p:ext uri="{BB962C8B-B14F-4D97-AF65-F5344CB8AC3E}">
        <p14:creationId xmlns:p14="http://schemas.microsoft.com/office/powerpoint/2010/main" val="24750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Are opportunities</a:t>
            </a:r>
            <a:r>
              <a:rPr lang="en-GB" baseline="0" dirty="0" smtClean="0"/>
              <a:t> here..</a:t>
            </a:r>
            <a:endParaRPr lang="en-GB" dirty="0" smtClean="0"/>
          </a:p>
          <a:p>
            <a:endParaRPr lang="en-GB" dirty="0" smtClean="0"/>
          </a:p>
          <a:p>
            <a:r>
              <a:rPr lang="en-GB" dirty="0" smtClean="0"/>
              <a:t>Can't just carry on with a model of economic development alongside</a:t>
            </a:r>
            <a:r>
              <a:rPr lang="en-GB" baseline="0" dirty="0" smtClean="0"/>
              <a:t> entrenched inequalities</a:t>
            </a:r>
          </a:p>
          <a:p>
            <a:endParaRPr lang="en-GB" dirty="0" smtClean="0"/>
          </a:p>
          <a:p>
            <a:r>
              <a:rPr lang="en-GB" dirty="0" smtClean="0"/>
              <a:t>Lot of concern in 2010 that the effective end</a:t>
            </a:r>
            <a:r>
              <a:rPr lang="en-GB" baseline="0" dirty="0" smtClean="0"/>
              <a:t> of regeneration as understood for the previous 40 years meant that central government had effectively washed its hands of disadvantaged places - puts the issue firmly back on the table</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Devolution - new funds, freedoms and flexibilities provides  opportunities  for:</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a:t>
            </a:r>
            <a:r>
              <a:rPr lang="en-GB" baseline="0" dirty="0" smtClean="0"/>
              <a:t> Circumvent national </a:t>
            </a:r>
            <a:r>
              <a:rPr lang="en-GB" baseline="0" dirty="0" smtClean="0"/>
              <a:t>policy or ameliorate worst excesses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2) Locally sensitive</a:t>
            </a:r>
            <a:r>
              <a:rPr lang="en-GB" baseline="0" dirty="0" smtClean="0"/>
              <a:t> solutions to be delivered. Far better to design (or at least co-design) employment programmes than to have them handed down by DWP </a:t>
            </a:r>
            <a:endParaRPr lang="en-GB" dirty="0" smtClean="0"/>
          </a:p>
          <a:p>
            <a:endParaRPr lang="en-GB" dirty="0"/>
          </a:p>
        </p:txBody>
      </p:sp>
      <p:sp>
        <p:nvSpPr>
          <p:cNvPr id="4" name="Slide Number Placeholder 3"/>
          <p:cNvSpPr>
            <a:spLocks noGrp="1"/>
          </p:cNvSpPr>
          <p:nvPr>
            <p:ph type="sldNum" sz="quarter" idx="10"/>
          </p:nvPr>
        </p:nvSpPr>
        <p:spPr/>
        <p:txBody>
          <a:bodyPr/>
          <a:lstStyle/>
          <a:p>
            <a:fld id="{E7F23C0E-295C-49AF-8E2D-27C38A55C192}" type="slidenum">
              <a:rPr lang="en-GB" smtClean="0"/>
              <a:pPr/>
              <a:t>13</a:t>
            </a:fld>
            <a:endParaRPr lang="en-GB" dirty="0"/>
          </a:p>
        </p:txBody>
      </p:sp>
    </p:spTree>
    <p:extLst>
      <p:ext uri="{BB962C8B-B14F-4D97-AF65-F5344CB8AC3E}">
        <p14:creationId xmlns:p14="http://schemas.microsoft.com/office/powerpoint/2010/main" val="1625154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Ron</a:t>
            </a:r>
            <a:r>
              <a:rPr lang="en-GB" baseline="0" dirty="0" smtClean="0"/>
              <a:t> Martin et al. - </a:t>
            </a:r>
            <a:r>
              <a:rPr lang="en-GB" dirty="0" smtClean="0"/>
              <a:t>Devolution as' ad-hoc and piecemeal'</a:t>
            </a:r>
          </a:p>
          <a:p>
            <a:endParaRPr lang="en-GB" dirty="0" smtClean="0"/>
          </a:p>
          <a:p>
            <a:r>
              <a:rPr lang="en-GB" dirty="0" smtClean="0"/>
              <a:t>Three points I'd</a:t>
            </a:r>
            <a:r>
              <a:rPr lang="en-GB" baseline="0" dirty="0" smtClean="0"/>
              <a:t> emphasise</a:t>
            </a:r>
            <a:endParaRPr lang="en-GB" dirty="0" smtClean="0"/>
          </a:p>
          <a:p>
            <a:endParaRPr lang="en-GB" dirty="0" smtClean="0"/>
          </a:p>
          <a:p>
            <a:r>
              <a:rPr lang="en-GB" dirty="0" smtClean="0"/>
              <a:t>1. Some city regions are</a:t>
            </a:r>
            <a:r>
              <a:rPr lang="en-GB" baseline="0" dirty="0" smtClean="0"/>
              <a:t> getting devolved funding and powers - others are not, so ability to deliver the maximum amount of growth will depend on the political will and capacity to negotiate a deal (and that is fragile - </a:t>
            </a:r>
            <a:r>
              <a:rPr lang="en-GB" baseline="0" dirty="0" smtClean="0"/>
              <a:t>est Yorks yet to get, NE </a:t>
            </a:r>
            <a:r>
              <a:rPr lang="en-GB" baseline="0" dirty="0" smtClean="0"/>
              <a:t>had theirs withdrawn)</a:t>
            </a:r>
          </a:p>
          <a:p>
            <a:endParaRPr lang="en-GB" baseline="0" dirty="0" smtClean="0"/>
          </a:p>
          <a:p>
            <a:r>
              <a:rPr lang="en-GB" baseline="0" dirty="0" smtClean="0"/>
              <a:t>2. Even if you do get additional funding it might not amount to that much. </a:t>
            </a:r>
          </a:p>
          <a:p>
            <a:endParaRPr lang="en-GB" baseline="0" dirty="0" smtClean="0"/>
          </a:p>
          <a:p>
            <a:r>
              <a:rPr lang="en-GB" baseline="0" dirty="0" smtClean="0"/>
              <a:t>Public spending cuts = CA reductions 2010/11-2014/15</a:t>
            </a:r>
          </a:p>
          <a:p>
            <a:r>
              <a:rPr lang="en-GB" baseline="0" dirty="0" smtClean="0"/>
              <a:t>Welfare reforms = by 2016 as a result of 2010-15 changes</a:t>
            </a:r>
          </a:p>
          <a:p>
            <a:endParaRPr lang="en-GB" baseline="0" dirty="0" smtClean="0"/>
          </a:p>
          <a:p>
            <a:r>
              <a:rPr lang="en-GB" baseline="0" dirty="0" smtClean="0"/>
              <a:t>Devolving austerity...</a:t>
            </a:r>
          </a:p>
          <a:p>
            <a:endParaRPr lang="en-GB" baseline="0" dirty="0" smtClean="0"/>
          </a:p>
          <a:p>
            <a:r>
              <a:rPr lang="en-GB" baseline="0" dirty="0" smtClean="0"/>
              <a:t>Policies </a:t>
            </a:r>
            <a:r>
              <a:rPr lang="en-GB" baseline="0" dirty="0" smtClean="0"/>
              <a:t>have spatial impacts.</a:t>
            </a:r>
          </a:p>
          <a:p>
            <a:endParaRPr lang="en-GB" baseline="0" dirty="0" smtClean="0"/>
          </a:p>
          <a:p>
            <a:r>
              <a:rPr lang="en-GB" baseline="0" dirty="0" smtClean="0"/>
              <a:t>Expectation that areas can square the circle of shrinking budgets and growing demand through greater efficiencies and joined up working but limits to the extent that PSR can deliver enhanced outcomes.  </a:t>
            </a:r>
          </a:p>
          <a:p>
            <a:endParaRPr lang="en-GB" baseline="0" dirty="0" smtClean="0"/>
          </a:p>
          <a:p>
            <a:r>
              <a:rPr lang="en-GB" baseline="0" dirty="0" smtClean="0"/>
              <a:t>3. A lot of work for JRF on devolved housing and planning policy in city regions and the extent to which this can support low income families. </a:t>
            </a:r>
          </a:p>
          <a:p>
            <a:endParaRPr lang="en-GB" baseline="0" dirty="0" smtClean="0"/>
          </a:p>
          <a:p>
            <a:r>
              <a:rPr lang="en-GB" baseline="0" dirty="0" smtClean="0"/>
              <a:t>And one point is that the deal-based nature of devolution means city regions end to ask for what they are likely to get - more funds for private housing is on the table; money for traditional housing-led regen and council house building is not.  Tends to preclude more radical solutions that go against the grain of national policy.  Works against likelihood of achieving more radical forms of inclusive growth.</a:t>
            </a:r>
          </a:p>
          <a:p>
            <a:endParaRPr lang="en-GB" baseline="0" dirty="0" smtClean="0"/>
          </a:p>
          <a:p>
            <a:r>
              <a:rPr lang="en-GB" baseline="0" dirty="0" smtClean="0"/>
              <a:t>National policy pulls out the rug - policies like the bedroom tax and the focus on Starter Homes all undermine local owrk on supporting housing-related needs of low income families.</a:t>
            </a:r>
          </a:p>
          <a:p>
            <a:endParaRPr lang="en-GB" baseline="0" dirty="0" smtClean="0"/>
          </a:p>
          <a:p>
            <a:r>
              <a:rPr lang="en-GB" baseline="0" dirty="0" smtClean="0"/>
              <a:t>Against this backdrop, change might be hard to achieve.</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7F23C0E-295C-49AF-8E2D-27C38A55C192}" type="slidenum">
              <a:rPr lang="en-GB" smtClean="0"/>
              <a:pPr/>
              <a:t>14</a:t>
            </a:fld>
            <a:endParaRPr lang="en-GB" dirty="0"/>
          </a:p>
        </p:txBody>
      </p:sp>
    </p:spTree>
    <p:extLst>
      <p:ext uri="{BB962C8B-B14F-4D97-AF65-F5344CB8AC3E}">
        <p14:creationId xmlns:p14="http://schemas.microsoft.com/office/powerpoint/2010/main" val="13662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Value in the very exercise in consulting</a:t>
            </a:r>
            <a:r>
              <a:rPr lang="en-GB" sz="1200" baseline="0" dirty="0" smtClean="0"/>
              <a:t>  a range of stakeholders on a how  a series of policy areas can be aligned and developed to better connect residents to opportunity</a:t>
            </a:r>
          </a:p>
          <a:p>
            <a:endParaRPr lang="en-GB" sz="1200" baseline="0" dirty="0" smtClean="0"/>
          </a:p>
          <a:p>
            <a:r>
              <a:rPr lang="en-GB" sz="1200" baseline="0" dirty="0" smtClean="0"/>
              <a:t>But by definition IG relies on growth and we live in a country with a hugely imbalanced economy (the elephant in the room)  in terms of the distribution of economic growth and political power. </a:t>
            </a:r>
          </a:p>
          <a:p>
            <a:endParaRPr lang="en-GB" sz="1200" baseline="0" dirty="0" smtClean="0"/>
          </a:p>
          <a:p>
            <a:r>
              <a:rPr lang="en-GB" sz="1200" baseline="0" dirty="0" smtClean="0"/>
              <a:t>Not going to get into debates about how to rebalance the economy but growth can't be inclusive if uneven/anaemic... Not a model that works for everywhere - growth cannot be inclusive if it's anaemic</a:t>
            </a:r>
            <a:r>
              <a:rPr lang="en-GB" sz="1200" baseline="0" dirty="0" smtClean="0"/>
              <a:t>.</a:t>
            </a:r>
          </a:p>
          <a:p>
            <a:endParaRPr lang="en-GB" sz="1200" baseline="0" dirty="0" smtClean="0"/>
          </a:p>
          <a:p>
            <a:r>
              <a:rPr lang="en-GB" sz="1200" baseline="0" dirty="0" smtClean="0"/>
              <a:t>Some solutions innovative but require changes in private sector practice.</a:t>
            </a:r>
            <a:endParaRPr lang="en-GB" sz="1200" baseline="0" dirty="0" smtClean="0"/>
          </a:p>
          <a:p>
            <a:endParaRPr lang="en-GB" sz="1200" baseline="0" dirty="0" smtClean="0"/>
          </a:p>
          <a:p>
            <a:endParaRPr lang="en-GB" sz="1200" baseline="0" dirty="0" smtClean="0"/>
          </a:p>
          <a:p>
            <a:endParaRPr lang="en-GB" sz="1200" baseline="0" dirty="0" smtClean="0"/>
          </a:p>
          <a:p>
            <a:endParaRPr lang="en-GB" sz="1200" baseline="0" dirty="0" smtClean="0"/>
          </a:p>
          <a:p>
            <a:endParaRPr lang="en-GB" sz="1200" dirty="0" smtClean="0"/>
          </a:p>
        </p:txBody>
      </p:sp>
      <p:sp>
        <p:nvSpPr>
          <p:cNvPr id="4" name="Slide Number Placeholder 3"/>
          <p:cNvSpPr>
            <a:spLocks noGrp="1"/>
          </p:cNvSpPr>
          <p:nvPr>
            <p:ph type="sldNum" sz="quarter" idx="10"/>
          </p:nvPr>
        </p:nvSpPr>
        <p:spPr/>
        <p:txBody>
          <a:bodyPr/>
          <a:lstStyle/>
          <a:p>
            <a:fld id="{E7F23C0E-295C-49AF-8E2D-27C38A55C192}"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47504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Radical</a:t>
            </a:r>
            <a:r>
              <a:rPr lang="en-GB" baseline="0" dirty="0" smtClean="0"/>
              <a:t> firebrand</a:t>
            </a:r>
            <a:endParaRPr lang="en-GB" dirty="0" smtClean="0"/>
          </a:p>
          <a:p>
            <a:endParaRPr lang="en-GB" dirty="0" smtClean="0"/>
          </a:p>
          <a:p>
            <a:r>
              <a:rPr lang="en-GB" dirty="0" smtClean="0"/>
              <a:t>IG </a:t>
            </a:r>
            <a:r>
              <a:rPr lang="en-GB" dirty="0" smtClean="0"/>
              <a:t>(largely) can't touch issues to do with regulation</a:t>
            </a:r>
            <a:r>
              <a:rPr lang="en-GB" baseline="0" dirty="0" smtClean="0"/>
              <a:t> of the financial sector, tax avoidance and evasion</a:t>
            </a:r>
            <a:r>
              <a:rPr lang="en-GB" baseline="0" dirty="0" smtClean="0"/>
              <a:t>, gross inequalities in pay, </a:t>
            </a:r>
            <a:r>
              <a:rPr lang="en-GB" baseline="0" dirty="0" smtClean="0"/>
              <a:t>tax and benefits system, lack of regional industrial </a:t>
            </a:r>
            <a:r>
              <a:rPr lang="en-GB" baseline="0" dirty="0" smtClean="0"/>
              <a:t>strategy, public spending and public employment sector employment.</a:t>
            </a:r>
          </a:p>
          <a:p>
            <a:endParaRPr lang="en-GB" baseline="0" dirty="0" smtClean="0"/>
          </a:p>
          <a:p>
            <a:endParaRPr lang="en-GB" baseline="0" dirty="0" smtClean="0"/>
          </a:p>
          <a:p>
            <a:r>
              <a:rPr lang="en-GB" dirty="0" smtClean="0"/>
              <a:t>City regions have a role to play in delivering more inclusive forms of growth</a:t>
            </a:r>
            <a:r>
              <a:rPr lang="en-GB" baseline="0" dirty="0" smtClean="0"/>
              <a:t> but neither should we place too much expectation on their shoulders.</a:t>
            </a:r>
            <a:endParaRPr lang="en-GB" dirty="0"/>
          </a:p>
        </p:txBody>
      </p:sp>
      <p:sp>
        <p:nvSpPr>
          <p:cNvPr id="4" name="Slide Number Placeholder 3"/>
          <p:cNvSpPr>
            <a:spLocks noGrp="1"/>
          </p:cNvSpPr>
          <p:nvPr>
            <p:ph type="sldNum" sz="quarter" idx="10"/>
          </p:nvPr>
        </p:nvSpPr>
        <p:spPr/>
        <p:txBody>
          <a:bodyPr/>
          <a:lstStyle/>
          <a:p>
            <a:fld id="{E7F23C0E-295C-49AF-8E2D-27C38A55C192}" type="slidenum">
              <a:rPr lang="en-GB" smtClean="0"/>
              <a:pPr/>
              <a:t>16</a:t>
            </a:fld>
            <a:endParaRPr lang="en-GB" dirty="0"/>
          </a:p>
        </p:txBody>
      </p:sp>
    </p:spTree>
    <p:extLst>
      <p:ext uri="{BB962C8B-B14F-4D97-AF65-F5344CB8AC3E}">
        <p14:creationId xmlns:p14="http://schemas.microsoft.com/office/powerpoint/2010/main" val="366541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Series of institutions - both international and domestic- have picked up the mantel. Now in the middle of RSA Commission</a:t>
            </a:r>
          </a:p>
          <a:p>
            <a:endParaRPr lang="en-GB" dirty="0" smtClean="0"/>
          </a:p>
          <a:p>
            <a:r>
              <a:rPr lang="en-GB" dirty="0" smtClean="0"/>
              <a:t>Interesting...some orgs</a:t>
            </a:r>
            <a:r>
              <a:rPr lang="en-GB" baseline="0" dirty="0" smtClean="0"/>
              <a:t> you wouldn't necessarily expect. Oxymoron..</a:t>
            </a:r>
          </a:p>
          <a:p>
            <a:endParaRPr lang="en-GB" baseline="0" dirty="0" smtClean="0"/>
          </a:p>
          <a:p>
            <a:endParaRPr lang="en-GB" baseline="0" dirty="0" smtClean="0"/>
          </a:p>
          <a:p>
            <a:r>
              <a:rPr lang="en-GB" baseline="0" dirty="0" smtClean="0"/>
              <a:t>What matters for this presentation is that...lot of talk of inclusive growth or good growth at city regional </a:t>
            </a:r>
            <a:r>
              <a:rPr lang="en-GB" baseline="0" dirty="0" smtClean="0"/>
              <a:t>level...how can it be reoriented to support goals around reducing poverty, tackling worklessness and providing good quality employment.</a:t>
            </a:r>
            <a:endParaRPr lang="en-GB" baseline="0" dirty="0" smtClean="0"/>
          </a:p>
          <a:p>
            <a:endParaRPr lang="en-GB" baseline="0" dirty="0" smtClean="0"/>
          </a:p>
          <a:p>
            <a:r>
              <a:rPr lang="en-GB" dirty="0" smtClean="0"/>
              <a:t>Why gaining traction?</a:t>
            </a:r>
          </a:p>
          <a:p>
            <a:endParaRPr lang="en-GB" dirty="0" smtClean="0"/>
          </a:p>
          <a:p>
            <a:r>
              <a:rPr lang="en-GB" dirty="0" smtClean="0"/>
              <a:t>Persistent social and spatial inequalities</a:t>
            </a:r>
          </a:p>
          <a:p>
            <a:r>
              <a:rPr lang="en-GB" dirty="0" smtClean="0"/>
              <a:t>Brexit and the 'left behind'</a:t>
            </a:r>
          </a:p>
          <a:p>
            <a:r>
              <a:rPr lang="en-GB" dirty="0" smtClean="0"/>
              <a:t>Poverty and inequality as a brake on growth</a:t>
            </a:r>
          </a:p>
          <a:p>
            <a:endParaRPr lang="en-GB" baseline="0" dirty="0" smtClean="0"/>
          </a:p>
        </p:txBody>
      </p:sp>
      <p:sp>
        <p:nvSpPr>
          <p:cNvPr id="4" name="Slide Number Placeholder 3"/>
          <p:cNvSpPr>
            <a:spLocks noGrp="1"/>
          </p:cNvSpPr>
          <p:nvPr>
            <p:ph type="sldNum" sz="quarter" idx="10"/>
          </p:nvPr>
        </p:nvSpPr>
        <p:spPr/>
        <p:txBody>
          <a:bodyPr/>
          <a:lstStyle/>
          <a:p>
            <a:fld id="{E7F23C0E-295C-49AF-8E2D-27C38A55C192}" type="slidenum">
              <a:rPr lang="en-GB" smtClean="0"/>
              <a:pPr/>
              <a:t>2</a:t>
            </a:fld>
            <a:endParaRPr lang="en-GB" dirty="0"/>
          </a:p>
        </p:txBody>
      </p:sp>
    </p:spTree>
    <p:extLst>
      <p:ext uri="{BB962C8B-B14F-4D97-AF65-F5344CB8AC3E}">
        <p14:creationId xmlns:p14="http://schemas.microsoft.com/office/powerpoint/2010/main" val="278993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Inequalities </a:t>
            </a:r>
            <a:r>
              <a:rPr lang="en-GB" baseline="0" dirty="0" smtClean="0"/>
              <a:t>are entrenched and enduring.</a:t>
            </a:r>
          </a:p>
          <a:p>
            <a:endParaRPr lang="en-GB" baseline="0" dirty="0" smtClean="0"/>
          </a:p>
          <a:p>
            <a:r>
              <a:rPr lang="en-GB" baseline="0" dirty="0" smtClean="0"/>
              <a:t>Shows least and most deprived areas over four points in time </a:t>
            </a:r>
          </a:p>
          <a:p>
            <a:endParaRPr lang="en-GB" baseline="0" dirty="0" smtClean="0"/>
          </a:p>
          <a:p>
            <a:endParaRPr lang="en-GB" sz="1200" b="0" i="0" u="none" strike="noStrike" kern="1200" baseline="0" dirty="0" smtClean="0">
              <a:solidFill>
                <a:schemeClr val="tx1"/>
              </a:solidFill>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E7F23C0E-295C-49AF-8E2D-27C38A55C192}" type="slidenum">
              <a:rPr lang="en-GB" smtClean="0"/>
              <a:pPr/>
              <a:t>3</a:t>
            </a:fld>
            <a:endParaRPr lang="en-GB" dirty="0"/>
          </a:p>
        </p:txBody>
      </p:sp>
    </p:spTree>
    <p:extLst>
      <p:ext uri="{BB962C8B-B14F-4D97-AF65-F5344CB8AC3E}">
        <p14:creationId xmlns:p14="http://schemas.microsoft.com/office/powerpoint/2010/main" val="339508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that economic marginalisation is seen as part of story around vote to leave EU</a:t>
            </a:r>
          </a:p>
          <a:p>
            <a:endParaRPr lang="en-GB" dirty="0" smtClean="0"/>
          </a:p>
          <a:p>
            <a:endParaRPr lang="en-GB" dirty="0" smtClean="0"/>
          </a:p>
          <a:p>
            <a:r>
              <a:rPr lang="en-GB" dirty="0" smtClean="0"/>
              <a:t>Older </a:t>
            </a:r>
            <a:r>
              <a:rPr lang="en-GB" dirty="0" smtClean="0"/>
              <a:t>industrial areas - tended to vote leave in high numbers. (Using Industrial communities Alliance definition of old industrial</a:t>
            </a:r>
            <a:r>
              <a:rPr lang="en-GB" baseline="0" dirty="0" smtClean="0"/>
              <a:t> areas). All OIA in Scotland voted to remain</a:t>
            </a:r>
            <a:endParaRPr lang="en-GB" dirty="0"/>
          </a:p>
        </p:txBody>
      </p:sp>
      <p:sp>
        <p:nvSpPr>
          <p:cNvPr id="4" name="Slide Number Placeholder 3"/>
          <p:cNvSpPr>
            <a:spLocks noGrp="1"/>
          </p:cNvSpPr>
          <p:nvPr>
            <p:ph type="sldNum" sz="quarter" idx="10"/>
          </p:nvPr>
        </p:nvSpPr>
        <p:spPr/>
        <p:txBody>
          <a:bodyPr/>
          <a:lstStyle/>
          <a:p>
            <a:fld id="{E7F23C0E-295C-49AF-8E2D-27C38A55C192}" type="slidenum">
              <a:rPr lang="en-GB" smtClean="0"/>
              <a:pPr/>
              <a:t>4</a:t>
            </a:fld>
            <a:endParaRPr lang="en-GB" dirty="0"/>
          </a:p>
        </p:txBody>
      </p:sp>
    </p:spTree>
    <p:extLst>
      <p:ext uri="{BB962C8B-B14F-4D97-AF65-F5344CB8AC3E}">
        <p14:creationId xmlns:p14="http://schemas.microsoft.com/office/powerpoint/2010/main" val="362651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also did some work for JRF</a:t>
            </a:r>
            <a:r>
              <a:rPr lang="en-GB" baseline="0" dirty="0" smtClean="0"/>
              <a:t> to develop an inclusive growth monitor which essentially looked to explore the relationship between poverty and growth.</a:t>
            </a:r>
          </a:p>
          <a:p>
            <a:endParaRPr lang="en-GB" baseline="0" dirty="0" smtClean="0"/>
          </a:p>
          <a:p>
            <a:r>
              <a:rPr lang="en-GB" baseline="0" dirty="0" smtClean="0"/>
              <a:t>We did this at LEP level - to capture FEAs and also to reflect the way in which city regions are increasingly the scale at which strategy and policy are being decided.</a:t>
            </a:r>
          </a:p>
          <a:p>
            <a:endParaRPr lang="en-GB" baseline="0" dirty="0" smtClean="0"/>
          </a:p>
          <a:p>
            <a:r>
              <a:rPr lang="en-GB" baseline="0" dirty="0" smtClean="0"/>
              <a:t>Basketof indicators representing p + d (called inclusion indicators) and a set of indicators representing economic performance (prosperity).</a:t>
            </a:r>
          </a:p>
          <a:p>
            <a:endParaRPr lang="en-GB" baseline="0" dirty="0" smtClean="0"/>
          </a:p>
          <a:p>
            <a:r>
              <a:rPr lang="en-GB" baseline="0" dirty="0" smtClean="0"/>
              <a:t>Using these you can come up with a score for each to see how areas are doing in any year or over a period of time.</a:t>
            </a:r>
            <a:endParaRPr lang="en-GB" dirty="0"/>
          </a:p>
        </p:txBody>
      </p:sp>
      <p:sp>
        <p:nvSpPr>
          <p:cNvPr id="4" name="Slide Number Placeholder 3"/>
          <p:cNvSpPr>
            <a:spLocks noGrp="1"/>
          </p:cNvSpPr>
          <p:nvPr>
            <p:ph type="sldNum" sz="quarter" idx="10"/>
          </p:nvPr>
        </p:nvSpPr>
        <p:spPr/>
        <p:txBody>
          <a:bodyPr/>
          <a:lstStyle/>
          <a:p>
            <a:fld id="{E7F23C0E-295C-49AF-8E2D-27C38A55C192}" type="slidenum">
              <a:rPr lang="en-GB" smtClean="0"/>
              <a:pPr/>
              <a:t>5</a:t>
            </a:fld>
            <a:endParaRPr lang="en-GB" dirty="0"/>
          </a:p>
        </p:txBody>
      </p:sp>
    </p:spTree>
    <p:extLst>
      <p:ext uri="{BB962C8B-B14F-4D97-AF65-F5344CB8AC3E}">
        <p14:creationId xmlns:p14="http://schemas.microsoft.com/office/powerpoint/2010/main" val="3816474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Each theme represented by nine indicators. Table shows all nine indicators for the inclusion theme.</a:t>
            </a:r>
          </a:p>
          <a:p>
            <a:endParaRPr lang="en-GB" dirty="0" smtClean="0"/>
          </a:p>
          <a:p>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7F23C0E-295C-49AF-8E2D-27C38A55C192}" type="slidenum">
              <a:rPr lang="en-GB" smtClean="0"/>
              <a:pPr/>
              <a:t>6</a:t>
            </a:fld>
            <a:endParaRPr lang="en-GB" dirty="0"/>
          </a:p>
        </p:txBody>
      </p:sp>
    </p:spTree>
    <p:extLst>
      <p:ext uri="{BB962C8B-B14F-4D97-AF65-F5344CB8AC3E}">
        <p14:creationId xmlns:p14="http://schemas.microsoft.com/office/powerpoint/2010/main" val="285064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Nine indicators for prosperity theme.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Covert the performance of each area for each indicator into a score between 0 and 1 depending on how well they do compared to other LEPs.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Highest employment rate = 1; lowest = 0. All rest in between.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End with an two overall scores for inclusion; overall score for prosperity which in theory can be anywhere between 0 and 9.</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7F23C0E-295C-49AF-8E2D-27C38A55C192}" type="slidenum">
              <a:rPr lang="en-GB" smtClean="0"/>
              <a:pPr/>
              <a:t>7</a:t>
            </a:fld>
            <a:endParaRPr lang="en-GB" dirty="0"/>
          </a:p>
        </p:txBody>
      </p:sp>
    </p:spTree>
    <p:extLst>
      <p:ext uri="{BB962C8B-B14F-4D97-AF65-F5344CB8AC3E}">
        <p14:creationId xmlns:p14="http://schemas.microsoft.com/office/powerpoint/2010/main" val="174220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chart shows performance</a:t>
            </a:r>
            <a:r>
              <a:rPr lang="en-GB" baseline="0" dirty="0" smtClean="0"/>
              <a:t> over time relative to all other LEPs</a:t>
            </a:r>
            <a:endParaRPr lang="en-GB" dirty="0" smtClean="0"/>
          </a:p>
          <a:p>
            <a:endParaRPr lang="en-GB" dirty="0" smtClean="0"/>
          </a:p>
          <a:p>
            <a:r>
              <a:rPr lang="en-GB" dirty="0" smtClean="0"/>
              <a:t>If you're doing well on eco performance</a:t>
            </a:r>
            <a:r>
              <a:rPr lang="en-GB" baseline="0" dirty="0" smtClean="0"/>
              <a:t> you're over to the right</a:t>
            </a:r>
          </a:p>
          <a:p>
            <a:endParaRPr lang="en-GB" baseline="0" dirty="0" smtClean="0"/>
          </a:p>
          <a:p>
            <a:r>
              <a:rPr lang="en-GB" baseline="0" dirty="0" smtClean="0"/>
              <a:t>If you're doing well on inclusion near the top</a:t>
            </a:r>
          </a:p>
          <a:p>
            <a:endParaRPr lang="en-GB" baseline="0" dirty="0" smtClean="0"/>
          </a:p>
          <a:p>
            <a:r>
              <a:rPr lang="en-GB" baseline="0" dirty="0" smtClean="0"/>
              <a:t>Ideally want to be in top right hand.</a:t>
            </a:r>
          </a:p>
          <a:p>
            <a:endParaRPr lang="en-GB" baseline="0" dirty="0" smtClean="0"/>
          </a:p>
          <a:p>
            <a:r>
              <a:rPr lang="en-GB" baseline="0" dirty="0" smtClean="0"/>
              <a:t>Show growth doesn't benefit all</a:t>
            </a:r>
            <a:r>
              <a:rPr lang="en-GB" baseline="0" dirty="0" smtClean="0"/>
              <a:t>.</a:t>
            </a:r>
          </a:p>
          <a:p>
            <a:endParaRPr lang="en-GB" baseline="0" dirty="0" smtClean="0"/>
          </a:p>
          <a:p>
            <a:r>
              <a:rPr lang="en-GB" baseline="0" dirty="0" smtClean="0"/>
              <a:t>Updated annually</a:t>
            </a: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7F23C0E-295C-49AF-8E2D-27C38A55C192}" type="slidenum">
              <a:rPr lang="en-GB" smtClean="0"/>
              <a:pPr/>
              <a:t>8</a:t>
            </a:fld>
            <a:endParaRPr lang="en-GB" dirty="0"/>
          </a:p>
        </p:txBody>
      </p:sp>
    </p:spTree>
    <p:extLst>
      <p:ext uri="{BB962C8B-B14F-4D97-AF65-F5344CB8AC3E}">
        <p14:creationId xmlns:p14="http://schemas.microsoft.com/office/powerpoint/2010/main" val="4086501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Suggests a</a:t>
            </a:r>
            <a:r>
              <a:rPr lang="en-GB" baseline="0" dirty="0" smtClean="0"/>
              <a:t> need to do things differently - to ensue that prosperity moves in lockstep with inclusion rather than leaves some people behind.</a:t>
            </a:r>
            <a:endParaRPr lang="en-GB" dirty="0" smtClean="0"/>
          </a:p>
          <a:p>
            <a:endParaRPr lang="en-GB" dirty="0" smtClean="0"/>
          </a:p>
          <a:p>
            <a:r>
              <a:rPr lang="en-GB" dirty="0" smtClean="0"/>
              <a:t>Marrying of social and economic objectives</a:t>
            </a:r>
          </a:p>
          <a:p>
            <a:endParaRPr lang="en-GB" dirty="0" smtClean="0"/>
          </a:p>
          <a:p>
            <a:r>
              <a:rPr lang="en-GB" dirty="0" smtClean="0"/>
              <a:t>Ensuring that growth creates a more socially inclusive society - in terms of the distribution of jobs and income generated by growth</a:t>
            </a:r>
            <a:r>
              <a:rPr lang="en-GB" dirty="0" smtClean="0"/>
              <a:t>. Tackles</a:t>
            </a:r>
            <a:r>
              <a:rPr lang="en-GB" baseline="0" dirty="0" smtClean="0"/>
              <a:t> poverty, brings people in LM and delivers good jobs.</a:t>
            </a:r>
            <a:endParaRPr lang="en-GB" dirty="0" smtClean="0"/>
          </a:p>
          <a:p>
            <a:endParaRPr lang="en-GB" dirty="0" smtClean="0"/>
          </a:p>
          <a:p>
            <a:r>
              <a:rPr lang="en-GB" dirty="0" smtClean="0"/>
              <a:t>Crucially, economic inclusion - boosting </a:t>
            </a:r>
            <a:r>
              <a:rPr lang="en-GB" dirty="0" smtClean="0"/>
              <a:t>employment and skills - </a:t>
            </a:r>
            <a:r>
              <a:rPr lang="en-GB" dirty="0" smtClean="0"/>
              <a:t>is seen to improve productivity and drive further growth</a:t>
            </a:r>
          </a:p>
          <a:p>
            <a:endParaRPr lang="en-GB" dirty="0" smtClean="0"/>
          </a:p>
          <a:p>
            <a:r>
              <a:rPr lang="en-GB" dirty="0" smtClean="0"/>
              <a:t>This</a:t>
            </a:r>
            <a:r>
              <a:rPr lang="en-GB" baseline="0" dirty="0" smtClean="0"/>
              <a:t> is not just about ensuring more people get a piece of pie but in doing so that their pie can grow in a virtuous circle.</a:t>
            </a:r>
          </a:p>
          <a:p>
            <a:endParaRPr lang="en-GB" baseline="0" dirty="0" smtClean="0"/>
          </a:p>
          <a:p>
            <a:r>
              <a:rPr lang="en-GB" baseline="0" dirty="0" smtClean="0"/>
              <a:t>Explains involvement  and interest of IMF and OECD. Not in detail ..research shows that inequality can be a brake on growth..so inclusive growth seen as way of unlocking bottlenecks in economic potential.</a:t>
            </a:r>
            <a:endParaRPr lang="en-GB" dirty="0" smtClean="0"/>
          </a:p>
        </p:txBody>
      </p:sp>
      <p:sp>
        <p:nvSpPr>
          <p:cNvPr id="4" name="Slide Number Placeholder 3"/>
          <p:cNvSpPr>
            <a:spLocks noGrp="1"/>
          </p:cNvSpPr>
          <p:nvPr>
            <p:ph type="sldNum" sz="quarter" idx="10"/>
          </p:nvPr>
        </p:nvSpPr>
        <p:spPr/>
        <p:txBody>
          <a:bodyPr/>
          <a:lstStyle/>
          <a:p>
            <a:fld id="{E7F23C0E-295C-49AF-8E2D-27C38A55C192}" type="slidenum">
              <a:rPr lang="en-GB" smtClean="0"/>
              <a:pPr/>
              <a:t>9</a:t>
            </a:fld>
            <a:endParaRPr lang="en-GB" dirty="0"/>
          </a:p>
        </p:txBody>
      </p:sp>
    </p:spTree>
    <p:extLst>
      <p:ext uri="{BB962C8B-B14F-4D97-AF65-F5344CB8AC3E}">
        <p14:creationId xmlns:p14="http://schemas.microsoft.com/office/powerpoint/2010/main" val="1525638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6E4B1D-ADB2-4F15-8389-44110F300007}" type="datetimeFigureOut">
              <a:rPr lang="en-GB" smtClean="0"/>
              <a:pPr/>
              <a:t>30/11/2016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623AC5-E736-42FC-804D-CE08A2C83742}" type="slidenum">
              <a:rPr lang="en-GB" smtClean="0"/>
              <a:pPr/>
              <a:t>‹#›</a:t>
            </a:fld>
            <a:endParaRPr lang="en-GB" dirty="0"/>
          </a:p>
        </p:txBody>
      </p:sp>
      <p:sp>
        <p:nvSpPr>
          <p:cNvPr id="7" name="Title Placeholder 1"/>
          <p:cNvSpPr>
            <a:spLocks noGrp="1"/>
          </p:cNvSpPr>
          <p:nvPr>
            <p:ph type="title"/>
          </p:nvPr>
        </p:nvSpPr>
        <p:spPr>
          <a:xfrm>
            <a:off x="1809750" y="1682750"/>
            <a:ext cx="6472238" cy="461665"/>
          </a:xfrm>
          <a:prstGeom prst="rect">
            <a:avLst/>
          </a:prstGeom>
          <a:blipFill>
            <a:blip r:embed="rId2" cstate="print"/>
            <a:stretch>
              <a:fillRect/>
            </a:stretch>
          </a:blipFill>
        </p:spPr>
        <p:txBody>
          <a:bodyPr vert="horz" lIns="108000" tIns="0" rIns="0" bIns="0" rtlCol="0" anchor="t" anchorCtr="0">
            <a:spAutoFit/>
          </a:bodyPr>
          <a:lstStyle>
            <a:lvl1pPr>
              <a:defRPr sz="3000"/>
            </a:lvl1pPr>
          </a:lstStyle>
          <a:p>
            <a:r>
              <a:rPr lang="en-US" dirty="0" smtClean="0"/>
              <a:t>Click to edit Master title style</a:t>
            </a:r>
            <a:endParaRPr lang="en-GB" dirty="0"/>
          </a:p>
        </p:txBody>
      </p:sp>
      <p:sp>
        <p:nvSpPr>
          <p:cNvPr id="8" name="Text Placeholder 2"/>
          <p:cNvSpPr>
            <a:spLocks noGrp="1"/>
          </p:cNvSpPr>
          <p:nvPr>
            <p:ph idx="1"/>
          </p:nvPr>
        </p:nvSpPr>
        <p:spPr bwMode="auto">
          <a:xfrm>
            <a:off x="1812925" y="2214563"/>
            <a:ext cx="6480175" cy="271621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indent="0">
              <a:buNone/>
              <a:defRPr sz="2000"/>
            </a:lvl1pPr>
          </a:lstStyle>
          <a:p>
            <a:pPr lvl="0"/>
            <a:r>
              <a:rPr lang="en-US" dirty="0" smtClean="0"/>
              <a:t>Click to edit Master text styles</a:t>
            </a:r>
          </a:p>
        </p:txBody>
      </p:sp>
    </p:spTree>
    <p:extLst>
      <p:ext uri="{BB962C8B-B14F-4D97-AF65-F5344CB8AC3E}">
        <p14:creationId xmlns:p14="http://schemas.microsoft.com/office/powerpoint/2010/main" val="316952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DFBC15-2646-4EA3-9F72-871344124EC0}" type="datetimeFigureOut">
              <a:rPr lang="en-GB" smtClean="0"/>
              <a:t>30/11/2016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B13D9B-5D8A-46F3-A030-CFB40D878491}" type="slidenum">
              <a:rPr lang="en-GB" smtClean="0"/>
              <a:t>‹#›</a:t>
            </a:fld>
            <a:endParaRPr lang="en-GB" dirty="0"/>
          </a:p>
        </p:txBody>
      </p:sp>
    </p:spTree>
    <p:extLst>
      <p:ext uri="{BB962C8B-B14F-4D97-AF65-F5344CB8AC3E}">
        <p14:creationId xmlns:p14="http://schemas.microsoft.com/office/powerpoint/2010/main" val="3318537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FBC15-2646-4EA3-9F72-871344124EC0}" type="datetimeFigureOut">
              <a:rPr lang="en-GB" smtClean="0"/>
              <a:t>30/11/2016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EB13D9B-5D8A-46F3-A030-CFB40D878491}" type="slidenum">
              <a:rPr lang="en-GB" smtClean="0"/>
              <a:t>‹#›</a:t>
            </a:fld>
            <a:endParaRPr lang="en-GB" dirty="0"/>
          </a:p>
        </p:txBody>
      </p:sp>
    </p:spTree>
    <p:extLst>
      <p:ext uri="{BB962C8B-B14F-4D97-AF65-F5344CB8AC3E}">
        <p14:creationId xmlns:p14="http://schemas.microsoft.com/office/powerpoint/2010/main" val="2878317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FBC15-2646-4EA3-9F72-871344124EC0}" type="datetimeFigureOut">
              <a:rPr lang="en-GB" smtClean="0"/>
              <a:t>30/11/2016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B13D9B-5D8A-46F3-A030-CFB40D878491}" type="slidenum">
              <a:rPr lang="en-GB" smtClean="0"/>
              <a:t>‹#›</a:t>
            </a:fld>
            <a:endParaRPr lang="en-GB" dirty="0"/>
          </a:p>
        </p:txBody>
      </p:sp>
    </p:spTree>
    <p:extLst>
      <p:ext uri="{BB962C8B-B14F-4D97-AF65-F5344CB8AC3E}">
        <p14:creationId xmlns:p14="http://schemas.microsoft.com/office/powerpoint/2010/main" val="921994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FBC15-2646-4EA3-9F72-871344124EC0}" type="datetimeFigureOut">
              <a:rPr lang="en-GB" smtClean="0"/>
              <a:t>30/11/2016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B13D9B-5D8A-46F3-A030-CFB40D878491}" type="slidenum">
              <a:rPr lang="en-GB" smtClean="0"/>
              <a:t>‹#›</a:t>
            </a:fld>
            <a:endParaRPr lang="en-GB" dirty="0"/>
          </a:p>
        </p:txBody>
      </p:sp>
    </p:spTree>
    <p:extLst>
      <p:ext uri="{BB962C8B-B14F-4D97-AF65-F5344CB8AC3E}">
        <p14:creationId xmlns:p14="http://schemas.microsoft.com/office/powerpoint/2010/main" val="980057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DFBC15-2646-4EA3-9F72-871344124EC0}" type="datetimeFigureOut">
              <a:rPr lang="en-GB" smtClean="0"/>
              <a:t>30/11/2016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B13D9B-5D8A-46F3-A030-CFB40D878491}" type="slidenum">
              <a:rPr lang="en-GB" smtClean="0"/>
              <a:t>‹#›</a:t>
            </a:fld>
            <a:endParaRPr lang="en-GB" dirty="0"/>
          </a:p>
        </p:txBody>
      </p:sp>
    </p:spTree>
    <p:extLst>
      <p:ext uri="{BB962C8B-B14F-4D97-AF65-F5344CB8AC3E}">
        <p14:creationId xmlns:p14="http://schemas.microsoft.com/office/powerpoint/2010/main" val="82426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DFBC15-2646-4EA3-9F72-871344124EC0}" type="datetimeFigureOut">
              <a:rPr lang="en-GB" smtClean="0"/>
              <a:t>30/11/2016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B13D9B-5D8A-46F3-A030-CFB40D878491}" type="slidenum">
              <a:rPr lang="en-GB" smtClean="0"/>
              <a:t>‹#›</a:t>
            </a:fld>
            <a:endParaRPr lang="en-GB" dirty="0"/>
          </a:p>
        </p:txBody>
      </p:sp>
    </p:spTree>
    <p:extLst>
      <p:ext uri="{BB962C8B-B14F-4D97-AF65-F5344CB8AC3E}">
        <p14:creationId xmlns:p14="http://schemas.microsoft.com/office/powerpoint/2010/main" val="3130499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30/11/2016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dirty="0">
              <a:solidFill>
                <a:prstClr val="black">
                  <a:tint val="75000"/>
                </a:prstClr>
              </a:solidFill>
            </a:endParaRPr>
          </a:p>
        </p:txBody>
      </p:sp>
      <p:sp>
        <p:nvSpPr>
          <p:cNvPr id="7" name="Title Placeholder 1"/>
          <p:cNvSpPr>
            <a:spLocks noGrp="1"/>
          </p:cNvSpPr>
          <p:nvPr>
            <p:ph type="title"/>
          </p:nvPr>
        </p:nvSpPr>
        <p:spPr>
          <a:xfrm>
            <a:off x="1809750" y="1682750"/>
            <a:ext cx="6472238" cy="461665"/>
          </a:xfrm>
          <a:prstGeom prst="rect">
            <a:avLst/>
          </a:prstGeom>
          <a:blipFill>
            <a:blip r:embed="rId2" cstate="print"/>
            <a:stretch>
              <a:fillRect/>
            </a:stretch>
          </a:blipFill>
        </p:spPr>
        <p:txBody>
          <a:bodyPr vert="horz" lIns="108000" tIns="0" rIns="0" bIns="0" rtlCol="0" anchor="t" anchorCtr="0">
            <a:spAutoFit/>
          </a:bodyPr>
          <a:lstStyle>
            <a:lvl1pPr>
              <a:defRPr sz="3000"/>
            </a:lvl1pPr>
          </a:lstStyle>
          <a:p>
            <a:r>
              <a:rPr lang="en-US" dirty="0" smtClean="0"/>
              <a:t>Click to edit Master title style</a:t>
            </a:r>
            <a:endParaRPr lang="en-GB" dirty="0"/>
          </a:p>
        </p:txBody>
      </p:sp>
      <p:sp>
        <p:nvSpPr>
          <p:cNvPr id="8" name="Text Placeholder 2"/>
          <p:cNvSpPr>
            <a:spLocks noGrp="1"/>
          </p:cNvSpPr>
          <p:nvPr>
            <p:ph idx="1"/>
          </p:nvPr>
        </p:nvSpPr>
        <p:spPr bwMode="auto">
          <a:xfrm>
            <a:off x="1812925" y="2214563"/>
            <a:ext cx="6480175" cy="271621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indent="0">
              <a:buNone/>
              <a:defRPr sz="2000"/>
            </a:lvl1pPr>
          </a:lstStyle>
          <a:p>
            <a:pPr lvl="0"/>
            <a:r>
              <a:rPr lang="en-US" dirty="0" smtClean="0"/>
              <a:t>Click to edit Master text styles</a:t>
            </a:r>
          </a:p>
        </p:txBody>
      </p:sp>
    </p:spTree>
    <p:extLst>
      <p:ext uri="{BB962C8B-B14F-4D97-AF65-F5344CB8AC3E}">
        <p14:creationId xmlns:p14="http://schemas.microsoft.com/office/powerpoint/2010/main" val="338639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66E4B1D-ADB2-4F15-8389-44110F300007}" type="datetimeFigureOut">
              <a:rPr lang="en-GB" smtClean="0">
                <a:solidFill>
                  <a:prstClr val="black">
                    <a:tint val="75000"/>
                  </a:prstClr>
                </a:solidFill>
              </a:rPr>
              <a:pPr/>
              <a:t>30/11/2016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dirty="0">
              <a:solidFill>
                <a:prstClr val="black">
                  <a:tint val="75000"/>
                </a:prstClr>
              </a:solidFill>
            </a:endParaRPr>
          </a:p>
        </p:txBody>
      </p:sp>
      <p:sp>
        <p:nvSpPr>
          <p:cNvPr id="8" name="Title Placeholder 1"/>
          <p:cNvSpPr>
            <a:spLocks noGrp="1"/>
          </p:cNvSpPr>
          <p:nvPr>
            <p:ph type="title"/>
          </p:nvPr>
        </p:nvSpPr>
        <p:spPr>
          <a:xfrm>
            <a:off x="755576" y="476672"/>
            <a:ext cx="7931224" cy="720080"/>
          </a:xfrm>
          <a:prstGeom prst="rect">
            <a:avLst/>
          </a:prstGeom>
          <a:blipFill>
            <a:blip r:embed="rId2" cstate="print"/>
            <a:stretch>
              <a:fillRect/>
            </a:stretch>
          </a:blipFill>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758830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676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676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93458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458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solidFill>
                  <a:prstClr val="black">
                    <a:tint val="75000"/>
                  </a:prstClr>
                </a:solidFill>
              </a:rPr>
              <a:pPr/>
              <a:t>30/11/2016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6623AC5-E736-42FC-804D-CE08A2C83742}" type="slidenum">
              <a:rPr lang="en-GB" smtClean="0">
                <a:solidFill>
                  <a:prstClr val="black">
                    <a:tint val="75000"/>
                  </a:prstClr>
                </a:solidFill>
              </a:rPr>
              <a:pPr/>
              <a:t>‹#›</a:t>
            </a:fld>
            <a:endParaRPr lang="en-GB" dirty="0">
              <a:solidFill>
                <a:prstClr val="black">
                  <a:tint val="75000"/>
                </a:prstClr>
              </a:solidFill>
            </a:endParaRPr>
          </a:p>
        </p:txBody>
      </p:sp>
      <p:sp>
        <p:nvSpPr>
          <p:cNvPr id="11" name="Title Placeholder 1"/>
          <p:cNvSpPr txBox="1">
            <a:spLocks/>
          </p:cNvSpPr>
          <p:nvPr userDrawn="1"/>
        </p:nvSpPr>
        <p:spPr>
          <a:xfrm>
            <a:off x="755576" y="476672"/>
            <a:ext cx="7931224" cy="720080"/>
          </a:xfrm>
          <a:prstGeom prst="rect">
            <a:avLst/>
          </a:prstGeom>
          <a:blipFill>
            <a:blip r:embed="rId2" cstate="print"/>
            <a:stretch>
              <a:fillRect/>
            </a:stretch>
          </a:blipFill>
        </p:spPr>
        <p:txBody>
          <a:bodyPr vert="horz" lIns="91440" tIns="45720" rIns="91440" bIns="45720" rtlCol="0" anchor="ctr">
            <a:normAutofit/>
          </a:bodyPr>
          <a:lstStyle>
            <a:lvl1pPr algn="l" defTabSz="914400" rtl="0" eaLnBrk="1" latinLnBrk="0" hangingPunct="1">
              <a:spcBef>
                <a:spcPct val="0"/>
              </a:spcBef>
              <a:buNone/>
              <a:defRPr sz="2600" kern="1200">
                <a:solidFill>
                  <a:srgbClr val="B70D50"/>
                </a:solidFill>
                <a:latin typeface="+mj-lt"/>
                <a:ea typeface="+mj-ea"/>
                <a:cs typeface="+mj-cs"/>
              </a:defRPr>
            </a:lvl1pPr>
          </a:lstStyle>
          <a:p>
            <a:r>
              <a:rPr lang="en-US" dirty="0" smtClean="0"/>
              <a:t>Click to edit Master title style</a:t>
            </a:r>
            <a:endParaRPr lang="en-GB" dirty="0"/>
          </a:p>
        </p:txBody>
      </p:sp>
    </p:spTree>
    <p:extLst>
      <p:ext uri="{BB962C8B-B14F-4D97-AF65-F5344CB8AC3E}">
        <p14:creationId xmlns:p14="http://schemas.microsoft.com/office/powerpoint/2010/main" val="3390507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7 Full bleed image and text">
    <p:spTree>
      <p:nvGrpSpPr>
        <p:cNvPr id="1" name=""/>
        <p:cNvGrpSpPr/>
        <p:nvPr/>
      </p:nvGrpSpPr>
      <p:grpSpPr>
        <a:xfrm>
          <a:off x="0" y="0"/>
          <a:ext cx="0" cy="0"/>
          <a:chOff x="0" y="0"/>
          <a:chExt cx="0" cy="0"/>
        </a:xfrm>
      </p:grpSpPr>
      <p:sp>
        <p:nvSpPr>
          <p:cNvPr id="5" name="Rectangle 6"/>
          <p:cNvSpPr/>
          <p:nvPr userDrawn="1"/>
        </p:nvSpPr>
        <p:spPr>
          <a:xfrm>
            <a:off x="0" y="-42863"/>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6" name="Text Placeholder 5"/>
          <p:cNvSpPr>
            <a:spLocks noGrp="1"/>
          </p:cNvSpPr>
          <p:nvPr>
            <p:ph type="body" sz="quarter" idx="10"/>
          </p:nvPr>
        </p:nvSpPr>
        <p:spPr>
          <a:xfrm>
            <a:off x="1809037" y="1923646"/>
            <a:ext cx="6480175" cy="432857"/>
          </a:xfrm>
          <a:blipFill>
            <a:blip r:embed="rId2" cstate="print"/>
            <a:stretch>
              <a:fillRect/>
            </a:stretch>
          </a:blipFill>
        </p:spPr>
        <p:txBody>
          <a:bodyPr lIns="108000"/>
          <a:lstStyle>
            <a:lvl1pPr marL="0" indent="0">
              <a:lnSpc>
                <a:spcPts val="1900"/>
              </a:lnSpc>
              <a:buNone/>
              <a:defRPr lang="en-US" sz="18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a:t>
            </a:r>
          </a:p>
          <a:p>
            <a:pPr lvl="0"/>
            <a:r>
              <a:rPr lang="en-US" dirty="0" smtClean="0"/>
              <a:t>subtitle</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
        <p:nvSpPr>
          <p:cNvPr id="2" name="Title 1"/>
          <p:cNvSpPr>
            <a:spLocks noGrp="1"/>
          </p:cNvSpPr>
          <p:nvPr>
            <p:ph type="title"/>
          </p:nvPr>
        </p:nvSpPr>
        <p:spPr>
          <a:xfrm>
            <a:off x="1809818" y="1484784"/>
            <a:ext cx="6471678" cy="432048"/>
          </a:xfrm>
          <a:blipFill>
            <a:blip r:embed="rId2" cstate="print"/>
            <a:stretch>
              <a:fillRect/>
            </a:stretch>
          </a:blip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60754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066E4B1D-ADB2-4F15-8389-44110F300007}" type="datetimeFigureOut">
              <a:rPr lang="en-GB" smtClean="0"/>
              <a:pPr/>
              <a:t>30/11/2016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623AC5-E736-42FC-804D-CE08A2C83742}" type="slidenum">
              <a:rPr lang="en-GB" smtClean="0"/>
              <a:pPr/>
              <a:t>‹#›</a:t>
            </a:fld>
            <a:endParaRPr lang="en-GB" dirty="0"/>
          </a:p>
        </p:txBody>
      </p:sp>
      <p:sp>
        <p:nvSpPr>
          <p:cNvPr id="8" name="Title Placeholder 1"/>
          <p:cNvSpPr>
            <a:spLocks noGrp="1"/>
          </p:cNvSpPr>
          <p:nvPr>
            <p:ph type="title"/>
          </p:nvPr>
        </p:nvSpPr>
        <p:spPr>
          <a:xfrm>
            <a:off x="755576" y="476672"/>
            <a:ext cx="7931224" cy="720080"/>
          </a:xfrm>
          <a:prstGeom prst="rect">
            <a:avLst/>
          </a:prstGeom>
          <a:blipFill>
            <a:blip r:embed="rId2" cstate="print"/>
            <a:stretch>
              <a:fillRect/>
            </a:stretch>
          </a:blipFill>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387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676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676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93458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458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6E4B1D-ADB2-4F15-8389-44110F300007}" type="datetimeFigureOut">
              <a:rPr lang="en-GB" smtClean="0"/>
              <a:pPr/>
              <a:t>30/11/2016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6623AC5-E736-42FC-804D-CE08A2C83742}" type="slidenum">
              <a:rPr lang="en-GB" smtClean="0"/>
              <a:pPr/>
              <a:t>‹#›</a:t>
            </a:fld>
            <a:endParaRPr lang="en-GB" dirty="0"/>
          </a:p>
        </p:txBody>
      </p:sp>
      <p:sp>
        <p:nvSpPr>
          <p:cNvPr id="11" name="Title Placeholder 1"/>
          <p:cNvSpPr txBox="1">
            <a:spLocks/>
          </p:cNvSpPr>
          <p:nvPr userDrawn="1"/>
        </p:nvSpPr>
        <p:spPr>
          <a:xfrm>
            <a:off x="755576" y="476672"/>
            <a:ext cx="7931224" cy="720080"/>
          </a:xfrm>
          <a:prstGeom prst="rect">
            <a:avLst/>
          </a:prstGeom>
          <a:blipFill>
            <a:blip r:embed="rId2" cstate="print"/>
            <a:stretch>
              <a:fillRect/>
            </a:stretch>
          </a:blipFill>
        </p:spPr>
        <p:txBody>
          <a:bodyPr vert="horz" lIns="91440" tIns="45720" rIns="91440" bIns="45720" rtlCol="0" anchor="ctr">
            <a:normAutofit/>
          </a:bodyPr>
          <a:lstStyle>
            <a:lvl1pPr algn="l" defTabSz="914400" rtl="0" eaLnBrk="1" latinLnBrk="0" hangingPunct="1">
              <a:spcBef>
                <a:spcPct val="0"/>
              </a:spcBef>
              <a:buNone/>
              <a:defRPr sz="2600" kern="1200">
                <a:solidFill>
                  <a:srgbClr val="B70D50"/>
                </a:solidFill>
                <a:latin typeface="+mj-lt"/>
                <a:ea typeface="+mj-ea"/>
                <a:cs typeface="+mj-cs"/>
              </a:defRPr>
            </a:lvl1pPr>
          </a:lstStyle>
          <a:p>
            <a:r>
              <a:rPr lang="en-US" dirty="0" smtClean="0"/>
              <a:t>Click to edit Master title style</a:t>
            </a:r>
            <a:endParaRPr lang="en-GB" dirty="0"/>
          </a:p>
        </p:txBody>
      </p:sp>
    </p:spTree>
    <p:extLst>
      <p:ext uri="{BB962C8B-B14F-4D97-AF65-F5344CB8AC3E}">
        <p14:creationId xmlns:p14="http://schemas.microsoft.com/office/powerpoint/2010/main" val="289499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7 Full bleed image and text">
    <p:spTree>
      <p:nvGrpSpPr>
        <p:cNvPr id="1" name=""/>
        <p:cNvGrpSpPr/>
        <p:nvPr/>
      </p:nvGrpSpPr>
      <p:grpSpPr>
        <a:xfrm>
          <a:off x="0" y="0"/>
          <a:ext cx="0" cy="0"/>
          <a:chOff x="0" y="0"/>
          <a:chExt cx="0" cy="0"/>
        </a:xfrm>
      </p:grpSpPr>
      <p:sp>
        <p:nvSpPr>
          <p:cNvPr id="5" name="Rectangle 6"/>
          <p:cNvSpPr/>
          <p:nvPr userDrawn="1"/>
        </p:nvSpPr>
        <p:spPr>
          <a:xfrm>
            <a:off x="0" y="-42863"/>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Text Placeholder 5"/>
          <p:cNvSpPr>
            <a:spLocks noGrp="1"/>
          </p:cNvSpPr>
          <p:nvPr>
            <p:ph type="body" sz="quarter" idx="10"/>
          </p:nvPr>
        </p:nvSpPr>
        <p:spPr>
          <a:xfrm>
            <a:off x="1809037" y="1923646"/>
            <a:ext cx="6480175" cy="432857"/>
          </a:xfrm>
          <a:blipFill>
            <a:blip r:embed="rId2" cstate="print"/>
            <a:stretch>
              <a:fillRect/>
            </a:stretch>
          </a:blipFill>
        </p:spPr>
        <p:txBody>
          <a:bodyPr lIns="108000"/>
          <a:lstStyle>
            <a:lvl1pPr marL="0" indent="0">
              <a:lnSpc>
                <a:spcPts val="1900"/>
              </a:lnSpc>
              <a:buNone/>
              <a:defRPr lang="en-US" sz="18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a:t>
            </a:r>
          </a:p>
          <a:p>
            <a:pPr lvl="0"/>
            <a:r>
              <a:rPr lang="en-US" dirty="0" smtClean="0"/>
              <a:t>subtitle</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
        <p:nvSpPr>
          <p:cNvPr id="2" name="Title 1"/>
          <p:cNvSpPr>
            <a:spLocks noGrp="1"/>
          </p:cNvSpPr>
          <p:nvPr>
            <p:ph type="title"/>
          </p:nvPr>
        </p:nvSpPr>
        <p:spPr>
          <a:xfrm>
            <a:off x="1809818" y="1484784"/>
            <a:ext cx="6471678" cy="432048"/>
          </a:xfrm>
          <a:blipFill>
            <a:blip r:embed="rId2" cstate="print"/>
            <a:stretch>
              <a:fillRect/>
            </a:stretch>
          </a:blip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146698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DFBC15-2646-4EA3-9F72-871344124EC0}" type="datetimeFigureOut">
              <a:rPr lang="en-GB" smtClean="0"/>
              <a:t>30/11/2016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B13D9B-5D8A-46F3-A030-CFB40D878491}" type="slidenum">
              <a:rPr lang="en-GB" smtClean="0"/>
              <a:t>‹#›</a:t>
            </a:fld>
            <a:endParaRPr lang="en-GB" dirty="0"/>
          </a:p>
        </p:txBody>
      </p:sp>
    </p:spTree>
    <p:extLst>
      <p:ext uri="{BB962C8B-B14F-4D97-AF65-F5344CB8AC3E}">
        <p14:creationId xmlns:p14="http://schemas.microsoft.com/office/powerpoint/2010/main" val="118374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DFBC15-2646-4EA3-9F72-871344124EC0}" type="datetimeFigureOut">
              <a:rPr lang="en-GB" smtClean="0"/>
              <a:t>30/11/2016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B13D9B-5D8A-46F3-A030-CFB40D878491}" type="slidenum">
              <a:rPr lang="en-GB" smtClean="0"/>
              <a:t>‹#›</a:t>
            </a:fld>
            <a:endParaRPr lang="en-GB" dirty="0"/>
          </a:p>
        </p:txBody>
      </p:sp>
    </p:spTree>
    <p:extLst>
      <p:ext uri="{BB962C8B-B14F-4D97-AF65-F5344CB8AC3E}">
        <p14:creationId xmlns:p14="http://schemas.microsoft.com/office/powerpoint/2010/main" val="336828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DFBC15-2646-4EA3-9F72-871344124EC0}" type="datetimeFigureOut">
              <a:rPr lang="en-GB" smtClean="0"/>
              <a:t>30/11/2016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B13D9B-5D8A-46F3-A030-CFB40D878491}" type="slidenum">
              <a:rPr lang="en-GB" smtClean="0"/>
              <a:t>‹#›</a:t>
            </a:fld>
            <a:endParaRPr lang="en-GB" dirty="0"/>
          </a:p>
        </p:txBody>
      </p:sp>
    </p:spTree>
    <p:extLst>
      <p:ext uri="{BB962C8B-B14F-4D97-AF65-F5344CB8AC3E}">
        <p14:creationId xmlns:p14="http://schemas.microsoft.com/office/powerpoint/2010/main" val="365173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DFBC15-2646-4EA3-9F72-871344124EC0}" type="datetimeFigureOut">
              <a:rPr lang="en-GB" smtClean="0"/>
              <a:t>30/11/2016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B13D9B-5D8A-46F3-A030-CFB40D878491}" type="slidenum">
              <a:rPr lang="en-GB" smtClean="0"/>
              <a:t>‹#›</a:t>
            </a:fld>
            <a:endParaRPr lang="en-GB" dirty="0"/>
          </a:p>
        </p:txBody>
      </p:sp>
    </p:spTree>
    <p:extLst>
      <p:ext uri="{BB962C8B-B14F-4D97-AF65-F5344CB8AC3E}">
        <p14:creationId xmlns:p14="http://schemas.microsoft.com/office/powerpoint/2010/main" val="362074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DFBC15-2646-4EA3-9F72-871344124EC0}" type="datetimeFigureOut">
              <a:rPr lang="en-GB" smtClean="0"/>
              <a:t>30/11/2016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EB13D9B-5D8A-46F3-A030-CFB40D878491}" type="slidenum">
              <a:rPr lang="en-GB" smtClean="0"/>
              <a:t>‹#›</a:t>
            </a:fld>
            <a:endParaRPr lang="en-GB" dirty="0"/>
          </a:p>
        </p:txBody>
      </p:sp>
    </p:spTree>
    <p:extLst>
      <p:ext uri="{BB962C8B-B14F-4D97-AF65-F5344CB8AC3E}">
        <p14:creationId xmlns:p14="http://schemas.microsoft.com/office/powerpoint/2010/main" val="2582173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576" y="1600200"/>
            <a:ext cx="793122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E4B1D-ADB2-4F15-8389-44110F300007}" type="datetimeFigureOut">
              <a:rPr lang="en-GB" smtClean="0"/>
              <a:pPr/>
              <a:t>30/11/2016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23AC5-E736-42FC-804D-CE08A2C83742}" type="slidenum">
              <a:rPr lang="en-GB" smtClean="0"/>
              <a:pPr/>
              <a:t>‹#›</a:t>
            </a:fld>
            <a:endParaRPr lang="en-GB" dirty="0"/>
          </a:p>
        </p:txBody>
      </p:sp>
      <p:sp>
        <p:nvSpPr>
          <p:cNvPr id="7" name="Title Placeholder 1"/>
          <p:cNvSpPr>
            <a:spLocks noGrp="1"/>
          </p:cNvSpPr>
          <p:nvPr>
            <p:ph type="title"/>
          </p:nvPr>
        </p:nvSpPr>
        <p:spPr>
          <a:xfrm>
            <a:off x="755576" y="476672"/>
            <a:ext cx="7931224" cy="720080"/>
          </a:xfrm>
          <a:prstGeom prst="rect">
            <a:avLst/>
          </a:prstGeom>
          <a:blipFill>
            <a:blip r:embed="rId6" cstate="print"/>
            <a:stretch>
              <a:fillRect/>
            </a:stretch>
          </a:blipFill>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427688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Lst>
  <p:txStyles>
    <p:titleStyle>
      <a:lvl1pPr algn="l" defTabSz="914400" rtl="0" eaLnBrk="1" latinLnBrk="0" hangingPunct="1">
        <a:spcBef>
          <a:spcPct val="0"/>
        </a:spcBef>
        <a:buNone/>
        <a:defRPr sz="2600" kern="1200">
          <a:solidFill>
            <a:srgbClr val="B70D5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FBC15-2646-4EA3-9F72-871344124EC0}" type="datetimeFigureOut">
              <a:rPr lang="en-GB" smtClean="0"/>
              <a:t>30/11/2016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13D9B-5D8A-46F3-A030-CFB40D878491}" type="slidenum">
              <a:rPr lang="en-GB" smtClean="0"/>
              <a:t>‹#›</a:t>
            </a:fld>
            <a:endParaRPr lang="en-GB" dirty="0"/>
          </a:p>
        </p:txBody>
      </p:sp>
    </p:spTree>
    <p:extLst>
      <p:ext uri="{BB962C8B-B14F-4D97-AF65-F5344CB8AC3E}">
        <p14:creationId xmlns:p14="http://schemas.microsoft.com/office/powerpoint/2010/main" val="18408502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576" y="1600200"/>
            <a:ext cx="793122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E4B1D-ADB2-4F15-8389-44110F300007}" type="datetimeFigureOut">
              <a:rPr lang="en-GB" smtClean="0">
                <a:solidFill>
                  <a:prstClr val="black">
                    <a:tint val="75000"/>
                  </a:prstClr>
                </a:solidFill>
              </a:rPr>
              <a:pPr/>
              <a:t>30/11/2016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23AC5-E736-42FC-804D-CE08A2C83742}" type="slidenum">
              <a:rPr lang="en-GB" smtClean="0">
                <a:solidFill>
                  <a:prstClr val="black">
                    <a:tint val="75000"/>
                  </a:prstClr>
                </a:solidFill>
              </a:rPr>
              <a:pPr/>
              <a:t>‹#›</a:t>
            </a:fld>
            <a:endParaRPr lang="en-GB" dirty="0">
              <a:solidFill>
                <a:prstClr val="black">
                  <a:tint val="75000"/>
                </a:prstClr>
              </a:solidFill>
            </a:endParaRPr>
          </a:p>
        </p:txBody>
      </p:sp>
      <p:sp>
        <p:nvSpPr>
          <p:cNvPr id="7" name="Title Placeholder 1"/>
          <p:cNvSpPr>
            <a:spLocks noGrp="1"/>
          </p:cNvSpPr>
          <p:nvPr>
            <p:ph type="title"/>
          </p:nvPr>
        </p:nvSpPr>
        <p:spPr>
          <a:xfrm>
            <a:off x="755576" y="476672"/>
            <a:ext cx="7931224" cy="720080"/>
          </a:xfrm>
          <a:prstGeom prst="rect">
            <a:avLst/>
          </a:prstGeom>
          <a:blipFill>
            <a:blip r:embed="rId6" cstate="print"/>
            <a:stretch>
              <a:fillRect/>
            </a:stretch>
          </a:blipFill>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54226588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xStyles>
    <p:titleStyle>
      <a:lvl1pPr algn="l" defTabSz="914400" rtl="0" eaLnBrk="1" latinLnBrk="0" hangingPunct="1">
        <a:spcBef>
          <a:spcPct val="0"/>
        </a:spcBef>
        <a:buNone/>
        <a:defRPr sz="2600" kern="1200">
          <a:solidFill>
            <a:srgbClr val="B70D5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jrf.org.uk/report/inclusive-growth-monito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704" y="1682750"/>
            <a:ext cx="6192688" cy="1242194"/>
          </a:xfrm>
        </p:spPr>
        <p:txBody>
          <a:bodyPr>
            <a:noAutofit/>
          </a:bodyPr>
          <a:lstStyle/>
          <a:p>
            <a:pPr>
              <a:defRPr/>
            </a:pPr>
            <a:r>
              <a:rPr lang="en-GB" sz="3200" i="1" dirty="0"/>
              <a:t>Can devolution deliver inclusive growth?</a:t>
            </a:r>
            <a:r>
              <a:rPr lang="en-GB" sz="3200" dirty="0"/>
              <a:t> </a:t>
            </a:r>
            <a:r>
              <a:rPr lang="en-GB" sz="3200" b="1" dirty="0" smtClean="0"/>
              <a:t/>
            </a:r>
            <a:br>
              <a:rPr lang="en-GB" sz="3200" b="1" dirty="0" smtClean="0"/>
            </a:br>
            <a:r>
              <a:rPr lang="en-GB" sz="3200" b="1" dirty="0" smtClean="0"/>
              <a:t/>
            </a:r>
            <a:br>
              <a:rPr lang="en-GB" sz="3200" b="1" dirty="0" smtClean="0"/>
            </a:br>
            <a:endParaRPr sz="3200" b="1" dirty="0"/>
          </a:p>
        </p:txBody>
      </p:sp>
      <p:sp>
        <p:nvSpPr>
          <p:cNvPr id="21505" name="Content Placeholder 3"/>
          <p:cNvSpPr>
            <a:spLocks noGrp="1"/>
          </p:cNvSpPr>
          <p:nvPr>
            <p:ph idx="1"/>
          </p:nvPr>
        </p:nvSpPr>
        <p:spPr>
          <a:xfrm>
            <a:off x="1908249" y="3861048"/>
            <a:ext cx="6480175" cy="1944216"/>
          </a:xfrm>
        </p:spPr>
        <p:txBody>
          <a:bodyPr>
            <a:normAutofit/>
          </a:bodyPr>
          <a:lstStyle/>
          <a:p>
            <a:endParaRPr lang="en-GB" dirty="0" smtClean="0"/>
          </a:p>
          <a:p>
            <a:endParaRPr lang="en-GB" dirty="0"/>
          </a:p>
          <a:p>
            <a:r>
              <a:rPr lang="en-GB" dirty="0" smtClean="0"/>
              <a:t>Rich Crisp (CRESR</a:t>
            </a:r>
            <a:r>
              <a:rPr lang="en-GB" dirty="0"/>
              <a:t>) </a:t>
            </a:r>
            <a:endParaRPr lang="en-GB" dirty="0" smtClean="0"/>
          </a:p>
          <a:p>
            <a:r>
              <a:rPr lang="en-GB" dirty="0" smtClean="0"/>
              <a:t>SIPS Policy Forum</a:t>
            </a:r>
          </a:p>
          <a:p>
            <a:r>
              <a:rPr lang="en-GB" dirty="0" smtClean="0"/>
              <a:t>30</a:t>
            </a:r>
            <a:r>
              <a:rPr lang="en-GB" baseline="30000" dirty="0" smtClean="0"/>
              <a:t>th  </a:t>
            </a:r>
            <a:r>
              <a:rPr lang="en-GB" dirty="0" smtClean="0"/>
              <a:t>November</a:t>
            </a:r>
            <a:r>
              <a:rPr lang="en-GB" baseline="30000" dirty="0" smtClean="0"/>
              <a:t> </a:t>
            </a:r>
            <a:r>
              <a:rPr lang="en-GB" dirty="0" smtClean="0"/>
              <a:t>2016</a:t>
            </a:r>
            <a:endParaRPr lang="en-GB" dirty="0" smtClean="0">
              <a:latin typeface="Arial" charset="0"/>
              <a:cs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19" y="176216"/>
            <a:ext cx="3450709" cy="683309"/>
          </a:xfrm>
          <a:prstGeom prst="rect">
            <a:avLst/>
          </a:prstGeom>
        </p:spPr>
      </p:pic>
    </p:spTree>
    <p:extLst>
      <p:ext uri="{BB962C8B-B14F-4D97-AF65-F5344CB8AC3E}">
        <p14:creationId xmlns:p14="http://schemas.microsoft.com/office/powerpoint/2010/main" val="2141568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640" y="1600200"/>
            <a:ext cx="5873721" cy="504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p:cNvSpPr txBox="1">
            <a:spLocks/>
          </p:cNvSpPr>
          <p:nvPr/>
        </p:nvSpPr>
        <p:spPr>
          <a:xfrm>
            <a:off x="752872" y="476672"/>
            <a:ext cx="7931224" cy="720080"/>
          </a:xfrm>
          <a:prstGeom prst="rect">
            <a:avLst/>
          </a:prstGeom>
          <a:blipFill>
            <a:blip r:embed="rId4" cstate="print"/>
            <a:stretch>
              <a:fillRect/>
            </a:stretch>
          </a:blipFill>
        </p:spPr>
        <p:txBody>
          <a:bodyPr vert="horz" lIns="91440" tIns="45720" rIns="91440" bIns="45720" rtlCol="0" anchor="ctr">
            <a:normAutofit/>
          </a:bodyPr>
          <a:lstStyle>
            <a:lvl1pPr algn="l" defTabSz="914400" rtl="0" eaLnBrk="1" latinLnBrk="0" hangingPunct="1">
              <a:spcBef>
                <a:spcPct val="0"/>
              </a:spcBef>
              <a:buNone/>
              <a:defRPr sz="2600" kern="1200">
                <a:solidFill>
                  <a:srgbClr val="B70D5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B70D50"/>
                </a:solidFill>
                <a:effectLst/>
                <a:uLnTx/>
                <a:uFillTx/>
                <a:latin typeface="Arial"/>
                <a:ea typeface="+mj-ea"/>
                <a:cs typeface="+mj-cs"/>
              </a:rPr>
              <a:t>Different shades</a:t>
            </a:r>
            <a:r>
              <a:rPr kumimoji="0" lang="en-GB" sz="3600" b="0" i="0" u="none" strike="noStrike" kern="1200" cap="none" spc="0" normalizeH="0" noProof="0" dirty="0" smtClean="0">
                <a:ln>
                  <a:noFill/>
                </a:ln>
                <a:solidFill>
                  <a:srgbClr val="B70D50"/>
                </a:solidFill>
                <a:effectLst/>
                <a:uLnTx/>
                <a:uFillTx/>
                <a:latin typeface="Arial"/>
                <a:ea typeface="+mj-ea"/>
                <a:cs typeface="+mj-cs"/>
              </a:rPr>
              <a:t> of inclusive growth</a:t>
            </a:r>
            <a:endParaRPr kumimoji="0" lang="en-GB" sz="3600" b="0" i="0" u="none" strike="noStrike" kern="1200" cap="none" spc="0" normalizeH="0" baseline="0" noProof="0" dirty="0">
              <a:ln>
                <a:noFill/>
              </a:ln>
              <a:solidFill>
                <a:srgbClr val="B70D50"/>
              </a:solidFill>
              <a:effectLst/>
              <a:uLnTx/>
              <a:uFillTx/>
              <a:latin typeface="Arial"/>
              <a:ea typeface="+mj-ea"/>
              <a:cs typeface="+mj-cs"/>
            </a:endParaRPr>
          </a:p>
        </p:txBody>
      </p:sp>
    </p:spTree>
    <p:extLst>
      <p:ext uri="{BB962C8B-B14F-4D97-AF65-F5344CB8AC3E}">
        <p14:creationId xmlns:p14="http://schemas.microsoft.com/office/powerpoint/2010/main" val="4264851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GB" dirty="0" smtClean="0"/>
              <a:t>City regions seen as key (but not only) spatial scale to deliver </a:t>
            </a:r>
            <a:r>
              <a:rPr lang="en-GB" dirty="0" smtClean="0"/>
              <a:t>inclusive </a:t>
            </a:r>
            <a:r>
              <a:rPr lang="en-GB" dirty="0"/>
              <a:t>g</a:t>
            </a:r>
            <a:r>
              <a:rPr lang="en-GB" dirty="0" smtClean="0"/>
              <a:t>rowth</a:t>
            </a:r>
            <a:r>
              <a:rPr lang="en-GB" dirty="0" smtClean="0"/>
              <a:t>:</a:t>
            </a:r>
          </a:p>
          <a:p>
            <a:endParaRPr lang="en-GB" dirty="0"/>
          </a:p>
          <a:p>
            <a:pPr lvl="1"/>
            <a:r>
              <a:rPr lang="en-GB" dirty="0"/>
              <a:t>N</a:t>
            </a:r>
            <a:r>
              <a:rPr lang="en-GB" dirty="0" smtClean="0"/>
              <a:t>eed for </a:t>
            </a:r>
            <a:r>
              <a:rPr lang="en-GB" i="1" dirty="0" smtClean="0"/>
              <a:t>'social</a:t>
            </a:r>
            <a:r>
              <a:rPr lang="en-GB" dirty="0" smtClean="0"/>
              <a:t>' devolution and </a:t>
            </a:r>
            <a:r>
              <a:rPr lang="en-GB" i="1" dirty="0" smtClean="0"/>
              <a:t>'more funding to support inclusive growth at local level</a:t>
            </a:r>
            <a:r>
              <a:rPr lang="en-GB" dirty="0" smtClean="0"/>
              <a:t>' (RSA IG Commission)</a:t>
            </a:r>
          </a:p>
          <a:p>
            <a:pPr marL="457200" lvl="1" indent="0">
              <a:buNone/>
            </a:pPr>
            <a:endParaRPr lang="en-GB" dirty="0" smtClean="0"/>
          </a:p>
          <a:p>
            <a:pPr lvl="1"/>
            <a:r>
              <a:rPr lang="en-GB" dirty="0" smtClean="0"/>
              <a:t> '</a:t>
            </a:r>
            <a:r>
              <a:rPr lang="en-GB" i="1" dirty="0"/>
              <a:t>B</a:t>
            </a:r>
            <a:r>
              <a:rPr lang="en-GB" i="1" dirty="0" smtClean="0"/>
              <a:t>y </a:t>
            </a:r>
            <a:r>
              <a:rPr lang="en-GB" i="1" dirty="0"/>
              <a:t>2020, the Manchester city-region will have pioneered a new model for sustainable economic growth based around a more connected, talented and greener city-region where all our residents are able to contribute to and benefit from sustained prosperity and enjoy a good quality of life</a:t>
            </a:r>
            <a:r>
              <a:rPr lang="en-GB" dirty="0"/>
              <a:t>” </a:t>
            </a:r>
            <a:r>
              <a:rPr lang="en-GB" dirty="0" smtClean="0"/>
              <a:t>(GM Stronger Together </a:t>
            </a:r>
            <a:r>
              <a:rPr lang="en-GB" dirty="0" smtClean="0"/>
              <a:t>Strategy, 2013)</a:t>
            </a:r>
            <a:endParaRPr lang="en-GB" dirty="0"/>
          </a:p>
        </p:txBody>
      </p:sp>
      <p:sp>
        <p:nvSpPr>
          <p:cNvPr id="4" name="Title 2"/>
          <p:cNvSpPr txBox="1">
            <a:spLocks noGrp="1"/>
          </p:cNvSpPr>
          <p:nvPr>
            <p:ph type="title"/>
          </p:nvPr>
        </p:nvSpPr>
        <p:spPr>
          <a:prstGeom prst="rect">
            <a:avLst/>
          </a:prstGeom>
          <a:blipFill>
            <a:blip r:embed="rId3" cstate="print"/>
            <a:stretch>
              <a:fillRect/>
            </a:stretch>
          </a:blipFill>
        </p:spPr>
        <p:txBody>
          <a:bodyPr vert="horz" lIns="91440" tIns="45720" rIns="91440" bIns="45720" rtlCol="0" anchor="ctr">
            <a:normAutofit/>
          </a:bodyPr>
          <a:lstStyle>
            <a:lvl1pPr algn="l" defTabSz="914400" rtl="0" eaLnBrk="1" latinLnBrk="0" hangingPunct="1">
              <a:spcBef>
                <a:spcPct val="0"/>
              </a:spcBef>
              <a:buNone/>
              <a:defRPr sz="2600" kern="1200">
                <a:solidFill>
                  <a:srgbClr val="B70D5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B70D50"/>
                </a:solidFill>
                <a:effectLst/>
                <a:uLnTx/>
                <a:uFillTx/>
                <a:latin typeface="Arial"/>
                <a:ea typeface="+mj-ea"/>
                <a:cs typeface="+mj-cs"/>
              </a:rPr>
              <a:t>Inclusive devolution?</a:t>
            </a:r>
            <a:endParaRPr kumimoji="0" lang="en-GB" sz="3600" b="0" i="0" u="none" strike="noStrike" kern="1200" cap="none" spc="0" normalizeH="0" baseline="0" noProof="0" dirty="0">
              <a:ln>
                <a:noFill/>
              </a:ln>
              <a:solidFill>
                <a:srgbClr val="B70D50"/>
              </a:solidFill>
              <a:effectLst/>
              <a:uLnTx/>
              <a:uFillTx/>
              <a:latin typeface="Arial"/>
              <a:ea typeface="+mj-ea"/>
              <a:cs typeface="+mj-cs"/>
            </a:endParaRPr>
          </a:p>
        </p:txBody>
      </p:sp>
    </p:spTree>
    <p:extLst>
      <p:ext uri="{BB962C8B-B14F-4D97-AF65-F5344CB8AC3E}">
        <p14:creationId xmlns:p14="http://schemas.microsoft.com/office/powerpoint/2010/main" val="89760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628800"/>
            <a:ext cx="7931224" cy="4525963"/>
          </a:xfrm>
        </p:spPr>
        <p:txBody>
          <a:bodyPr>
            <a:normAutofit lnSpcReduction="10000"/>
          </a:bodyPr>
          <a:lstStyle/>
          <a:p>
            <a:r>
              <a:rPr lang="en-GB" sz="2800" dirty="0" smtClean="0"/>
              <a:t>IGAU </a:t>
            </a:r>
            <a:r>
              <a:rPr lang="en-GB" sz="2800" dirty="0" smtClean="0"/>
              <a:t>(2016) consultation </a:t>
            </a:r>
            <a:r>
              <a:rPr lang="en-GB" sz="2800" dirty="0" smtClean="0"/>
              <a:t>proposes:</a:t>
            </a:r>
          </a:p>
          <a:p>
            <a:endParaRPr lang="en-GB" sz="2800" dirty="0" smtClean="0"/>
          </a:p>
          <a:p>
            <a:pPr lvl="1"/>
            <a:r>
              <a:rPr lang="en-GB" sz="2400" dirty="0" smtClean="0"/>
              <a:t>A </a:t>
            </a:r>
            <a:r>
              <a:rPr lang="en-GB" sz="2400" b="1" dirty="0" smtClean="0"/>
              <a:t>more inclusive economy </a:t>
            </a:r>
            <a:r>
              <a:rPr lang="en-GB" sz="2400" dirty="0" smtClean="0"/>
              <a:t>(Living wage, procurement policies, flexible working, social economy, quality jobs, philanthropy)</a:t>
            </a:r>
          </a:p>
          <a:p>
            <a:pPr marL="457200" lvl="1" indent="0">
              <a:buNone/>
            </a:pPr>
            <a:endParaRPr lang="en-GB" sz="2400" dirty="0" smtClean="0"/>
          </a:p>
          <a:p>
            <a:pPr lvl="1"/>
            <a:r>
              <a:rPr lang="en-GB" sz="2400" dirty="0" smtClean="0"/>
              <a:t>Including </a:t>
            </a:r>
            <a:r>
              <a:rPr lang="en-GB" sz="2400" b="1" dirty="0" smtClean="0"/>
              <a:t>more people in opportunity </a:t>
            </a:r>
            <a:r>
              <a:rPr lang="en-GB" sz="2400" dirty="0" smtClean="0"/>
              <a:t>(basic skills, in-work IAG, workforce development, targeted apprenticeships, supporting HTR) plus actions around transport, health/social care and early years and education.</a:t>
            </a:r>
          </a:p>
          <a:p>
            <a:pPr lvl="1"/>
            <a:endParaRPr lang="en-GB" sz="2400" dirty="0"/>
          </a:p>
          <a:p>
            <a:endParaRPr lang="en-GB" dirty="0" smtClean="0"/>
          </a:p>
          <a:p>
            <a:pPr lvl="1"/>
            <a:endParaRPr lang="en-GB" sz="2400" dirty="0"/>
          </a:p>
          <a:p>
            <a:pPr lvl="1"/>
            <a:endParaRPr lang="en-GB" sz="2400" dirty="0" smtClean="0"/>
          </a:p>
          <a:p>
            <a:pPr lvl="1"/>
            <a:endParaRPr lang="en-GB" sz="2400" dirty="0" smtClean="0"/>
          </a:p>
          <a:p>
            <a:endParaRPr lang="en-GB" sz="2800" dirty="0"/>
          </a:p>
        </p:txBody>
      </p:sp>
      <p:sp>
        <p:nvSpPr>
          <p:cNvPr id="3" name="Title 2"/>
          <p:cNvSpPr>
            <a:spLocks noGrp="1"/>
          </p:cNvSpPr>
          <p:nvPr>
            <p:ph type="title"/>
          </p:nvPr>
        </p:nvSpPr>
        <p:spPr/>
        <p:txBody>
          <a:bodyPr>
            <a:normAutofit/>
          </a:bodyPr>
          <a:lstStyle/>
          <a:p>
            <a:r>
              <a:rPr lang="en-GB" sz="3600" dirty="0" smtClean="0"/>
              <a:t>What might that look like?</a:t>
            </a:r>
            <a:endParaRPr lang="en-GB" sz="3600" dirty="0"/>
          </a:p>
        </p:txBody>
      </p:sp>
    </p:spTree>
    <p:extLst>
      <p:ext uri="{BB962C8B-B14F-4D97-AF65-F5344CB8AC3E}">
        <p14:creationId xmlns:p14="http://schemas.microsoft.com/office/powerpoint/2010/main" val="3687951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Recognises weaknesses of existing economic models</a:t>
            </a:r>
          </a:p>
          <a:p>
            <a:r>
              <a:rPr lang="en-GB" dirty="0" smtClean="0"/>
              <a:t>Renewed focus on social and spatial inequality</a:t>
            </a:r>
          </a:p>
          <a:p>
            <a:r>
              <a:rPr lang="en-GB" dirty="0" smtClean="0"/>
              <a:t>Devolution provides opportunities to design and deliver local solutions</a:t>
            </a:r>
          </a:p>
          <a:p>
            <a:endParaRPr lang="en-GB" dirty="0"/>
          </a:p>
        </p:txBody>
      </p:sp>
      <p:sp>
        <p:nvSpPr>
          <p:cNvPr id="3" name="Title 2"/>
          <p:cNvSpPr>
            <a:spLocks noGrp="1"/>
          </p:cNvSpPr>
          <p:nvPr>
            <p:ph type="title"/>
          </p:nvPr>
        </p:nvSpPr>
        <p:spPr/>
        <p:txBody>
          <a:bodyPr>
            <a:normAutofit/>
          </a:bodyPr>
          <a:lstStyle/>
          <a:p>
            <a:r>
              <a:rPr lang="en-GB" sz="3600" dirty="0" smtClean="0"/>
              <a:t>Reasons to be cheerful...?</a:t>
            </a:r>
            <a:endParaRPr lang="en-GB" sz="3600" dirty="0"/>
          </a:p>
        </p:txBody>
      </p:sp>
    </p:spTree>
    <p:extLst>
      <p:ext uri="{BB962C8B-B14F-4D97-AF65-F5344CB8AC3E}">
        <p14:creationId xmlns:p14="http://schemas.microsoft.com/office/powerpoint/2010/main" val="1288044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t>Additional £7.4bn funding through devo deals over 30 years set against </a:t>
            </a:r>
            <a:r>
              <a:rPr lang="en-GB" i="1" dirty="0" smtClean="0"/>
              <a:t>annual</a:t>
            </a:r>
            <a:r>
              <a:rPr lang="en-GB" dirty="0" smtClean="0"/>
              <a:t> losses in CA areas of:</a:t>
            </a:r>
          </a:p>
          <a:p>
            <a:endParaRPr lang="en-GB" dirty="0" smtClean="0"/>
          </a:p>
          <a:p>
            <a:r>
              <a:rPr lang="en-GB" dirty="0" smtClean="0"/>
              <a:t>£4.89bn from public spending cuts</a:t>
            </a:r>
          </a:p>
          <a:p>
            <a:r>
              <a:rPr lang="en-GB" dirty="0" smtClean="0"/>
              <a:t>£4.09bn in household incomes from welfare reforms</a:t>
            </a:r>
          </a:p>
          <a:p>
            <a:pPr marL="0" indent="0">
              <a:buNone/>
            </a:pPr>
            <a:endParaRPr lang="en-GB" dirty="0" smtClean="0"/>
          </a:p>
          <a:p>
            <a:pPr marL="0" indent="0">
              <a:buNone/>
            </a:pPr>
            <a:r>
              <a:rPr lang="en-GB" sz="1900" dirty="0" smtClean="0"/>
              <a:t>Source: NAO, 2016; RSA, 2016</a:t>
            </a:r>
          </a:p>
          <a:p>
            <a:endParaRPr lang="en-GB" dirty="0"/>
          </a:p>
        </p:txBody>
      </p:sp>
      <p:pic>
        <p:nvPicPr>
          <p:cNvPr id="1126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4247" y="2059175"/>
            <a:ext cx="4112553" cy="367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txBox="1">
            <a:spLocks/>
          </p:cNvSpPr>
          <p:nvPr/>
        </p:nvSpPr>
        <p:spPr>
          <a:xfrm>
            <a:off x="755576" y="476672"/>
            <a:ext cx="7931224" cy="720080"/>
          </a:xfrm>
          <a:prstGeom prst="rect">
            <a:avLst/>
          </a:prstGeom>
          <a:blipFill>
            <a:blip r:embed="rId4" cstate="print"/>
            <a:stretch>
              <a:fillRect/>
            </a:stretch>
          </a:blipFill>
        </p:spPr>
        <p:txBody>
          <a:bodyPr vert="horz" lIns="91440" tIns="45720" rIns="91440" bIns="45720" rtlCol="0" anchor="ctr">
            <a:normAutofit/>
          </a:bodyPr>
          <a:lstStyle>
            <a:lvl1pPr algn="l" defTabSz="914400" rtl="0" eaLnBrk="1" latinLnBrk="0" hangingPunct="1">
              <a:spcBef>
                <a:spcPct val="0"/>
              </a:spcBef>
              <a:buNone/>
              <a:defRPr sz="2600" kern="1200">
                <a:solidFill>
                  <a:srgbClr val="B70D5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dirty="0" smtClean="0">
                <a:latin typeface="Arial"/>
              </a:rPr>
              <a:t>..or reasons to be cautious</a:t>
            </a:r>
            <a:r>
              <a:rPr kumimoji="0" lang="en-GB" sz="2600" b="0" i="0" u="none" strike="noStrike" kern="1200" cap="none" spc="0" normalizeH="0" baseline="0" noProof="0" dirty="0" smtClean="0">
                <a:ln>
                  <a:noFill/>
                </a:ln>
                <a:solidFill>
                  <a:srgbClr val="B70D50"/>
                </a:solidFill>
                <a:effectLst/>
                <a:uLnTx/>
                <a:uFillTx/>
                <a:latin typeface="Arial"/>
                <a:ea typeface="+mj-ea"/>
                <a:cs typeface="+mj-cs"/>
              </a:rPr>
              <a:t>?</a:t>
            </a:r>
            <a:endParaRPr kumimoji="0" lang="en-GB" sz="2600" b="0" i="0" u="none" strike="noStrike" kern="1200" cap="none" spc="0" normalizeH="0" baseline="0" noProof="0" dirty="0">
              <a:ln>
                <a:noFill/>
              </a:ln>
              <a:solidFill>
                <a:srgbClr val="B70D50"/>
              </a:solidFill>
              <a:effectLst/>
              <a:uLnTx/>
              <a:uFillTx/>
              <a:latin typeface="Arial"/>
              <a:ea typeface="+mj-ea"/>
              <a:cs typeface="+mj-cs"/>
            </a:endParaRPr>
          </a:p>
        </p:txBody>
      </p:sp>
    </p:spTree>
    <p:extLst>
      <p:ext uri="{BB962C8B-B14F-4D97-AF65-F5344CB8AC3E}">
        <p14:creationId xmlns:p14="http://schemas.microsoft.com/office/powerpoint/2010/main" val="770685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628800"/>
            <a:ext cx="7931224" cy="4525963"/>
          </a:xfrm>
        </p:spPr>
        <p:txBody>
          <a:bodyPr>
            <a:noAutofit/>
          </a:bodyPr>
          <a:lstStyle/>
          <a:p>
            <a:r>
              <a:rPr lang="en-GB" sz="2800" dirty="0" smtClean="0"/>
              <a:t>Devolution provides opportunities to reflect on    inequalities and how these might be addressed</a:t>
            </a:r>
          </a:p>
          <a:p>
            <a:r>
              <a:rPr lang="en-GB" sz="2800" dirty="0" smtClean="0"/>
              <a:t>But difficult to achieve inclusive growth without spatial rebalancing</a:t>
            </a:r>
          </a:p>
          <a:p>
            <a:r>
              <a:rPr lang="en-GB" sz="2800" dirty="0"/>
              <a:t>N</a:t>
            </a:r>
            <a:r>
              <a:rPr lang="en-GB" sz="2800" dirty="0" smtClean="0"/>
              <a:t>ew concept, old solutions? Growth plus model timid and lacks innovation</a:t>
            </a:r>
          </a:p>
          <a:p>
            <a:r>
              <a:rPr lang="en-GB" sz="2800" dirty="0"/>
              <a:t>Too much expectation placed on devolution as vehicle for delivering inclusive growth  </a:t>
            </a:r>
          </a:p>
        </p:txBody>
      </p:sp>
      <p:sp>
        <p:nvSpPr>
          <p:cNvPr id="3" name="Title 2"/>
          <p:cNvSpPr>
            <a:spLocks noGrp="1"/>
          </p:cNvSpPr>
          <p:nvPr>
            <p:ph type="title"/>
          </p:nvPr>
        </p:nvSpPr>
        <p:spPr/>
        <p:txBody>
          <a:bodyPr>
            <a:normAutofit/>
          </a:bodyPr>
          <a:lstStyle/>
          <a:p>
            <a:r>
              <a:rPr lang="en-GB" sz="3200" dirty="0" smtClean="0"/>
              <a:t>Final reflections</a:t>
            </a:r>
            <a:endParaRPr lang="en-GB" sz="3200" dirty="0"/>
          </a:p>
        </p:txBody>
      </p:sp>
    </p:spTree>
    <p:extLst>
      <p:ext uri="{BB962C8B-B14F-4D97-AF65-F5344CB8AC3E}">
        <p14:creationId xmlns:p14="http://schemas.microsoft.com/office/powerpoint/2010/main" val="5850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147248" cy="724942"/>
          </a:xfrm>
        </p:spPr>
        <p:txBody>
          <a:bodyPr>
            <a:normAutofit fontScale="90000"/>
          </a:bodyPr>
          <a:lstStyle/>
          <a:p>
            <a:endParaRPr lang="en-GB" b="1" dirty="0"/>
          </a:p>
        </p:txBody>
      </p:sp>
      <p:sp>
        <p:nvSpPr>
          <p:cNvPr id="5" name="Content Placeholder 1"/>
          <p:cNvSpPr>
            <a:spLocks noGrp="1"/>
          </p:cNvSpPr>
          <p:nvPr>
            <p:ph sz="half" idx="1"/>
          </p:nvPr>
        </p:nvSpPr>
        <p:spPr>
          <a:xfrm>
            <a:off x="457200" y="1600201"/>
            <a:ext cx="3826768" cy="4061048"/>
          </a:xfrm>
        </p:spPr>
        <p:txBody>
          <a:bodyPr>
            <a:normAutofit fontScale="62500" lnSpcReduction="20000"/>
          </a:bodyPr>
          <a:lstStyle/>
          <a:p>
            <a:endParaRPr lang="en-GB" sz="3400" dirty="0"/>
          </a:p>
          <a:p>
            <a:pPr marL="0" indent="0">
              <a:buNone/>
            </a:pPr>
            <a:r>
              <a:rPr lang="en-GB" sz="3400" i="1" dirty="0">
                <a:latin typeface="Arial" panose="020B0604020202020204" pitchFamily="34" charset="0"/>
                <a:cs typeface="Arial" panose="020B0604020202020204" pitchFamily="34" charset="0"/>
              </a:rPr>
              <a:t>'</a:t>
            </a:r>
            <a:r>
              <a:rPr lang="en-GB" sz="3400" i="1" dirty="0" smtClean="0">
                <a:latin typeface="Arial" panose="020B0604020202020204" pitchFamily="34" charset="0"/>
                <a:cs typeface="Arial" panose="020B0604020202020204" pitchFamily="34" charset="0"/>
              </a:rPr>
              <a:t>Capitalism </a:t>
            </a:r>
            <a:r>
              <a:rPr lang="en-GB" sz="3400" i="1" dirty="0">
                <a:latin typeface="Arial" panose="020B0604020202020204" pitchFamily="34" charset="0"/>
                <a:cs typeface="Arial" panose="020B0604020202020204" pitchFamily="34" charset="0"/>
              </a:rPr>
              <a:t>has been characterized by “excess”—in </a:t>
            </a:r>
            <a:r>
              <a:rPr lang="en-GB" sz="3400" b="1" i="1" dirty="0">
                <a:latin typeface="Arial" panose="020B0604020202020204" pitchFamily="34" charset="0"/>
                <a:cs typeface="Arial" panose="020B0604020202020204" pitchFamily="34" charset="0"/>
              </a:rPr>
              <a:t>risk-taking, leverage, opacity, complexity, and compensation</a:t>
            </a:r>
            <a:r>
              <a:rPr lang="en-GB" sz="3400" i="1" dirty="0">
                <a:latin typeface="Arial" panose="020B0604020202020204" pitchFamily="34" charset="0"/>
                <a:cs typeface="Arial" panose="020B0604020202020204" pitchFamily="34" charset="0"/>
              </a:rPr>
              <a:t>. It led to massive destruction of value. It has also been associated with high unemployment, rising social tensions, and growing political disillusion – all of this happening in the wake of the Great </a:t>
            </a:r>
            <a:r>
              <a:rPr lang="en-GB" sz="3400" i="1" dirty="0" smtClean="0">
                <a:latin typeface="Arial" panose="020B0604020202020204" pitchFamily="34" charset="0"/>
                <a:cs typeface="Arial" panose="020B0604020202020204" pitchFamily="34" charset="0"/>
              </a:rPr>
              <a:t>Recession</a:t>
            </a:r>
            <a:r>
              <a:rPr lang="en-GB" i="1" dirty="0" smtClean="0">
                <a:latin typeface="Arial" panose="020B0604020202020204" pitchFamily="34" charset="0"/>
                <a:cs typeface="Arial" panose="020B0604020202020204" pitchFamily="34" charset="0"/>
              </a:rPr>
              <a:t>'</a:t>
            </a:r>
          </a:p>
          <a:p>
            <a:pPr marL="0" indent="0">
              <a:buNone/>
            </a:pPr>
            <a:endParaRPr lang="en-GB" i="1" dirty="0">
              <a:latin typeface="Arial" panose="020B0604020202020204" pitchFamily="34" charset="0"/>
              <a:cs typeface="Arial" panose="020B0604020202020204" pitchFamily="34" charset="0"/>
            </a:endParaRPr>
          </a:p>
          <a:p>
            <a:pPr marL="400050" lvl="1" indent="0" algn="r">
              <a:buNone/>
            </a:pPr>
            <a:r>
              <a:rPr lang="en-GB" i="1" dirty="0" smtClean="0">
                <a:latin typeface="Arial" panose="020B0604020202020204" pitchFamily="34" charset="0"/>
                <a:cs typeface="Arial" panose="020B0604020202020204" pitchFamily="34" charset="0"/>
              </a:rPr>
              <a:t>Largarde, MD, IMF 2014</a:t>
            </a:r>
            <a:endParaRPr lang="en-GB" i="1" dirty="0">
              <a:latin typeface="Arial" panose="020B0604020202020204" pitchFamily="34" charset="0"/>
              <a:cs typeface="Arial" panose="020B0604020202020204" pitchFamily="34" charset="0"/>
            </a:endParaRPr>
          </a:p>
          <a:p>
            <a:endParaRPr lang="en-GB" dirty="0" smtClean="0"/>
          </a:p>
          <a:p>
            <a:endParaRPr lang="en-GB" dirty="0"/>
          </a:p>
          <a:p>
            <a:endParaRPr lang="en-GB" dirty="0" smtClean="0"/>
          </a:p>
          <a:p>
            <a:endParaRPr lang="en-GB" dirty="0"/>
          </a:p>
          <a:p>
            <a:pPr marL="0" indent="0">
              <a:buNone/>
            </a:pPr>
            <a:endParaRPr lang="en-GB" dirty="0" smtClean="0"/>
          </a:p>
        </p:txBody>
      </p:sp>
      <p:pic>
        <p:nvPicPr>
          <p:cNvPr id="1024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94445" y="2348880"/>
            <a:ext cx="472193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p:nvSpPr>
        <p:spPr>
          <a:xfrm>
            <a:off x="755576" y="447750"/>
            <a:ext cx="7931224" cy="720080"/>
          </a:xfrm>
          <a:prstGeom prst="rect">
            <a:avLst/>
          </a:prstGeom>
          <a:blipFill>
            <a:blip r:embed="rId4" cstate="print"/>
            <a:stretch>
              <a:fillRect/>
            </a:stretch>
          </a:blipFill>
        </p:spPr>
        <p:txBody>
          <a:bodyPr vert="horz" lIns="91440" tIns="45720" rIns="91440" bIns="45720" rtlCol="0" anchor="ctr">
            <a:normAutofit/>
          </a:bodyPr>
          <a:lstStyle>
            <a:lvl1pPr algn="l" defTabSz="914400" rtl="0" eaLnBrk="1" latinLnBrk="0" hangingPunct="1">
              <a:spcBef>
                <a:spcPct val="0"/>
              </a:spcBef>
              <a:buNone/>
              <a:defRPr sz="2600" kern="1200">
                <a:solidFill>
                  <a:srgbClr val="B70D5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dirty="0" smtClean="0">
                <a:latin typeface="Arial"/>
              </a:rPr>
              <a:t>...w</a:t>
            </a:r>
            <a:r>
              <a:rPr kumimoji="0" lang="en-GB" sz="2600" b="0" i="0" u="none" strike="noStrike" kern="1200" cap="none" spc="0" normalizeH="0" baseline="0" noProof="0" dirty="0" smtClean="0">
                <a:ln>
                  <a:noFill/>
                </a:ln>
                <a:solidFill>
                  <a:srgbClr val="B70D50"/>
                </a:solidFill>
                <a:effectLst/>
                <a:uLnTx/>
                <a:uFillTx/>
                <a:latin typeface="Arial"/>
                <a:ea typeface="+mj-ea"/>
                <a:cs typeface="+mj-cs"/>
              </a:rPr>
              <a:t>hat about the wider model of growth?</a:t>
            </a:r>
            <a:endParaRPr kumimoji="0" lang="en-GB" sz="2600" b="0" i="0" u="none" strike="noStrike" kern="1200" cap="none" spc="0" normalizeH="0" baseline="0" noProof="0" dirty="0">
              <a:ln>
                <a:noFill/>
              </a:ln>
              <a:solidFill>
                <a:srgbClr val="B70D50"/>
              </a:solidFill>
              <a:effectLst/>
              <a:uLnTx/>
              <a:uFillTx/>
              <a:latin typeface="Arial"/>
              <a:ea typeface="+mj-ea"/>
              <a:cs typeface="+mj-cs"/>
            </a:endParaRPr>
          </a:p>
        </p:txBody>
      </p:sp>
    </p:spTree>
    <p:extLst>
      <p:ext uri="{BB962C8B-B14F-4D97-AF65-F5344CB8AC3E}">
        <p14:creationId xmlns:p14="http://schemas.microsoft.com/office/powerpoint/2010/main" val="2416245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56792"/>
            <a:ext cx="7931224" cy="4525963"/>
          </a:xfrm>
        </p:spPr>
        <p:txBody>
          <a:bodyPr>
            <a:normAutofit fontScale="70000" lnSpcReduction="20000"/>
          </a:bodyPr>
          <a:lstStyle/>
          <a:p>
            <a:r>
              <a:rPr lang="en-GB" sz="3400" dirty="0" smtClean="0"/>
              <a:t>IMF Inclusive Capitalism conference (2014)</a:t>
            </a:r>
          </a:p>
          <a:p>
            <a:r>
              <a:rPr lang="en-GB" sz="3400" dirty="0"/>
              <a:t>OECD Inclusive Growth in Cities campaign (2016</a:t>
            </a:r>
            <a:r>
              <a:rPr lang="en-GB" sz="3400" dirty="0" smtClean="0"/>
              <a:t>)</a:t>
            </a:r>
          </a:p>
          <a:p>
            <a:r>
              <a:rPr lang="en-GB" sz="3400" dirty="0" smtClean="0"/>
              <a:t>All Party Parliamentary Group on Inclusive Growth (2014-16)</a:t>
            </a:r>
          </a:p>
          <a:p>
            <a:r>
              <a:rPr lang="en-GB" sz="3400" dirty="0" smtClean="0"/>
              <a:t>RSA launch Inclusive Growth Commission (2016-17) </a:t>
            </a:r>
          </a:p>
          <a:p>
            <a:r>
              <a:rPr lang="en-GB" sz="3400" dirty="0" smtClean="0"/>
              <a:t>GM, Leeds and Sheffield city regions + others all pursuing IG agendas</a:t>
            </a:r>
          </a:p>
          <a:p>
            <a:pPr marL="0" indent="0">
              <a:buNone/>
            </a:pPr>
            <a:endParaRPr lang="en-GB" sz="3400" dirty="0" smtClean="0"/>
          </a:p>
          <a:p>
            <a:endParaRPr lang="en-GB" sz="3400" dirty="0"/>
          </a:p>
          <a:p>
            <a:r>
              <a:rPr lang="en-GB" sz="3400" i="1" dirty="0" smtClean="0"/>
              <a:t>....'an economy that works for everyone'...</a:t>
            </a:r>
            <a:r>
              <a:rPr lang="en-GB" i="1" dirty="0"/>
              <a:t> to make sure that everyone can share in the country’s </a:t>
            </a:r>
            <a:r>
              <a:rPr lang="en-GB" i="1" dirty="0" smtClean="0"/>
              <a:t>wealth </a:t>
            </a:r>
            <a:r>
              <a:rPr lang="en-GB" sz="3400" dirty="0" smtClean="0"/>
              <a:t>(PM May)</a:t>
            </a:r>
          </a:p>
          <a:p>
            <a:pPr marL="0" indent="0">
              <a:buNone/>
            </a:pPr>
            <a:endParaRPr lang="en-GB" dirty="0" smtClean="0"/>
          </a:p>
          <a:p>
            <a:endParaRPr lang="en-GB" dirty="0"/>
          </a:p>
        </p:txBody>
      </p:sp>
      <p:sp>
        <p:nvSpPr>
          <p:cNvPr id="3" name="Title 2"/>
          <p:cNvSpPr>
            <a:spLocks noGrp="1"/>
          </p:cNvSpPr>
          <p:nvPr>
            <p:ph type="title"/>
          </p:nvPr>
        </p:nvSpPr>
        <p:spPr/>
        <p:txBody>
          <a:bodyPr>
            <a:normAutofit/>
          </a:bodyPr>
          <a:lstStyle/>
          <a:p>
            <a:r>
              <a:rPr lang="en-GB" sz="3600" dirty="0" smtClean="0"/>
              <a:t>An idea whose time has come?</a:t>
            </a:r>
            <a:endParaRPr lang="en-GB" sz="3600" dirty="0"/>
          </a:p>
        </p:txBody>
      </p:sp>
    </p:spTree>
    <p:extLst>
      <p:ext uri="{BB962C8B-B14F-4D97-AF65-F5344CB8AC3E}">
        <p14:creationId xmlns:p14="http://schemas.microsoft.com/office/powerpoint/2010/main" val="23909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smtClean="0"/>
              <a:t>Enduring inequalities</a:t>
            </a:r>
            <a:endParaRPr lang="en-GB" sz="3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987" y="1607749"/>
            <a:ext cx="3452242" cy="246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621095"/>
            <a:ext cx="3524250" cy="245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2505" y="4311528"/>
            <a:ext cx="3524250" cy="249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H="1">
            <a:off x="4716016" y="1600200"/>
            <a:ext cx="5172" cy="497083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187624" y="4221088"/>
            <a:ext cx="712879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D:\dsrc2\Connected neighbourhoods 10.09.15\Workshops\Sheffield maps\2_Sheff_LAoverview_201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092" y="4253126"/>
            <a:ext cx="3606924" cy="25502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5557303"/>
            <a:ext cx="689459" cy="707886"/>
          </a:xfrm>
          <a:prstGeom prst="rect">
            <a:avLst/>
          </a:prstGeom>
          <a:noFill/>
        </p:spPr>
        <p:txBody>
          <a:bodyPr wrap="square" rtlCol="0">
            <a:spAutoFit/>
          </a:bodyPr>
          <a:lstStyle/>
          <a:p>
            <a:r>
              <a:rPr lang="en-GB" sz="1000" dirty="0" smtClean="0"/>
              <a:t>Source: Rae et al. (2016)</a:t>
            </a:r>
            <a:endParaRPr lang="en-GB" sz="1000" dirty="0"/>
          </a:p>
        </p:txBody>
      </p:sp>
    </p:spTree>
    <p:extLst>
      <p:ext uri="{BB962C8B-B14F-4D97-AF65-F5344CB8AC3E}">
        <p14:creationId xmlns:p14="http://schemas.microsoft.com/office/powerpoint/2010/main" val="1767099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smtClean="0"/>
              <a:t>Brexit and the 'left behind'</a:t>
            </a:r>
            <a:endParaRPr lang="en-GB" sz="3600" dirty="0"/>
          </a:p>
        </p:txBody>
      </p:sp>
      <p:pic>
        <p:nvPicPr>
          <p:cNvPr id="6150"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8641" y="1600200"/>
            <a:ext cx="554516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724128" y="6332140"/>
            <a:ext cx="2304256" cy="307777"/>
          </a:xfrm>
          <a:prstGeom prst="rect">
            <a:avLst/>
          </a:prstGeom>
          <a:noFill/>
        </p:spPr>
        <p:txBody>
          <a:bodyPr wrap="square" rtlCol="0">
            <a:spAutoFit/>
          </a:bodyPr>
          <a:lstStyle/>
          <a:p>
            <a:r>
              <a:rPr lang="en-GB" sz="1400" dirty="0" smtClean="0"/>
              <a:t>Source: RSA (2016)</a:t>
            </a:r>
            <a:endParaRPr lang="en-GB" sz="1400" dirty="0"/>
          </a:p>
        </p:txBody>
      </p:sp>
    </p:spTree>
    <p:extLst>
      <p:ext uri="{BB962C8B-B14F-4D97-AF65-F5344CB8AC3E}">
        <p14:creationId xmlns:p14="http://schemas.microsoft.com/office/powerpoint/2010/main" val="3826391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smtClean="0"/>
              <a:t>The Inclusive Growth Monitor</a:t>
            </a:r>
            <a:endParaRPr lang="en-GB" sz="3600"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556792"/>
            <a:ext cx="33158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55976" y="1700808"/>
            <a:ext cx="4536504" cy="4462760"/>
          </a:xfrm>
          <a:prstGeom prst="rect">
            <a:avLst/>
          </a:prstGeom>
          <a:noFill/>
        </p:spPr>
        <p:txBody>
          <a:bodyPr wrap="square" rtlCol="0">
            <a:spAutoFit/>
          </a:bodyPr>
          <a:lstStyle/>
          <a:p>
            <a:r>
              <a:rPr lang="en-GB" sz="2800" dirty="0" smtClean="0"/>
              <a:t>Full report and technical note:</a:t>
            </a:r>
          </a:p>
          <a:p>
            <a:endParaRPr lang="en-GB" sz="2800" dirty="0"/>
          </a:p>
          <a:p>
            <a:r>
              <a:rPr lang="en-GB" sz="2800" dirty="0">
                <a:hlinkClick r:id="rId4"/>
              </a:rPr>
              <a:t>https://</a:t>
            </a:r>
            <a:r>
              <a:rPr lang="en-GB" sz="2800" dirty="0" smtClean="0">
                <a:hlinkClick r:id="rId4"/>
              </a:rPr>
              <a:t>www.jrf.org.uk/report/inclusive-growth-monitor</a:t>
            </a:r>
            <a:endParaRPr lang="en-GB" sz="2800" dirty="0" smtClean="0"/>
          </a:p>
          <a:p>
            <a:endParaRPr lang="en-GB" dirty="0"/>
          </a:p>
          <a:p>
            <a:endParaRPr lang="en-GB" dirty="0"/>
          </a:p>
          <a:p>
            <a:endParaRPr lang="en-GB" dirty="0" smtClean="0"/>
          </a:p>
          <a:p>
            <a:endParaRPr lang="en-GB" dirty="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661065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2800" dirty="0" smtClean="0"/>
              <a:t>Dimensions and indicators in inclusion theme</a:t>
            </a:r>
            <a:endParaRPr lang="en-GB" sz="28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468624076"/>
              </p:ext>
            </p:extLst>
          </p:nvPr>
        </p:nvGraphicFramePr>
        <p:xfrm>
          <a:off x="539552" y="1412774"/>
          <a:ext cx="8280920" cy="4896546"/>
        </p:xfrm>
        <a:graphic>
          <a:graphicData uri="http://schemas.openxmlformats.org/drawingml/2006/table">
            <a:tbl>
              <a:tblPr firstRow="1" firstCol="1" bandRow="1">
                <a:tableStyleId>{5C22544A-7EE6-4342-B048-85BDC9FD1C3A}</a:tableStyleId>
              </a:tblPr>
              <a:tblGrid>
                <a:gridCol w="1600218"/>
                <a:gridCol w="2501547"/>
                <a:gridCol w="4179155"/>
              </a:tblGrid>
              <a:tr h="360042">
                <a:tc>
                  <a:txBody>
                    <a:bodyPr/>
                    <a:lstStyle/>
                    <a:p>
                      <a:pPr>
                        <a:spcBef>
                          <a:spcPts val="300"/>
                        </a:spcBef>
                        <a:spcAft>
                          <a:spcPts val="300"/>
                        </a:spcAft>
                      </a:pPr>
                      <a:r>
                        <a:rPr lang="en-GB" sz="1500" dirty="0">
                          <a:effectLst/>
                        </a:rPr>
                        <a:t>Dimension </a:t>
                      </a:r>
                      <a:endParaRPr lang="en-GB" sz="1500" dirty="0">
                        <a:effectLst/>
                        <a:latin typeface="Arial"/>
                        <a:ea typeface="MS Mincho"/>
                      </a:endParaRPr>
                    </a:p>
                  </a:txBody>
                  <a:tcPr marL="68580" marR="68580" marT="0" marB="0" anchor="ctr"/>
                </a:tc>
                <a:tc>
                  <a:txBody>
                    <a:bodyPr/>
                    <a:lstStyle/>
                    <a:p>
                      <a:pPr>
                        <a:spcBef>
                          <a:spcPts val="300"/>
                        </a:spcBef>
                        <a:spcAft>
                          <a:spcPts val="300"/>
                        </a:spcAft>
                      </a:pPr>
                      <a:r>
                        <a:rPr lang="en-GB" sz="1500" dirty="0">
                          <a:effectLst/>
                        </a:rPr>
                        <a:t>Indicator</a:t>
                      </a:r>
                      <a:endParaRPr lang="en-GB" sz="1500" dirty="0">
                        <a:effectLst/>
                        <a:latin typeface="Arial"/>
                        <a:ea typeface="MS Mincho"/>
                      </a:endParaRPr>
                    </a:p>
                  </a:txBody>
                  <a:tcPr marL="68580" marR="68580" marT="0" marB="0" anchor="ctr"/>
                </a:tc>
                <a:tc>
                  <a:txBody>
                    <a:bodyPr/>
                    <a:lstStyle/>
                    <a:p>
                      <a:pPr>
                        <a:spcBef>
                          <a:spcPts val="300"/>
                        </a:spcBef>
                        <a:spcAft>
                          <a:spcPts val="300"/>
                        </a:spcAft>
                      </a:pPr>
                      <a:r>
                        <a:rPr lang="en-GB" sz="1500" dirty="0">
                          <a:effectLst/>
                        </a:rPr>
                        <a:t>Full definition of indicator</a:t>
                      </a:r>
                      <a:endParaRPr lang="en-GB" sz="1500" dirty="0">
                        <a:effectLst/>
                        <a:latin typeface="Arial"/>
                        <a:ea typeface="MS Mincho"/>
                      </a:endParaRPr>
                    </a:p>
                  </a:txBody>
                  <a:tcPr marL="68580" marR="68580" marT="0" marB="0" anchor="ctr"/>
                </a:tc>
              </a:tr>
              <a:tr h="438906">
                <a:tc rowSpan="3">
                  <a:txBody>
                    <a:bodyPr/>
                    <a:lstStyle/>
                    <a:p>
                      <a:pPr>
                        <a:spcBef>
                          <a:spcPts val="300"/>
                        </a:spcBef>
                        <a:spcAft>
                          <a:spcPts val="300"/>
                        </a:spcAft>
                      </a:pPr>
                      <a:r>
                        <a:rPr lang="en-GB" sz="1500" dirty="0">
                          <a:effectLst/>
                        </a:rPr>
                        <a:t>Income</a:t>
                      </a:r>
                      <a:endParaRPr lang="en-GB" sz="1500" dirty="0">
                        <a:effectLst/>
                        <a:latin typeface="Arial"/>
                        <a:ea typeface="MS Mincho"/>
                      </a:endParaRPr>
                    </a:p>
                  </a:txBody>
                  <a:tcPr marL="68580" marR="68580" marT="0" marB="0" anchor="ctr"/>
                </a:tc>
                <a:tc>
                  <a:txBody>
                    <a:bodyPr/>
                    <a:lstStyle/>
                    <a:p>
                      <a:pPr>
                        <a:spcBef>
                          <a:spcPts val="300"/>
                        </a:spcBef>
                        <a:spcAft>
                          <a:spcPts val="300"/>
                        </a:spcAft>
                      </a:pPr>
                      <a:r>
                        <a:rPr lang="en-GB" sz="1500" dirty="0">
                          <a:effectLst/>
                        </a:rPr>
                        <a:t>Out of work benefits</a:t>
                      </a:r>
                      <a:endParaRPr lang="en-GB" sz="1500" dirty="0">
                        <a:effectLst/>
                        <a:latin typeface="Arial"/>
                        <a:ea typeface="MS Mincho"/>
                      </a:endParaRPr>
                    </a:p>
                  </a:txBody>
                  <a:tcPr marL="68580" marR="68580" marT="0" marB="0" anchor="ctr"/>
                </a:tc>
                <a:tc>
                  <a:txBody>
                    <a:bodyPr/>
                    <a:lstStyle/>
                    <a:p>
                      <a:pPr>
                        <a:spcBef>
                          <a:spcPts val="300"/>
                        </a:spcBef>
                        <a:spcAft>
                          <a:spcPts val="300"/>
                        </a:spcAft>
                      </a:pPr>
                      <a:r>
                        <a:rPr lang="en-GB" sz="1500" dirty="0">
                          <a:effectLst/>
                        </a:rPr>
                        <a:t>% of </a:t>
                      </a:r>
                      <a:r>
                        <a:rPr lang="en-GB" sz="1500" dirty="0" smtClean="0">
                          <a:effectLst/>
                        </a:rPr>
                        <a:t>WAP receiving out-of-work </a:t>
                      </a:r>
                      <a:r>
                        <a:rPr lang="en-GB" sz="1500" dirty="0">
                          <a:effectLst/>
                        </a:rPr>
                        <a:t>benefits</a:t>
                      </a:r>
                      <a:endParaRPr lang="en-GB" sz="1500" dirty="0">
                        <a:effectLst/>
                        <a:latin typeface="Arial"/>
                        <a:ea typeface="MS Mincho"/>
                      </a:endParaRPr>
                    </a:p>
                  </a:txBody>
                  <a:tcPr marL="68580" marR="68580" marT="0" marB="0" anchor="ctr"/>
                </a:tc>
              </a:tr>
              <a:tr h="658359">
                <a:tc vMerge="1">
                  <a:txBody>
                    <a:bodyPr/>
                    <a:lstStyle/>
                    <a:p>
                      <a:endParaRPr lang="en-GB"/>
                    </a:p>
                  </a:txBody>
                  <a:tcPr/>
                </a:tc>
                <a:tc>
                  <a:txBody>
                    <a:bodyPr/>
                    <a:lstStyle/>
                    <a:p>
                      <a:pPr>
                        <a:spcBef>
                          <a:spcPts val="300"/>
                        </a:spcBef>
                        <a:spcAft>
                          <a:spcPts val="300"/>
                        </a:spcAft>
                      </a:pPr>
                      <a:r>
                        <a:rPr lang="en-GB" sz="1500" dirty="0">
                          <a:effectLst/>
                        </a:rPr>
                        <a:t>In-work tax credits</a:t>
                      </a:r>
                      <a:endParaRPr lang="en-GB" sz="1500" dirty="0">
                        <a:effectLst/>
                        <a:latin typeface="Arial"/>
                        <a:ea typeface="MS Mincho"/>
                      </a:endParaRPr>
                    </a:p>
                  </a:txBody>
                  <a:tcPr marL="68580" marR="68580" marT="0" marB="0" anchor="ctr"/>
                </a:tc>
                <a:tc>
                  <a:txBody>
                    <a:bodyPr/>
                    <a:lstStyle/>
                    <a:p>
                      <a:pPr>
                        <a:spcBef>
                          <a:spcPts val="300"/>
                        </a:spcBef>
                        <a:spcAft>
                          <a:spcPts val="300"/>
                        </a:spcAft>
                      </a:pPr>
                      <a:r>
                        <a:rPr lang="en-GB" sz="1500" dirty="0">
                          <a:effectLst/>
                        </a:rPr>
                        <a:t>% in-work households with and without children receiving Child and/or Working Tax Credits</a:t>
                      </a:r>
                      <a:endParaRPr lang="en-GB" sz="1500" dirty="0">
                        <a:effectLst/>
                        <a:latin typeface="Arial"/>
                        <a:ea typeface="MS Mincho"/>
                      </a:endParaRPr>
                    </a:p>
                  </a:txBody>
                  <a:tcPr marL="68580" marR="68580" marT="0" marB="0" anchor="ctr"/>
                </a:tc>
              </a:tr>
              <a:tr h="438906">
                <a:tc vMerge="1">
                  <a:txBody>
                    <a:bodyPr/>
                    <a:lstStyle/>
                    <a:p>
                      <a:endParaRPr lang="en-GB"/>
                    </a:p>
                  </a:txBody>
                  <a:tcPr/>
                </a:tc>
                <a:tc>
                  <a:txBody>
                    <a:bodyPr/>
                    <a:lstStyle/>
                    <a:p>
                      <a:pPr>
                        <a:spcBef>
                          <a:spcPts val="300"/>
                        </a:spcBef>
                        <a:spcAft>
                          <a:spcPts val="300"/>
                        </a:spcAft>
                      </a:pPr>
                      <a:r>
                        <a:rPr lang="en-GB" sz="1500" dirty="0" smtClean="0">
                          <a:effectLst/>
                          <a:latin typeface="Arial"/>
                          <a:ea typeface="MS Mincho"/>
                          <a:cs typeface="Arial"/>
                        </a:rPr>
                        <a:t>Low earnings</a:t>
                      </a:r>
                      <a:endParaRPr lang="en-GB" sz="1500" dirty="0">
                        <a:effectLst/>
                        <a:latin typeface="Arial"/>
                        <a:ea typeface="MS Mincho"/>
                      </a:endParaRPr>
                    </a:p>
                  </a:txBody>
                  <a:tcPr marL="68580" marR="68580" marT="0" marB="0" anchor="ctr"/>
                </a:tc>
                <a:tc>
                  <a:txBody>
                    <a:bodyPr/>
                    <a:lstStyle/>
                    <a:p>
                      <a:pPr>
                        <a:spcBef>
                          <a:spcPts val="300"/>
                        </a:spcBef>
                        <a:spcAft>
                          <a:spcPts val="300"/>
                        </a:spcAft>
                      </a:pPr>
                      <a:r>
                        <a:rPr lang="en-GB" sz="1500" dirty="0" smtClean="0">
                          <a:effectLst/>
                          <a:latin typeface="Arial"/>
                          <a:ea typeface="MS Mincho"/>
                          <a:cs typeface="Arial"/>
                        </a:rPr>
                        <a:t>Gross weekly pay at the 20</a:t>
                      </a:r>
                      <a:r>
                        <a:rPr lang="en-GB" sz="1500" baseline="30000" dirty="0" smtClean="0">
                          <a:effectLst/>
                          <a:latin typeface="Arial"/>
                          <a:ea typeface="MS Mincho"/>
                          <a:cs typeface="Arial"/>
                        </a:rPr>
                        <a:t>th</a:t>
                      </a:r>
                      <a:r>
                        <a:rPr lang="en-GB" sz="1500" dirty="0" smtClean="0">
                          <a:effectLst/>
                          <a:latin typeface="Arial"/>
                          <a:ea typeface="MS Mincho"/>
                          <a:cs typeface="Arial"/>
                        </a:rPr>
                        <a:t> percentile </a:t>
                      </a:r>
                      <a:endParaRPr lang="en-GB" sz="1500" dirty="0">
                        <a:effectLst/>
                        <a:latin typeface="Arial"/>
                        <a:ea typeface="MS Mincho"/>
                      </a:endParaRPr>
                    </a:p>
                  </a:txBody>
                  <a:tcPr marL="68580" marR="68580" marT="0" marB="0" anchor="ctr"/>
                </a:tc>
              </a:tr>
              <a:tr h="438906">
                <a:tc rowSpan="3">
                  <a:txBody>
                    <a:bodyPr/>
                    <a:lstStyle/>
                    <a:p>
                      <a:pPr>
                        <a:spcBef>
                          <a:spcPts val="300"/>
                        </a:spcBef>
                        <a:spcAft>
                          <a:spcPts val="300"/>
                        </a:spcAft>
                      </a:pPr>
                      <a:r>
                        <a:rPr lang="en-GB" sz="1500" dirty="0">
                          <a:effectLst/>
                        </a:rPr>
                        <a:t>Living costs</a:t>
                      </a:r>
                      <a:endParaRPr lang="en-GB" sz="1500" dirty="0">
                        <a:effectLst/>
                        <a:latin typeface="Arial"/>
                        <a:ea typeface="MS Mincho"/>
                      </a:endParaRPr>
                    </a:p>
                  </a:txBody>
                  <a:tcPr marL="68580" marR="68580" marT="0" marB="0" anchor="ctr"/>
                </a:tc>
                <a:tc>
                  <a:txBody>
                    <a:bodyPr/>
                    <a:lstStyle/>
                    <a:p>
                      <a:pPr>
                        <a:spcBef>
                          <a:spcPts val="300"/>
                        </a:spcBef>
                        <a:spcAft>
                          <a:spcPts val="300"/>
                        </a:spcAft>
                      </a:pPr>
                      <a:r>
                        <a:rPr lang="en-GB" sz="1500" dirty="0">
                          <a:effectLst/>
                        </a:rPr>
                        <a:t>Housing affordability </a:t>
                      </a:r>
                      <a:endParaRPr lang="en-GB" sz="1500" dirty="0">
                        <a:effectLst/>
                        <a:latin typeface="Arial"/>
                        <a:ea typeface="MS Mincho"/>
                      </a:endParaRPr>
                    </a:p>
                  </a:txBody>
                  <a:tcPr marL="68580" marR="68580" marT="0" marB="0" anchor="ctr"/>
                </a:tc>
                <a:tc>
                  <a:txBody>
                    <a:bodyPr/>
                    <a:lstStyle/>
                    <a:p>
                      <a:pPr>
                        <a:spcBef>
                          <a:spcPts val="300"/>
                        </a:spcBef>
                        <a:spcAft>
                          <a:spcPts val="300"/>
                        </a:spcAft>
                      </a:pPr>
                      <a:r>
                        <a:rPr lang="en-GB" sz="1500" dirty="0">
                          <a:effectLst/>
                        </a:rPr>
                        <a:t>Ratio of lower quartile house </a:t>
                      </a:r>
                      <a:r>
                        <a:rPr lang="en-GB" sz="1500" dirty="0" smtClean="0">
                          <a:effectLst/>
                        </a:rPr>
                        <a:t>prices </a:t>
                      </a:r>
                      <a:r>
                        <a:rPr lang="en-GB" sz="1500" dirty="0">
                          <a:effectLst/>
                        </a:rPr>
                        <a:t>to lower quartile earnings</a:t>
                      </a:r>
                      <a:endParaRPr lang="en-GB" sz="1500" dirty="0">
                        <a:effectLst/>
                        <a:latin typeface="Arial"/>
                        <a:ea typeface="MS Mincho"/>
                      </a:endParaRPr>
                    </a:p>
                  </a:txBody>
                  <a:tcPr marL="68580" marR="68580" marT="0" marB="0" anchor="ctr"/>
                </a:tc>
              </a:tr>
              <a:tr h="438906">
                <a:tc vMerge="1">
                  <a:txBody>
                    <a:bodyPr/>
                    <a:lstStyle/>
                    <a:p>
                      <a:endParaRPr lang="en-GB"/>
                    </a:p>
                  </a:txBody>
                  <a:tcPr/>
                </a:tc>
                <a:tc>
                  <a:txBody>
                    <a:bodyPr/>
                    <a:lstStyle/>
                    <a:p>
                      <a:pPr>
                        <a:spcBef>
                          <a:spcPts val="300"/>
                        </a:spcBef>
                        <a:spcAft>
                          <a:spcPts val="300"/>
                        </a:spcAft>
                      </a:pPr>
                      <a:r>
                        <a:rPr lang="en-GB" sz="1500" dirty="0">
                          <a:effectLst/>
                        </a:rPr>
                        <a:t>Housing costs</a:t>
                      </a:r>
                      <a:endParaRPr lang="en-GB" sz="1500" dirty="0">
                        <a:effectLst/>
                        <a:latin typeface="Arial"/>
                        <a:ea typeface="MS Mincho"/>
                      </a:endParaRPr>
                    </a:p>
                  </a:txBody>
                  <a:tcPr marL="68580" marR="68580" marT="0" marB="0" anchor="ctr"/>
                </a:tc>
                <a:tc>
                  <a:txBody>
                    <a:bodyPr/>
                    <a:lstStyle/>
                    <a:p>
                      <a:pPr>
                        <a:spcBef>
                          <a:spcPts val="300"/>
                        </a:spcBef>
                        <a:spcAft>
                          <a:spcPts val="300"/>
                        </a:spcAft>
                      </a:pPr>
                      <a:r>
                        <a:rPr lang="en-GB" sz="1500" dirty="0">
                          <a:effectLst/>
                        </a:rPr>
                        <a:t>Median monthly rents for private sector dwellings</a:t>
                      </a:r>
                      <a:endParaRPr lang="en-GB" sz="1500" dirty="0">
                        <a:effectLst/>
                        <a:latin typeface="Arial"/>
                        <a:ea typeface="MS Mincho"/>
                      </a:endParaRPr>
                    </a:p>
                  </a:txBody>
                  <a:tcPr marL="68580" marR="68580" marT="0" marB="0" anchor="ctr"/>
                </a:tc>
              </a:tr>
              <a:tr h="438906">
                <a:tc vMerge="1">
                  <a:txBody>
                    <a:bodyPr/>
                    <a:lstStyle/>
                    <a:p>
                      <a:endParaRPr lang="en-GB"/>
                    </a:p>
                  </a:txBody>
                  <a:tcPr/>
                </a:tc>
                <a:tc>
                  <a:txBody>
                    <a:bodyPr/>
                    <a:lstStyle/>
                    <a:p>
                      <a:pPr>
                        <a:spcBef>
                          <a:spcPts val="300"/>
                        </a:spcBef>
                        <a:spcAft>
                          <a:spcPts val="300"/>
                        </a:spcAft>
                      </a:pPr>
                      <a:r>
                        <a:rPr lang="en-GB" sz="1500" dirty="0">
                          <a:effectLst/>
                        </a:rPr>
                        <a:t>Fuel poverty</a:t>
                      </a:r>
                      <a:endParaRPr lang="en-GB" sz="1500" dirty="0">
                        <a:effectLst/>
                        <a:latin typeface="Arial"/>
                        <a:ea typeface="MS Mincho"/>
                      </a:endParaRPr>
                    </a:p>
                  </a:txBody>
                  <a:tcPr marL="68580" marR="68580" marT="0" marB="0" anchor="ctr"/>
                </a:tc>
                <a:tc>
                  <a:txBody>
                    <a:bodyPr/>
                    <a:lstStyle/>
                    <a:p>
                      <a:pPr>
                        <a:spcBef>
                          <a:spcPts val="300"/>
                        </a:spcBef>
                        <a:spcAft>
                          <a:spcPts val="300"/>
                        </a:spcAft>
                      </a:pPr>
                      <a:r>
                        <a:rPr lang="en-GB" sz="1500" dirty="0">
                          <a:effectLst/>
                        </a:rPr>
                        <a:t>% of households classed as </a:t>
                      </a:r>
                      <a:r>
                        <a:rPr lang="en-GB" sz="1500" dirty="0" smtClean="0">
                          <a:effectLst/>
                        </a:rPr>
                        <a:t>'fuel </a:t>
                      </a:r>
                      <a:r>
                        <a:rPr lang="en-GB" sz="1500" dirty="0">
                          <a:effectLst/>
                        </a:rPr>
                        <a:t>poor' </a:t>
                      </a:r>
                      <a:endParaRPr lang="en-GB" sz="1500" dirty="0">
                        <a:effectLst/>
                        <a:latin typeface="Arial"/>
                        <a:ea typeface="MS Mincho"/>
                      </a:endParaRPr>
                    </a:p>
                  </a:txBody>
                  <a:tcPr marL="68580" marR="68580" marT="0" marB="0" anchor="ctr"/>
                </a:tc>
              </a:tr>
              <a:tr h="658359">
                <a:tc rowSpan="3">
                  <a:txBody>
                    <a:bodyPr/>
                    <a:lstStyle/>
                    <a:p>
                      <a:pPr>
                        <a:spcBef>
                          <a:spcPts val="300"/>
                        </a:spcBef>
                        <a:spcAft>
                          <a:spcPts val="300"/>
                        </a:spcAft>
                      </a:pPr>
                      <a:r>
                        <a:rPr lang="en-GB" sz="1500" dirty="0">
                          <a:effectLst/>
                        </a:rPr>
                        <a:t>Labour market exclusion</a:t>
                      </a:r>
                      <a:endParaRPr lang="en-GB" sz="1500" dirty="0">
                        <a:effectLst/>
                        <a:latin typeface="Arial"/>
                        <a:ea typeface="MS Mincho"/>
                      </a:endParaRPr>
                    </a:p>
                  </a:txBody>
                  <a:tcPr marL="68580" marR="68580" marT="0" marB="0" anchor="ctr"/>
                </a:tc>
                <a:tc>
                  <a:txBody>
                    <a:bodyPr/>
                    <a:lstStyle/>
                    <a:p>
                      <a:pPr>
                        <a:spcBef>
                          <a:spcPts val="300"/>
                        </a:spcBef>
                        <a:spcAft>
                          <a:spcPts val="300"/>
                        </a:spcAft>
                      </a:pPr>
                      <a:r>
                        <a:rPr lang="en-GB" sz="1500" dirty="0">
                          <a:effectLst/>
                        </a:rPr>
                        <a:t>Unemployment</a:t>
                      </a:r>
                      <a:endParaRPr lang="en-GB" sz="1500" dirty="0">
                        <a:effectLst/>
                        <a:latin typeface="Arial"/>
                        <a:ea typeface="MS Mincho"/>
                      </a:endParaRPr>
                    </a:p>
                  </a:txBody>
                  <a:tcPr marL="68580" marR="68580" marT="0" marB="0" anchor="ctr"/>
                </a:tc>
                <a:tc>
                  <a:txBody>
                    <a:bodyPr/>
                    <a:lstStyle/>
                    <a:p>
                      <a:pPr>
                        <a:spcBef>
                          <a:spcPts val="300"/>
                        </a:spcBef>
                        <a:spcAft>
                          <a:spcPts val="300"/>
                        </a:spcAft>
                      </a:pPr>
                      <a:r>
                        <a:rPr lang="en-GB" sz="1500" dirty="0">
                          <a:effectLst/>
                        </a:rPr>
                        <a:t>% of </a:t>
                      </a:r>
                      <a:r>
                        <a:rPr lang="en-GB" sz="1500" dirty="0" smtClean="0">
                          <a:effectLst/>
                        </a:rPr>
                        <a:t>WAP not </a:t>
                      </a:r>
                      <a:r>
                        <a:rPr lang="en-GB" sz="1500" dirty="0">
                          <a:effectLst/>
                        </a:rPr>
                        <a:t>in employment but actively seeking work</a:t>
                      </a:r>
                      <a:endParaRPr lang="en-GB" sz="1500" dirty="0">
                        <a:effectLst/>
                        <a:latin typeface="Arial"/>
                        <a:ea typeface="MS Mincho"/>
                      </a:endParaRPr>
                    </a:p>
                  </a:txBody>
                  <a:tcPr marL="68580" marR="68580" marT="0" marB="0" anchor="ctr"/>
                </a:tc>
              </a:tr>
              <a:tr h="438906">
                <a:tc vMerge="1">
                  <a:txBody>
                    <a:bodyPr/>
                    <a:lstStyle/>
                    <a:p>
                      <a:endParaRPr lang="en-GB"/>
                    </a:p>
                  </a:txBody>
                  <a:tcPr/>
                </a:tc>
                <a:tc>
                  <a:txBody>
                    <a:bodyPr/>
                    <a:lstStyle/>
                    <a:p>
                      <a:pPr>
                        <a:spcBef>
                          <a:spcPts val="300"/>
                        </a:spcBef>
                        <a:spcAft>
                          <a:spcPts val="300"/>
                        </a:spcAft>
                      </a:pPr>
                      <a:r>
                        <a:rPr lang="en-GB" sz="1500" dirty="0">
                          <a:effectLst/>
                        </a:rPr>
                        <a:t>Economic inactivity</a:t>
                      </a:r>
                      <a:endParaRPr lang="en-GB" sz="1500" dirty="0">
                        <a:effectLst/>
                        <a:latin typeface="Arial"/>
                        <a:ea typeface="MS Mincho"/>
                      </a:endParaRPr>
                    </a:p>
                  </a:txBody>
                  <a:tcPr marL="68580" marR="68580" marT="0" marB="0" anchor="ctr"/>
                </a:tc>
                <a:tc>
                  <a:txBody>
                    <a:bodyPr/>
                    <a:lstStyle/>
                    <a:p>
                      <a:pPr>
                        <a:spcBef>
                          <a:spcPts val="300"/>
                        </a:spcBef>
                        <a:spcAft>
                          <a:spcPts val="300"/>
                        </a:spcAft>
                      </a:pPr>
                      <a:r>
                        <a:rPr lang="en-GB" sz="1500" dirty="0">
                          <a:effectLst/>
                        </a:rPr>
                        <a:t>% of </a:t>
                      </a:r>
                      <a:r>
                        <a:rPr lang="en-GB" sz="1500" dirty="0" smtClean="0">
                          <a:effectLst/>
                        </a:rPr>
                        <a:t>WAP </a:t>
                      </a:r>
                      <a:r>
                        <a:rPr lang="en-GB" sz="1500" dirty="0">
                          <a:effectLst/>
                        </a:rPr>
                        <a:t>classed as economically inactive</a:t>
                      </a:r>
                      <a:endParaRPr lang="en-GB" sz="1500" dirty="0">
                        <a:effectLst/>
                        <a:latin typeface="Arial"/>
                        <a:ea typeface="MS Mincho"/>
                      </a:endParaRPr>
                    </a:p>
                  </a:txBody>
                  <a:tcPr marL="68580" marR="68580" marT="0" marB="0" anchor="ctr"/>
                </a:tc>
              </a:tr>
              <a:tr h="549762">
                <a:tc vMerge="1">
                  <a:txBody>
                    <a:bodyPr/>
                    <a:lstStyle/>
                    <a:p>
                      <a:endParaRPr lang="en-GB"/>
                    </a:p>
                  </a:txBody>
                  <a:tcPr/>
                </a:tc>
                <a:tc>
                  <a:txBody>
                    <a:bodyPr/>
                    <a:lstStyle/>
                    <a:p>
                      <a:pPr>
                        <a:spcBef>
                          <a:spcPts val="300"/>
                        </a:spcBef>
                        <a:spcAft>
                          <a:spcPts val="300"/>
                        </a:spcAft>
                      </a:pPr>
                      <a:r>
                        <a:rPr lang="en-GB" sz="1500" dirty="0" smtClean="0">
                          <a:effectLst/>
                        </a:rPr>
                        <a:t>Workless households</a:t>
                      </a:r>
                      <a:endParaRPr lang="en-GB" sz="1500" dirty="0">
                        <a:effectLst/>
                        <a:latin typeface="Arial"/>
                        <a:ea typeface="MS Mincho"/>
                      </a:endParaRPr>
                    </a:p>
                  </a:txBody>
                  <a:tcPr marL="68580" marR="68580" marT="0" marB="0" anchor="ctr"/>
                </a:tc>
                <a:tc>
                  <a:txBody>
                    <a:bodyPr/>
                    <a:lstStyle/>
                    <a:p>
                      <a:pPr>
                        <a:spcBef>
                          <a:spcPts val="300"/>
                        </a:spcBef>
                        <a:spcAft>
                          <a:spcPts val="300"/>
                        </a:spcAft>
                      </a:pPr>
                      <a:r>
                        <a:rPr lang="en-GB" sz="1500" kern="1200" dirty="0" smtClean="0">
                          <a:solidFill>
                            <a:schemeClr val="dk1"/>
                          </a:solidFill>
                          <a:effectLst/>
                          <a:latin typeface="+mn-lt"/>
                          <a:ea typeface="+mn-ea"/>
                          <a:cs typeface="+mn-cs"/>
                        </a:rPr>
                        <a:t>% of working-age households with no-one in work</a:t>
                      </a:r>
                      <a:endParaRPr lang="en-GB" sz="1500" dirty="0">
                        <a:effectLst/>
                        <a:latin typeface="Arial"/>
                        <a:ea typeface="MS Mincho"/>
                      </a:endParaRPr>
                    </a:p>
                  </a:txBody>
                  <a:tcPr marL="68580" marR="68580" marT="0" marB="0" anchor="ctr"/>
                </a:tc>
              </a:tr>
            </a:tbl>
          </a:graphicData>
        </a:graphic>
      </p:graphicFrame>
    </p:spTree>
    <p:extLst>
      <p:ext uri="{BB962C8B-B14F-4D97-AF65-F5344CB8AC3E}">
        <p14:creationId xmlns:p14="http://schemas.microsoft.com/office/powerpoint/2010/main" val="1980821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2800" dirty="0"/>
              <a:t>Dimensions and indicators in </a:t>
            </a:r>
            <a:r>
              <a:rPr lang="en-GB" sz="2800" dirty="0" smtClean="0"/>
              <a:t>prosperity theme</a:t>
            </a:r>
            <a:endParaRPr lang="en-GB" sz="2800" dirty="0"/>
          </a:p>
        </p:txBody>
      </p:sp>
      <p:graphicFrame>
        <p:nvGraphicFramePr>
          <p:cNvPr id="2" name="Table 1"/>
          <p:cNvGraphicFramePr>
            <a:graphicFrameLocks noGrp="1"/>
          </p:cNvGraphicFramePr>
          <p:nvPr>
            <p:extLst>
              <p:ext uri="{D42A27DB-BD31-4B8C-83A1-F6EECF244321}">
                <p14:modId xmlns:p14="http://schemas.microsoft.com/office/powerpoint/2010/main" val="3580133967"/>
              </p:ext>
            </p:extLst>
          </p:nvPr>
        </p:nvGraphicFramePr>
        <p:xfrm>
          <a:off x="611559" y="1340768"/>
          <a:ext cx="8064897" cy="5018182"/>
        </p:xfrm>
        <a:graphic>
          <a:graphicData uri="http://schemas.openxmlformats.org/drawingml/2006/table">
            <a:tbl>
              <a:tblPr firstRow="1" firstCol="1" bandRow="1">
                <a:tableStyleId>{5C22544A-7EE6-4342-B048-85BDC9FD1C3A}</a:tableStyleId>
              </a:tblPr>
              <a:tblGrid>
                <a:gridCol w="1558472"/>
                <a:gridCol w="2289003"/>
                <a:gridCol w="4217422"/>
              </a:tblGrid>
              <a:tr h="383964">
                <a:tc>
                  <a:txBody>
                    <a:bodyPr/>
                    <a:lstStyle/>
                    <a:p>
                      <a:pPr>
                        <a:spcBef>
                          <a:spcPts val="300"/>
                        </a:spcBef>
                        <a:spcAft>
                          <a:spcPts val="300"/>
                        </a:spcAft>
                      </a:pPr>
                      <a:r>
                        <a:rPr lang="en-GB" sz="1500" b="1" i="0" dirty="0">
                          <a:effectLst/>
                          <a:latin typeface="Arial"/>
                          <a:ea typeface="MS Mincho"/>
                          <a:cs typeface="Arial"/>
                        </a:rPr>
                        <a:t>Dimension </a:t>
                      </a:r>
                      <a:endParaRPr lang="en-GB" sz="1500" i="0" dirty="0">
                        <a:effectLst/>
                        <a:latin typeface="Arial"/>
                        <a:ea typeface="MS Mincho"/>
                      </a:endParaRPr>
                    </a:p>
                  </a:txBody>
                  <a:tcPr marL="68580" marR="68580" marT="0" marB="0" anchor="ctr"/>
                </a:tc>
                <a:tc>
                  <a:txBody>
                    <a:bodyPr/>
                    <a:lstStyle/>
                    <a:p>
                      <a:pPr>
                        <a:spcBef>
                          <a:spcPts val="300"/>
                        </a:spcBef>
                        <a:spcAft>
                          <a:spcPts val="300"/>
                        </a:spcAft>
                      </a:pPr>
                      <a:r>
                        <a:rPr lang="en-GB" sz="1500" b="1" i="0" dirty="0">
                          <a:effectLst/>
                          <a:latin typeface="Arial"/>
                          <a:ea typeface="MS Mincho"/>
                          <a:cs typeface="Arial"/>
                        </a:rPr>
                        <a:t>Indicator</a:t>
                      </a:r>
                      <a:endParaRPr lang="en-GB" sz="1500" i="0" dirty="0">
                        <a:effectLst/>
                        <a:latin typeface="Arial"/>
                        <a:ea typeface="MS Mincho"/>
                      </a:endParaRPr>
                    </a:p>
                  </a:txBody>
                  <a:tcPr marL="68580" marR="68580" marT="0" marB="0" anchor="ctr"/>
                </a:tc>
                <a:tc>
                  <a:txBody>
                    <a:bodyPr/>
                    <a:lstStyle/>
                    <a:p>
                      <a:pPr>
                        <a:spcBef>
                          <a:spcPts val="300"/>
                        </a:spcBef>
                        <a:spcAft>
                          <a:spcPts val="300"/>
                        </a:spcAft>
                      </a:pPr>
                      <a:r>
                        <a:rPr lang="en-GB" sz="1500" b="1" i="0" dirty="0">
                          <a:effectLst/>
                          <a:latin typeface="Arial"/>
                          <a:ea typeface="MS Mincho"/>
                          <a:cs typeface="Arial"/>
                        </a:rPr>
                        <a:t>Full definition of indicator</a:t>
                      </a:r>
                      <a:endParaRPr lang="en-GB" sz="1500" i="0" dirty="0">
                        <a:effectLst/>
                        <a:latin typeface="Arial"/>
                        <a:ea typeface="MS Mincho"/>
                      </a:endParaRPr>
                    </a:p>
                  </a:txBody>
                  <a:tcPr marL="68580" marR="68580" marT="0" marB="0" anchor="ctr"/>
                </a:tc>
              </a:tr>
              <a:tr h="377667">
                <a:tc rowSpan="3">
                  <a:txBody>
                    <a:bodyPr/>
                    <a:lstStyle/>
                    <a:p>
                      <a:pPr>
                        <a:spcBef>
                          <a:spcPts val="300"/>
                        </a:spcBef>
                        <a:spcAft>
                          <a:spcPts val="300"/>
                        </a:spcAft>
                      </a:pPr>
                      <a:r>
                        <a:rPr lang="en-GB" sz="1500" i="0" dirty="0">
                          <a:effectLst/>
                          <a:latin typeface="Arial"/>
                          <a:ea typeface="MS Mincho"/>
                          <a:cs typeface="Arial"/>
                        </a:rPr>
                        <a:t>Output growth</a:t>
                      </a:r>
                      <a:endParaRPr lang="en-GB" sz="1500" i="0" dirty="0">
                        <a:effectLst/>
                        <a:latin typeface="Arial"/>
                        <a:ea typeface="MS Mincho"/>
                      </a:endParaRPr>
                    </a:p>
                  </a:txBody>
                  <a:tcPr marL="68580" marR="68580" marT="0" marB="0" anchor="ctr"/>
                </a:tc>
                <a:tc>
                  <a:txBody>
                    <a:bodyPr/>
                    <a:lstStyle/>
                    <a:p>
                      <a:pPr>
                        <a:spcBef>
                          <a:spcPts val="300"/>
                        </a:spcBef>
                        <a:spcAft>
                          <a:spcPts val="300"/>
                        </a:spcAft>
                      </a:pPr>
                      <a:r>
                        <a:rPr lang="en-GB" sz="1400" i="0" dirty="0">
                          <a:solidFill>
                            <a:srgbClr val="000000"/>
                          </a:solidFill>
                          <a:effectLst/>
                          <a:latin typeface="Arial"/>
                          <a:ea typeface="MS Mincho"/>
                          <a:cs typeface="Arial"/>
                        </a:rPr>
                        <a:t>Output </a:t>
                      </a:r>
                      <a:endParaRPr lang="en-GB" sz="1400" i="0" dirty="0">
                        <a:effectLst/>
                        <a:latin typeface="Arial"/>
                        <a:ea typeface="MS Mincho"/>
                      </a:endParaRPr>
                    </a:p>
                  </a:txBody>
                  <a:tcPr marL="68580" marR="68580" marT="0" marB="0" anchor="ctr"/>
                </a:tc>
                <a:tc>
                  <a:txBody>
                    <a:bodyPr/>
                    <a:lstStyle/>
                    <a:p>
                      <a:pPr>
                        <a:spcBef>
                          <a:spcPts val="300"/>
                        </a:spcBef>
                        <a:spcAft>
                          <a:spcPts val="300"/>
                        </a:spcAft>
                      </a:pPr>
                      <a:r>
                        <a:rPr lang="en-GB" sz="1400" i="0" dirty="0">
                          <a:solidFill>
                            <a:srgbClr val="000000"/>
                          </a:solidFill>
                          <a:effectLst/>
                          <a:latin typeface="Arial"/>
                          <a:ea typeface="MS Mincho"/>
                          <a:cs typeface="Arial"/>
                        </a:rPr>
                        <a:t>Gross Value Added (GVA) </a:t>
                      </a:r>
                      <a:r>
                        <a:rPr lang="en-GB" sz="1400" i="0" dirty="0" smtClean="0">
                          <a:solidFill>
                            <a:srgbClr val="000000"/>
                          </a:solidFill>
                          <a:effectLst/>
                          <a:latin typeface="Arial"/>
                          <a:ea typeface="MS Mincho"/>
                          <a:cs typeface="Arial"/>
                        </a:rPr>
                        <a:t>per capita</a:t>
                      </a:r>
                      <a:endParaRPr lang="en-GB" sz="1400" i="0" dirty="0">
                        <a:effectLst/>
                        <a:latin typeface="Arial"/>
                        <a:ea typeface="MS Mincho"/>
                      </a:endParaRPr>
                    </a:p>
                  </a:txBody>
                  <a:tcPr marL="68580" marR="68580" marT="0" marB="0" anchor="ctr"/>
                </a:tc>
              </a:tr>
              <a:tr h="410311">
                <a:tc vMerge="1">
                  <a:txBody>
                    <a:bodyPr/>
                    <a:lstStyle/>
                    <a:p>
                      <a:endParaRPr lang="en-GB"/>
                    </a:p>
                  </a:txBody>
                  <a:tcPr/>
                </a:tc>
                <a:tc>
                  <a:txBody>
                    <a:bodyPr/>
                    <a:lstStyle/>
                    <a:p>
                      <a:pPr>
                        <a:spcBef>
                          <a:spcPts val="300"/>
                        </a:spcBef>
                        <a:spcAft>
                          <a:spcPts val="300"/>
                        </a:spcAft>
                      </a:pPr>
                      <a:r>
                        <a:rPr lang="en-GB" sz="1400" i="0" dirty="0">
                          <a:solidFill>
                            <a:srgbClr val="000000"/>
                          </a:solidFill>
                          <a:effectLst/>
                          <a:latin typeface="Arial"/>
                          <a:ea typeface="MS Mincho"/>
                          <a:cs typeface="Arial"/>
                        </a:rPr>
                        <a:t>Private sector businesses</a:t>
                      </a:r>
                      <a:endParaRPr lang="en-GB" sz="1400" i="0" dirty="0">
                        <a:effectLst/>
                        <a:latin typeface="Arial"/>
                        <a:ea typeface="MS Mincho"/>
                      </a:endParaRPr>
                    </a:p>
                  </a:txBody>
                  <a:tcPr marL="68580" marR="68580" marT="0" marB="0" anchor="ctr"/>
                </a:tc>
                <a:tc>
                  <a:txBody>
                    <a:bodyPr/>
                    <a:lstStyle/>
                    <a:p>
                      <a:pPr>
                        <a:spcBef>
                          <a:spcPts val="300"/>
                        </a:spcBef>
                        <a:spcAft>
                          <a:spcPts val="300"/>
                        </a:spcAft>
                      </a:pPr>
                      <a:r>
                        <a:rPr lang="en-GB" sz="1400" i="0" dirty="0">
                          <a:solidFill>
                            <a:srgbClr val="000000"/>
                          </a:solidFill>
                          <a:effectLst/>
                          <a:latin typeface="Arial"/>
                          <a:ea typeface="MS Mincho"/>
                          <a:cs typeface="Arial"/>
                        </a:rPr>
                        <a:t>Number of private sector workplaces per 1000 </a:t>
                      </a:r>
                      <a:r>
                        <a:rPr lang="en-GB" sz="1400" i="0" dirty="0" smtClean="0">
                          <a:solidFill>
                            <a:srgbClr val="000000"/>
                          </a:solidFill>
                          <a:effectLst/>
                          <a:latin typeface="Arial"/>
                          <a:ea typeface="MS Mincho"/>
                          <a:cs typeface="Arial"/>
                        </a:rPr>
                        <a:t>WAP</a:t>
                      </a:r>
                      <a:endParaRPr lang="en-GB" sz="1400" i="0" dirty="0">
                        <a:effectLst/>
                        <a:latin typeface="Arial"/>
                        <a:ea typeface="MS Mincho"/>
                      </a:endParaRPr>
                    </a:p>
                  </a:txBody>
                  <a:tcPr marL="68580" marR="68580" marT="0" marB="0" anchor="ctr"/>
                </a:tc>
              </a:tr>
              <a:tr h="383964">
                <a:tc vMerge="1">
                  <a:txBody>
                    <a:bodyPr/>
                    <a:lstStyle/>
                    <a:p>
                      <a:endParaRPr lang="en-GB"/>
                    </a:p>
                  </a:txBody>
                  <a:tcPr/>
                </a:tc>
                <a:tc>
                  <a:txBody>
                    <a:bodyPr/>
                    <a:lstStyle/>
                    <a:p>
                      <a:pPr>
                        <a:spcBef>
                          <a:spcPts val="300"/>
                        </a:spcBef>
                        <a:spcAft>
                          <a:spcPts val="300"/>
                        </a:spcAft>
                      </a:pPr>
                      <a:r>
                        <a:rPr lang="en-GB" sz="1400" i="0" dirty="0">
                          <a:solidFill>
                            <a:srgbClr val="000000"/>
                          </a:solidFill>
                          <a:effectLst/>
                          <a:latin typeface="Arial"/>
                          <a:ea typeface="MS Mincho"/>
                          <a:cs typeface="Arial"/>
                        </a:rPr>
                        <a:t>Wages/earnings</a:t>
                      </a:r>
                      <a:endParaRPr lang="en-GB" sz="1400" i="0" dirty="0">
                        <a:effectLst/>
                        <a:latin typeface="Arial"/>
                        <a:ea typeface="MS Mincho"/>
                      </a:endParaRPr>
                    </a:p>
                  </a:txBody>
                  <a:tcPr marL="68580" marR="68580" marT="0" marB="0" anchor="ctr"/>
                </a:tc>
                <a:tc>
                  <a:txBody>
                    <a:bodyPr/>
                    <a:lstStyle/>
                    <a:p>
                      <a:pPr>
                        <a:spcBef>
                          <a:spcPts val="300"/>
                        </a:spcBef>
                        <a:spcAft>
                          <a:spcPts val="300"/>
                        </a:spcAft>
                      </a:pPr>
                      <a:r>
                        <a:rPr lang="en-GB" sz="1400" i="0" dirty="0">
                          <a:effectLst/>
                          <a:latin typeface="Arial"/>
                          <a:ea typeface="MS Mincho"/>
                          <a:cs typeface="Arial"/>
                        </a:rPr>
                        <a:t>Median gross weekly pay for </a:t>
                      </a:r>
                      <a:r>
                        <a:rPr lang="en-GB" sz="1400" i="0" dirty="0" smtClean="0">
                          <a:effectLst/>
                          <a:latin typeface="Arial"/>
                          <a:ea typeface="MS Mincho"/>
                          <a:cs typeface="Arial"/>
                        </a:rPr>
                        <a:t>full-time workers</a:t>
                      </a:r>
                      <a:endParaRPr lang="en-GB" sz="1400" i="0" dirty="0">
                        <a:effectLst/>
                        <a:latin typeface="Arial"/>
                        <a:ea typeface="MS Mincho"/>
                      </a:endParaRPr>
                    </a:p>
                  </a:txBody>
                  <a:tcPr marL="68580" marR="68580" marT="0" marB="0" anchor="ctr"/>
                </a:tc>
              </a:tr>
              <a:tr h="388086">
                <a:tc rowSpan="3">
                  <a:txBody>
                    <a:bodyPr/>
                    <a:lstStyle/>
                    <a:p>
                      <a:pPr>
                        <a:spcBef>
                          <a:spcPts val="300"/>
                        </a:spcBef>
                        <a:spcAft>
                          <a:spcPts val="300"/>
                        </a:spcAft>
                      </a:pPr>
                      <a:r>
                        <a:rPr lang="en-GB" sz="1500" i="0" dirty="0">
                          <a:effectLst/>
                          <a:latin typeface="Arial"/>
                          <a:ea typeface="MS Mincho"/>
                          <a:cs typeface="Arial"/>
                        </a:rPr>
                        <a:t>Employment</a:t>
                      </a:r>
                      <a:endParaRPr lang="en-GB" sz="1500" i="0" dirty="0">
                        <a:effectLst/>
                        <a:latin typeface="Arial"/>
                        <a:ea typeface="MS Mincho"/>
                      </a:endParaRPr>
                    </a:p>
                  </a:txBody>
                  <a:tcPr marL="68580" marR="68580" marT="0" marB="0" anchor="ctr"/>
                </a:tc>
                <a:tc>
                  <a:txBody>
                    <a:bodyPr/>
                    <a:lstStyle/>
                    <a:p>
                      <a:pPr>
                        <a:spcBef>
                          <a:spcPts val="300"/>
                        </a:spcBef>
                        <a:spcAft>
                          <a:spcPts val="300"/>
                        </a:spcAft>
                      </a:pPr>
                      <a:r>
                        <a:rPr lang="en-GB" sz="1400" i="0" dirty="0">
                          <a:solidFill>
                            <a:srgbClr val="000000"/>
                          </a:solidFill>
                          <a:effectLst/>
                          <a:latin typeface="Arial"/>
                          <a:ea typeface="MS Mincho"/>
                          <a:cs typeface="Arial"/>
                        </a:rPr>
                        <a:t>Workplace jobs</a:t>
                      </a:r>
                      <a:endParaRPr lang="en-GB" sz="1400" i="0" dirty="0">
                        <a:effectLst/>
                        <a:latin typeface="Arial"/>
                        <a:ea typeface="MS Mincho"/>
                      </a:endParaRPr>
                    </a:p>
                  </a:txBody>
                  <a:tcPr marL="68580" marR="68580" marT="0" marB="0" anchor="ctr"/>
                </a:tc>
                <a:tc>
                  <a:txBody>
                    <a:bodyPr/>
                    <a:lstStyle/>
                    <a:p>
                      <a:pPr>
                        <a:spcBef>
                          <a:spcPts val="300"/>
                        </a:spcBef>
                        <a:spcAft>
                          <a:spcPts val="300"/>
                        </a:spcAft>
                      </a:pPr>
                      <a:r>
                        <a:rPr lang="en-GB" sz="1400" i="0" dirty="0" smtClean="0">
                          <a:solidFill>
                            <a:srgbClr val="000000"/>
                          </a:solidFill>
                          <a:effectLst/>
                          <a:latin typeface="Arial"/>
                          <a:ea typeface="MS Mincho"/>
                          <a:cs typeface="Arial"/>
                        </a:rPr>
                        <a:t>Employee and self-employed jobs </a:t>
                      </a:r>
                      <a:r>
                        <a:rPr lang="en-GB" sz="1400" i="0" dirty="0">
                          <a:solidFill>
                            <a:srgbClr val="000000"/>
                          </a:solidFill>
                          <a:effectLst/>
                          <a:latin typeface="Arial"/>
                          <a:ea typeface="MS Mincho"/>
                          <a:cs typeface="Arial"/>
                        </a:rPr>
                        <a:t>by </a:t>
                      </a:r>
                      <a:r>
                        <a:rPr lang="en-GB" sz="1400" i="0" dirty="0" smtClean="0">
                          <a:solidFill>
                            <a:srgbClr val="000000"/>
                          </a:solidFill>
                          <a:effectLst/>
                          <a:latin typeface="Arial"/>
                          <a:ea typeface="MS Mincho"/>
                          <a:cs typeface="Arial"/>
                        </a:rPr>
                        <a:t>working-age</a:t>
                      </a:r>
                      <a:r>
                        <a:rPr lang="en-GB" sz="1400" i="0" baseline="0" dirty="0" smtClean="0">
                          <a:solidFill>
                            <a:srgbClr val="000000"/>
                          </a:solidFill>
                          <a:effectLst/>
                          <a:latin typeface="Arial"/>
                          <a:ea typeface="MS Mincho"/>
                          <a:cs typeface="Arial"/>
                        </a:rPr>
                        <a:t> </a:t>
                      </a:r>
                      <a:r>
                        <a:rPr lang="en-GB" sz="1400" i="0" dirty="0" smtClean="0">
                          <a:solidFill>
                            <a:srgbClr val="000000"/>
                          </a:solidFill>
                          <a:effectLst/>
                          <a:latin typeface="Arial"/>
                          <a:ea typeface="MS Mincho"/>
                          <a:cs typeface="Arial"/>
                        </a:rPr>
                        <a:t>population </a:t>
                      </a:r>
                      <a:r>
                        <a:rPr lang="en-GB" sz="1400" i="0" dirty="0">
                          <a:solidFill>
                            <a:srgbClr val="000000"/>
                          </a:solidFill>
                          <a:effectLst/>
                          <a:latin typeface="Arial"/>
                          <a:ea typeface="MS Mincho"/>
                          <a:cs typeface="Arial"/>
                        </a:rPr>
                        <a:t>(jobs density)</a:t>
                      </a:r>
                      <a:endParaRPr lang="en-GB" sz="1400" i="0" dirty="0">
                        <a:effectLst/>
                        <a:latin typeface="Arial"/>
                        <a:ea typeface="MS Mincho"/>
                      </a:endParaRPr>
                    </a:p>
                  </a:txBody>
                  <a:tcPr marL="68580" marR="68580" marT="0" marB="0" anchor="ctr"/>
                </a:tc>
              </a:tr>
              <a:tr h="383964">
                <a:tc vMerge="1">
                  <a:txBody>
                    <a:bodyPr/>
                    <a:lstStyle/>
                    <a:p>
                      <a:endParaRPr lang="en-GB"/>
                    </a:p>
                  </a:txBody>
                  <a:tcPr/>
                </a:tc>
                <a:tc>
                  <a:txBody>
                    <a:bodyPr/>
                    <a:lstStyle/>
                    <a:p>
                      <a:pPr>
                        <a:spcBef>
                          <a:spcPts val="300"/>
                        </a:spcBef>
                        <a:spcAft>
                          <a:spcPts val="300"/>
                        </a:spcAft>
                      </a:pPr>
                      <a:r>
                        <a:rPr lang="en-GB" sz="1400" i="0" dirty="0">
                          <a:solidFill>
                            <a:srgbClr val="000000"/>
                          </a:solidFill>
                          <a:effectLst/>
                          <a:latin typeface="Arial"/>
                          <a:ea typeface="MS Mincho"/>
                          <a:cs typeface="Arial"/>
                        </a:rPr>
                        <a:t>People in employment </a:t>
                      </a:r>
                      <a:endParaRPr lang="en-GB" sz="1400" i="0" dirty="0">
                        <a:effectLst/>
                        <a:latin typeface="Arial"/>
                        <a:ea typeface="MS Mincho"/>
                      </a:endParaRPr>
                    </a:p>
                  </a:txBody>
                  <a:tcPr marL="68580" marR="68580" marT="0" marB="0" anchor="ctr"/>
                </a:tc>
                <a:tc>
                  <a:txBody>
                    <a:bodyPr/>
                    <a:lstStyle/>
                    <a:p>
                      <a:pPr>
                        <a:spcBef>
                          <a:spcPts val="300"/>
                        </a:spcBef>
                        <a:spcAft>
                          <a:spcPts val="300"/>
                        </a:spcAft>
                      </a:pPr>
                      <a:r>
                        <a:rPr lang="en-GB" sz="1400" i="0" dirty="0">
                          <a:solidFill>
                            <a:srgbClr val="000000"/>
                          </a:solidFill>
                          <a:effectLst/>
                          <a:latin typeface="Arial"/>
                          <a:ea typeface="MS Mincho"/>
                          <a:cs typeface="Arial"/>
                        </a:rPr>
                        <a:t>% of </a:t>
                      </a:r>
                      <a:r>
                        <a:rPr lang="en-GB" sz="1400" i="0" dirty="0" smtClean="0">
                          <a:solidFill>
                            <a:srgbClr val="000000"/>
                          </a:solidFill>
                          <a:effectLst/>
                          <a:latin typeface="Arial"/>
                          <a:ea typeface="MS Mincho"/>
                          <a:cs typeface="Arial"/>
                        </a:rPr>
                        <a:t>WAP in </a:t>
                      </a:r>
                      <a:r>
                        <a:rPr lang="en-GB" sz="1400" i="0" dirty="0">
                          <a:solidFill>
                            <a:srgbClr val="000000"/>
                          </a:solidFill>
                          <a:effectLst/>
                          <a:latin typeface="Arial"/>
                          <a:ea typeface="MS Mincho"/>
                          <a:cs typeface="Arial"/>
                        </a:rPr>
                        <a:t>employment (employment rate)</a:t>
                      </a:r>
                      <a:endParaRPr lang="en-GB" sz="1400" i="0" dirty="0">
                        <a:effectLst/>
                        <a:latin typeface="Arial"/>
                        <a:ea typeface="MS Mincho"/>
                      </a:endParaRPr>
                    </a:p>
                  </a:txBody>
                  <a:tcPr marL="68580" marR="68580" marT="0" marB="0" anchor="ctr"/>
                </a:tc>
              </a:tr>
              <a:tr h="546421">
                <a:tc vMerge="1">
                  <a:txBody>
                    <a:bodyPr/>
                    <a:lstStyle/>
                    <a:p>
                      <a:endParaRPr lang="en-GB"/>
                    </a:p>
                  </a:txBody>
                  <a:tcPr/>
                </a:tc>
                <a:tc>
                  <a:txBody>
                    <a:bodyPr/>
                    <a:lstStyle/>
                    <a:p>
                      <a:pPr>
                        <a:spcBef>
                          <a:spcPts val="300"/>
                        </a:spcBef>
                        <a:spcAft>
                          <a:spcPts val="300"/>
                        </a:spcAft>
                      </a:pPr>
                      <a:r>
                        <a:rPr lang="en-GB" sz="1400" i="0" dirty="0" smtClean="0">
                          <a:solidFill>
                            <a:srgbClr val="000000"/>
                          </a:solidFill>
                          <a:effectLst/>
                          <a:latin typeface="Arial"/>
                          <a:ea typeface="MS Mincho"/>
                          <a:cs typeface="Arial"/>
                        </a:rPr>
                        <a:t>Employment in low pay sectors</a:t>
                      </a:r>
                      <a:endParaRPr lang="en-GB" sz="1400" i="0" dirty="0">
                        <a:effectLst/>
                        <a:latin typeface="Arial"/>
                        <a:ea typeface="MS Mincho"/>
                      </a:endParaRPr>
                    </a:p>
                  </a:txBody>
                  <a:tcPr marL="68580" marR="68580" marT="0" marB="0" anchor="ctr"/>
                </a:tc>
                <a:tc>
                  <a:txBody>
                    <a:bodyPr/>
                    <a:lstStyle/>
                    <a:p>
                      <a:pPr>
                        <a:spcBef>
                          <a:spcPts val="300"/>
                        </a:spcBef>
                        <a:spcAft>
                          <a:spcPts val="300"/>
                        </a:spcAft>
                      </a:pPr>
                      <a:r>
                        <a:rPr lang="en-GB" sz="1400" kern="1200" dirty="0" smtClean="0">
                          <a:solidFill>
                            <a:schemeClr val="dk1"/>
                          </a:solidFill>
                          <a:effectLst/>
                          <a:latin typeface="+mn-lt"/>
                          <a:ea typeface="+mn-ea"/>
                          <a:cs typeface="+mn-cs"/>
                        </a:rPr>
                        <a:t>% of workers employed in administrative and support services, wholesale and retail trade, accommodation and food services, and residential and social care sectors</a:t>
                      </a:r>
                      <a:endParaRPr lang="en-GB" sz="1400" i="0" dirty="0">
                        <a:effectLst/>
                        <a:latin typeface="Arial"/>
                        <a:ea typeface="MS Mincho"/>
                      </a:endParaRPr>
                    </a:p>
                  </a:txBody>
                  <a:tcPr marL="68580" marR="68580" marT="0" marB="0" anchor="ctr"/>
                </a:tc>
              </a:tr>
              <a:tr h="582129">
                <a:tc rowSpan="3">
                  <a:txBody>
                    <a:bodyPr/>
                    <a:lstStyle/>
                    <a:p>
                      <a:pPr>
                        <a:spcBef>
                          <a:spcPts val="300"/>
                        </a:spcBef>
                        <a:spcAft>
                          <a:spcPts val="300"/>
                        </a:spcAft>
                      </a:pPr>
                      <a:r>
                        <a:rPr lang="en-GB" sz="1500" i="0" dirty="0">
                          <a:effectLst/>
                          <a:latin typeface="Arial"/>
                          <a:ea typeface="MS Mincho"/>
                          <a:cs typeface="Arial"/>
                        </a:rPr>
                        <a:t>Human Capital</a:t>
                      </a:r>
                      <a:endParaRPr lang="en-GB" sz="1500" i="0" dirty="0">
                        <a:effectLst/>
                        <a:latin typeface="Arial"/>
                        <a:ea typeface="MS Mincho"/>
                      </a:endParaRPr>
                    </a:p>
                  </a:txBody>
                  <a:tcPr marL="68580" marR="68580" marT="0" marB="0" anchor="ctr"/>
                </a:tc>
                <a:tc>
                  <a:txBody>
                    <a:bodyPr/>
                    <a:lstStyle/>
                    <a:p>
                      <a:pPr>
                        <a:spcBef>
                          <a:spcPts val="300"/>
                        </a:spcBef>
                        <a:spcAft>
                          <a:spcPts val="300"/>
                        </a:spcAft>
                      </a:pPr>
                      <a:r>
                        <a:rPr lang="en-GB" sz="1400" i="0" dirty="0">
                          <a:solidFill>
                            <a:srgbClr val="000000"/>
                          </a:solidFill>
                          <a:effectLst/>
                          <a:latin typeface="Arial"/>
                          <a:ea typeface="MS Mincho"/>
                          <a:cs typeface="Arial"/>
                        </a:rPr>
                        <a:t>Higher level occupations</a:t>
                      </a:r>
                      <a:endParaRPr lang="en-GB" sz="1400" i="0" dirty="0">
                        <a:effectLst/>
                        <a:latin typeface="Arial"/>
                        <a:ea typeface="MS Mincho"/>
                      </a:endParaRPr>
                    </a:p>
                  </a:txBody>
                  <a:tcPr marL="68580" marR="68580" marT="0" marB="0" anchor="ctr"/>
                </a:tc>
                <a:tc>
                  <a:txBody>
                    <a:bodyPr/>
                    <a:lstStyle/>
                    <a:p>
                      <a:pPr>
                        <a:spcBef>
                          <a:spcPts val="300"/>
                        </a:spcBef>
                        <a:spcAft>
                          <a:spcPts val="300"/>
                        </a:spcAft>
                      </a:pPr>
                      <a:r>
                        <a:rPr lang="en-GB" sz="1400" i="0" dirty="0">
                          <a:solidFill>
                            <a:srgbClr val="000000"/>
                          </a:solidFill>
                          <a:effectLst/>
                          <a:latin typeface="Arial"/>
                          <a:ea typeface="MS Mincho"/>
                          <a:cs typeface="Arial"/>
                        </a:rPr>
                        <a:t>% workers in managerial, professional and technical/scientific </a:t>
                      </a:r>
                      <a:r>
                        <a:rPr lang="en-GB" sz="1400" i="0" dirty="0" smtClean="0">
                          <a:solidFill>
                            <a:srgbClr val="000000"/>
                          </a:solidFill>
                          <a:effectLst/>
                          <a:latin typeface="Arial"/>
                          <a:ea typeface="MS Mincho"/>
                          <a:cs typeface="Arial"/>
                        </a:rPr>
                        <a:t>occupations</a:t>
                      </a:r>
                      <a:endParaRPr lang="en-GB" sz="1400" i="0" dirty="0">
                        <a:effectLst/>
                        <a:latin typeface="Arial"/>
                        <a:ea typeface="MS Mincho"/>
                      </a:endParaRPr>
                    </a:p>
                  </a:txBody>
                  <a:tcPr marL="68580" marR="68580" marT="0" marB="0" anchor="ctr"/>
                </a:tc>
              </a:tr>
              <a:tr h="575943">
                <a:tc vMerge="1">
                  <a:txBody>
                    <a:bodyPr/>
                    <a:lstStyle/>
                    <a:p>
                      <a:endParaRPr lang="en-GB"/>
                    </a:p>
                  </a:txBody>
                  <a:tcPr/>
                </a:tc>
                <a:tc>
                  <a:txBody>
                    <a:bodyPr/>
                    <a:lstStyle/>
                    <a:p>
                      <a:pPr>
                        <a:spcBef>
                          <a:spcPts val="300"/>
                        </a:spcBef>
                        <a:spcAft>
                          <a:spcPts val="300"/>
                        </a:spcAft>
                      </a:pPr>
                      <a:r>
                        <a:rPr lang="en-GB" sz="1400" i="0" dirty="0">
                          <a:solidFill>
                            <a:srgbClr val="000000"/>
                          </a:solidFill>
                          <a:effectLst/>
                          <a:latin typeface="Arial"/>
                          <a:ea typeface="MS Mincho"/>
                          <a:cs typeface="Arial"/>
                        </a:rPr>
                        <a:t>Intermediate and higher level skills</a:t>
                      </a:r>
                      <a:endParaRPr lang="en-GB" sz="1400" i="0" dirty="0">
                        <a:effectLst/>
                        <a:latin typeface="Arial"/>
                        <a:ea typeface="MS Mincho"/>
                      </a:endParaRPr>
                    </a:p>
                  </a:txBody>
                  <a:tcPr marL="68580" marR="68580" marT="0" marB="0" anchor="ctr"/>
                </a:tc>
                <a:tc>
                  <a:txBody>
                    <a:bodyPr/>
                    <a:lstStyle/>
                    <a:p>
                      <a:pPr>
                        <a:spcBef>
                          <a:spcPts val="300"/>
                        </a:spcBef>
                        <a:spcAft>
                          <a:spcPts val="300"/>
                        </a:spcAft>
                      </a:pPr>
                      <a:r>
                        <a:rPr lang="en-GB" sz="1400" i="0" dirty="0">
                          <a:solidFill>
                            <a:srgbClr val="000000"/>
                          </a:solidFill>
                          <a:effectLst/>
                          <a:latin typeface="Arial"/>
                          <a:ea typeface="MS Mincho"/>
                          <a:cs typeface="Arial"/>
                        </a:rPr>
                        <a:t>% </a:t>
                      </a:r>
                      <a:r>
                        <a:rPr lang="en-GB" sz="1400" i="0" dirty="0" smtClean="0">
                          <a:solidFill>
                            <a:srgbClr val="000000"/>
                          </a:solidFill>
                          <a:effectLst/>
                          <a:latin typeface="Arial"/>
                          <a:ea typeface="MS Mincho"/>
                          <a:cs typeface="Arial"/>
                        </a:rPr>
                        <a:t>WAP qualified </a:t>
                      </a:r>
                      <a:r>
                        <a:rPr lang="en-GB" sz="1400" i="0" dirty="0">
                          <a:solidFill>
                            <a:srgbClr val="000000"/>
                          </a:solidFill>
                          <a:effectLst/>
                          <a:latin typeface="Arial"/>
                          <a:ea typeface="MS Mincho"/>
                          <a:cs typeface="Arial"/>
                        </a:rPr>
                        <a:t>at NVQ Level 2 and </a:t>
                      </a:r>
                      <a:r>
                        <a:rPr lang="en-GB" sz="1400" i="0" dirty="0" smtClean="0">
                          <a:solidFill>
                            <a:srgbClr val="000000"/>
                          </a:solidFill>
                          <a:effectLst/>
                          <a:latin typeface="Arial"/>
                          <a:ea typeface="MS Mincho"/>
                          <a:cs typeface="Arial"/>
                        </a:rPr>
                        <a:t>above</a:t>
                      </a:r>
                    </a:p>
                  </a:txBody>
                  <a:tcPr marL="68580" marR="68580" marT="0" marB="0" anchor="ctr"/>
                </a:tc>
              </a:tr>
              <a:tr h="575943">
                <a:tc vMerge="1">
                  <a:txBody>
                    <a:bodyPr/>
                    <a:lstStyle/>
                    <a:p>
                      <a:pPr>
                        <a:spcBef>
                          <a:spcPts val="300"/>
                        </a:spcBef>
                        <a:spcAft>
                          <a:spcPts val="300"/>
                        </a:spcAft>
                      </a:pPr>
                      <a:endParaRPr lang="en-GB" sz="1500" i="0" dirty="0">
                        <a:effectLst/>
                        <a:latin typeface="Arial"/>
                        <a:ea typeface="MS Mincho"/>
                      </a:endParaRPr>
                    </a:p>
                  </a:txBody>
                  <a:tcPr marL="68580" marR="68580" marT="0" marB="0" anchor="ctr"/>
                </a:tc>
                <a:tc>
                  <a:txBody>
                    <a:bodyPr/>
                    <a:lstStyle/>
                    <a:p>
                      <a:pPr>
                        <a:spcBef>
                          <a:spcPts val="300"/>
                        </a:spcBef>
                        <a:spcAft>
                          <a:spcPts val="300"/>
                        </a:spcAft>
                      </a:pPr>
                      <a:r>
                        <a:rPr lang="en-GB" sz="1400" dirty="0" smtClean="0">
                          <a:solidFill>
                            <a:srgbClr val="000000"/>
                          </a:solidFill>
                          <a:effectLst/>
                          <a:latin typeface="Arial"/>
                          <a:ea typeface="MS Mincho"/>
                          <a:cs typeface="Arial"/>
                        </a:rPr>
                        <a:t>Educational attainment</a:t>
                      </a:r>
                      <a:endParaRPr lang="en-GB" sz="1400" dirty="0">
                        <a:effectLst/>
                        <a:latin typeface="Arial"/>
                        <a:ea typeface="MS Mincho"/>
                      </a:endParaRPr>
                    </a:p>
                  </a:txBody>
                  <a:tcPr marL="68580" marR="68580" marT="0" marB="0" anchor="ctr"/>
                </a:tc>
                <a:tc>
                  <a:txBody>
                    <a:bodyPr/>
                    <a:lstStyle/>
                    <a:p>
                      <a:pPr>
                        <a:spcBef>
                          <a:spcPts val="300"/>
                        </a:spcBef>
                        <a:spcAft>
                          <a:spcPts val="300"/>
                        </a:spcAft>
                      </a:pPr>
                      <a:r>
                        <a:rPr lang="en-GB" sz="1400" kern="1200" dirty="0" smtClean="0">
                          <a:solidFill>
                            <a:schemeClr val="dk1"/>
                          </a:solidFill>
                          <a:effectLst/>
                          <a:latin typeface="+mn-lt"/>
                          <a:ea typeface="+mn-ea"/>
                          <a:cs typeface="+mn-cs"/>
                        </a:rPr>
                        <a:t>% of pupils at the end of Key Stage 4 achieving 5 or more GCSEs or equivalent at grades A* to C (including English and Mathematics) </a:t>
                      </a:r>
                      <a:endParaRPr lang="en-GB" sz="1400" dirty="0">
                        <a:effectLst/>
                        <a:latin typeface="Arial"/>
                        <a:ea typeface="MS Mincho"/>
                      </a:endParaRPr>
                    </a:p>
                  </a:txBody>
                  <a:tcPr marL="68580" marR="68580" marT="0" marB="0" anchor="ctr"/>
                </a:tc>
              </a:tr>
            </a:tbl>
          </a:graphicData>
        </a:graphic>
      </p:graphicFrame>
    </p:spTree>
    <p:extLst>
      <p:ext uri="{BB962C8B-B14F-4D97-AF65-F5344CB8AC3E}">
        <p14:creationId xmlns:p14="http://schemas.microsoft.com/office/powerpoint/2010/main" val="2713804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t>P</a:t>
            </a:r>
            <a:r>
              <a:rPr lang="en-GB" sz="3600" dirty="0" smtClean="0"/>
              <a:t>rosperity doesn't always benefit all...</a:t>
            </a:r>
            <a:endParaRPr lang="en-GB" sz="36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3374" y="1655483"/>
            <a:ext cx="6219122" cy="489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303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1188" y="1700808"/>
            <a:ext cx="4038600" cy="4525963"/>
          </a:xfrm>
        </p:spPr>
        <p:txBody>
          <a:bodyPr>
            <a:normAutofit/>
          </a:bodyPr>
          <a:lstStyle/>
          <a:p>
            <a:pPr marL="0" indent="0">
              <a:buNone/>
            </a:pPr>
            <a:r>
              <a:rPr lang="en-GB" i="1" dirty="0" smtClean="0"/>
              <a:t>"Broad-based growth that enables the widest range of people and places to benefit from economic success. It's purpose is to achieve more prosperity alongside greater equity in opportunities and outcomes</a:t>
            </a:r>
            <a:r>
              <a:rPr lang="en-GB" i="1" dirty="0" smtClean="0"/>
              <a:t>"</a:t>
            </a:r>
            <a:endParaRPr lang="en-GB" sz="1600" dirty="0" smtClean="0"/>
          </a:p>
          <a:p>
            <a:pPr marL="0" indent="0" algn="r">
              <a:buNone/>
            </a:pPr>
            <a:r>
              <a:rPr lang="en-GB" sz="1600" dirty="0" smtClean="0"/>
              <a:t>Source: RSA (</a:t>
            </a:r>
            <a:r>
              <a:rPr lang="en-GB" sz="1600" dirty="0" smtClean="0"/>
              <a:t>2016)</a:t>
            </a:r>
            <a:endParaRPr lang="en-GB" sz="1600"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9552" y="1709242"/>
            <a:ext cx="389572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txBox="1">
            <a:spLocks/>
          </p:cNvSpPr>
          <p:nvPr/>
        </p:nvSpPr>
        <p:spPr>
          <a:xfrm>
            <a:off x="723900" y="970484"/>
            <a:ext cx="7931224"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9" name="Title 2"/>
          <p:cNvSpPr txBox="1">
            <a:spLocks/>
          </p:cNvSpPr>
          <p:nvPr/>
        </p:nvSpPr>
        <p:spPr>
          <a:xfrm>
            <a:off x="907976" y="629072"/>
            <a:ext cx="7931224" cy="720080"/>
          </a:xfrm>
          <a:prstGeom prst="rect">
            <a:avLst/>
          </a:prstGeom>
          <a:blipFill>
            <a:blip r:embed="rId4" cstate="print"/>
            <a:stretch>
              <a:fillRect/>
            </a:stretch>
          </a:blipFill>
        </p:spPr>
        <p:txBody>
          <a:bodyPr vert="horz" lIns="91440" tIns="45720" rIns="91440" bIns="45720" rtlCol="0" anchor="ctr">
            <a:normAutofit/>
          </a:bodyPr>
          <a:lstStyle>
            <a:lvl1pPr algn="l" defTabSz="914400" rtl="0" eaLnBrk="1" latinLnBrk="0" hangingPunct="1">
              <a:spcBef>
                <a:spcPct val="0"/>
              </a:spcBef>
              <a:buNone/>
              <a:defRPr sz="2600" kern="1200">
                <a:solidFill>
                  <a:srgbClr val="B70D5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B70D50"/>
                </a:solidFill>
                <a:effectLst/>
                <a:uLnTx/>
                <a:uFillTx/>
                <a:latin typeface="Arial"/>
                <a:ea typeface="+mj-ea"/>
                <a:cs typeface="+mj-cs"/>
              </a:rPr>
              <a:t>What does </a:t>
            </a:r>
            <a:r>
              <a:rPr kumimoji="0" lang="en-GB" sz="3600" b="0" i="0" u="none" strike="noStrike" kern="1200" cap="none" spc="0" normalizeH="0" baseline="0" noProof="0" dirty="0" smtClean="0">
                <a:ln>
                  <a:noFill/>
                </a:ln>
                <a:solidFill>
                  <a:srgbClr val="B70D50"/>
                </a:solidFill>
                <a:effectLst/>
                <a:uLnTx/>
                <a:uFillTx/>
                <a:latin typeface="Arial"/>
                <a:ea typeface="+mj-ea"/>
                <a:cs typeface="+mj-cs"/>
              </a:rPr>
              <a:t>Inclusive Growth mean</a:t>
            </a:r>
            <a:r>
              <a:rPr kumimoji="0" lang="en-GB" sz="3600" b="0" i="0" u="none" strike="noStrike" kern="1200" cap="none" spc="0" normalizeH="0" baseline="0" noProof="0" dirty="0" smtClean="0">
                <a:ln>
                  <a:noFill/>
                </a:ln>
                <a:solidFill>
                  <a:srgbClr val="B70D50"/>
                </a:solidFill>
                <a:effectLst/>
                <a:uLnTx/>
                <a:uFillTx/>
                <a:latin typeface="Arial"/>
                <a:ea typeface="+mj-ea"/>
                <a:cs typeface="+mj-cs"/>
              </a:rPr>
              <a:t>?</a:t>
            </a:r>
            <a:endParaRPr kumimoji="0" lang="en-GB" sz="3600" b="0" i="0" u="none" strike="noStrike" kern="1200" cap="none" spc="0" normalizeH="0" baseline="0" noProof="0" dirty="0">
              <a:ln>
                <a:noFill/>
              </a:ln>
              <a:solidFill>
                <a:srgbClr val="B70D50"/>
              </a:solidFill>
              <a:effectLst/>
              <a:uLnTx/>
              <a:uFillTx/>
              <a:latin typeface="Arial"/>
              <a:ea typeface="+mj-ea"/>
              <a:cs typeface="+mj-cs"/>
            </a:endParaRPr>
          </a:p>
        </p:txBody>
      </p:sp>
      <p:sp>
        <p:nvSpPr>
          <p:cNvPr id="2" name="TextBox 1"/>
          <p:cNvSpPr txBox="1"/>
          <p:nvPr/>
        </p:nvSpPr>
        <p:spPr>
          <a:xfrm>
            <a:off x="467544" y="5425076"/>
            <a:ext cx="1872208" cy="338554"/>
          </a:xfrm>
          <a:prstGeom prst="rect">
            <a:avLst/>
          </a:prstGeom>
          <a:noFill/>
        </p:spPr>
        <p:txBody>
          <a:bodyPr wrap="square" rtlCol="0">
            <a:spAutoFit/>
          </a:bodyPr>
          <a:lstStyle/>
          <a:p>
            <a:r>
              <a:rPr lang="en-GB" sz="1600" dirty="0" smtClean="0"/>
              <a:t>Source: IGAU (2016)</a:t>
            </a:r>
            <a:endParaRPr lang="en-GB" sz="1600" dirty="0"/>
          </a:p>
        </p:txBody>
      </p:sp>
    </p:spTree>
    <p:extLst>
      <p:ext uri="{BB962C8B-B14F-4D97-AF65-F5344CB8AC3E}">
        <p14:creationId xmlns:p14="http://schemas.microsoft.com/office/powerpoint/2010/main" val="3376725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Presentation4</Template>
  <TotalTime>6294</TotalTime>
  <Words>2838</Words>
  <Application>Microsoft Office PowerPoint</Application>
  <PresentationFormat>On-screen Show (4:3)</PresentationFormat>
  <Paragraphs>313</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Presentation4</vt:lpstr>
      <vt:lpstr>Custom Design</vt:lpstr>
      <vt:lpstr>1_Presentation4</vt:lpstr>
      <vt:lpstr>Can devolution deliver inclusive growth?   </vt:lpstr>
      <vt:lpstr>An idea whose time has come?</vt:lpstr>
      <vt:lpstr>Enduring inequalities</vt:lpstr>
      <vt:lpstr>Brexit and the 'left behind'</vt:lpstr>
      <vt:lpstr>The Inclusive Growth Monitor</vt:lpstr>
      <vt:lpstr>Dimensions and indicators in inclusion theme</vt:lpstr>
      <vt:lpstr>Dimensions and indicators in prosperity theme</vt:lpstr>
      <vt:lpstr>Prosperity doesn't always benefit all...</vt:lpstr>
      <vt:lpstr>PowerPoint Presentation</vt:lpstr>
      <vt:lpstr>PowerPoint Presentation</vt:lpstr>
      <vt:lpstr>Inclusive devolution?</vt:lpstr>
      <vt:lpstr>What might that look like?</vt:lpstr>
      <vt:lpstr>Reasons to be cheerful...?</vt:lpstr>
      <vt:lpstr>PowerPoint Presentation</vt:lpstr>
      <vt:lpstr>Final reflections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Caught Between the State and the Market: voluntary and community sector policy making in the UK</dc:title>
  <dc:creator>Louise South</dc:creator>
  <cp:lastModifiedBy>Richard Crisp</cp:lastModifiedBy>
  <cp:revision>376</cp:revision>
  <cp:lastPrinted>2016-11-29T14:42:16Z</cp:lastPrinted>
  <dcterms:created xsi:type="dcterms:W3CDTF">2012-09-27T14:46:33Z</dcterms:created>
  <dcterms:modified xsi:type="dcterms:W3CDTF">2016-11-30T14:03:48Z</dcterms:modified>
</cp:coreProperties>
</file>